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0"/>
  </p:notesMasterIdLst>
  <p:sldIdLst>
    <p:sldId id="275" r:id="rId2"/>
    <p:sldId id="257" r:id="rId3"/>
    <p:sldId id="260" r:id="rId4"/>
    <p:sldId id="262" r:id="rId5"/>
    <p:sldId id="271" r:id="rId6"/>
    <p:sldId id="274" r:id="rId7"/>
    <p:sldId id="263" r:id="rId8"/>
    <p:sldId id="264" r:id="rId9"/>
    <p:sldId id="258" r:id="rId10"/>
    <p:sldId id="266" r:id="rId11"/>
    <p:sldId id="273" r:id="rId12"/>
    <p:sldId id="267" r:id="rId13"/>
    <p:sldId id="259" r:id="rId14"/>
    <p:sldId id="269" r:id="rId15"/>
    <p:sldId id="265" r:id="rId16"/>
    <p:sldId id="268" r:id="rId17"/>
    <p:sldId id="272" r:id="rId18"/>
    <p:sldId id="270" r:id="rId19"/>
  </p:sldIdLst>
  <p:sldSz cx="9144000" cy="5143500" type="screen16x9"/>
  <p:notesSz cx="6858000" cy="9144000"/>
  <p:embeddedFontLst>
    <p:embeddedFont>
      <p:font typeface="Helvetica Neue" panose="020B0604020202020204"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733">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j5Tb1J/AP/FYpAcBPWBG0IjEiq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4"/>
  </p:normalViewPr>
  <p:slideViewPr>
    <p:cSldViewPr snapToGrid="0">
      <p:cViewPr varScale="1">
        <p:scale>
          <a:sx n="90" d="100"/>
          <a:sy n="90" d="100"/>
        </p:scale>
        <p:origin x="816" y="78"/>
      </p:cViewPr>
      <p:guideLst>
        <p:guide orient="horz" pos="1620"/>
        <p:guide pos="2880"/>
        <p:guide orient="horz" pos="7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22326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3853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bec1cdad6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fbec1cdad6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4360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813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
        <p:cNvGrpSpPr/>
        <p:nvPr/>
      </p:nvGrpSpPr>
      <p:grpSpPr>
        <a:xfrm>
          <a:off x="0" y="0"/>
          <a:ext cx="0" cy="0"/>
          <a:chOff x="0" y="0"/>
          <a:chExt cx="0" cy="0"/>
        </a:xfrm>
      </p:grpSpPr>
      <p:sp>
        <p:nvSpPr>
          <p:cNvPr id="12" name="Google Shape;12;p18"/>
          <p:cNvSpPr txBox="1">
            <a:spLocks noGrp="1"/>
          </p:cNvSpPr>
          <p:nvPr>
            <p:ph type="title"/>
          </p:nvPr>
        </p:nvSpPr>
        <p:spPr>
          <a:xfrm>
            <a:off x="311700" y="555600"/>
            <a:ext cx="2808000" cy="755700"/>
          </a:xfrm>
          <a:prstGeom prst="rect">
            <a:avLst/>
          </a:prstGeom>
          <a:noFill/>
          <a:ln>
            <a:noFill/>
          </a:ln>
        </p:spPr>
        <p:txBody>
          <a:bodyPr spcFirstLastPara="1" wrap="square" lIns="0" tIns="0" rIns="91425" bIns="0"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 name="Google Shape;13;p18"/>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14" name="Google Shape;14;p18"/>
          <p:cNvSpPr txBox="1"/>
          <p:nvPr/>
        </p:nvSpPr>
        <p:spPr>
          <a:xfrm>
            <a:off x="4523538" y="317900"/>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5" name="Google Shape;15;p18"/>
          <p:cNvSpPr txBox="1">
            <a:spLocks noGrp="1"/>
          </p:cNvSpPr>
          <p:nvPr>
            <p:ph type="title" idx="2"/>
          </p:nvPr>
        </p:nvSpPr>
        <p:spPr>
          <a:xfrm>
            <a:off x="4153618" y="82021"/>
            <a:ext cx="7325700" cy="4224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sldNum" idx="3"/>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pic>
        <p:nvPicPr>
          <p:cNvPr id="17" name="Google Shape;17;p18"/>
          <p:cNvPicPr preferRelativeResize="0"/>
          <p:nvPr/>
        </p:nvPicPr>
        <p:blipFill rotWithShape="1">
          <a:blip r:embed="rId2">
            <a:alphaModFix/>
          </a:blip>
          <a:srcRect l="11433" t="4251" r="2015" b="4715"/>
          <a:stretch/>
        </p:blipFill>
        <p:spPr>
          <a:xfrm>
            <a:off x="1029385" y="2240150"/>
            <a:ext cx="5420477" cy="2639575"/>
          </a:xfrm>
          <a:prstGeom prst="rect">
            <a:avLst/>
          </a:prstGeom>
          <a:noFill/>
          <a:ln>
            <a:noFill/>
          </a:ln>
        </p:spPr>
      </p:pic>
      <p:sp>
        <p:nvSpPr>
          <p:cNvPr id="18" name="Google Shape;18;p18"/>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19" name="Google Shape;19;p18"/>
          <p:cNvPicPr preferRelativeResize="0"/>
          <p:nvPr/>
        </p:nvPicPr>
        <p:blipFill rotWithShape="1">
          <a:blip r:embed="rId3">
            <a:alphaModFix/>
          </a:blip>
          <a:srcRect/>
          <a:stretch/>
        </p:blipFill>
        <p:spPr>
          <a:xfrm>
            <a:off x="7242150" y="191550"/>
            <a:ext cx="1572125" cy="457900"/>
          </a:xfrm>
          <a:prstGeom prst="rect">
            <a:avLst/>
          </a:prstGeom>
          <a:noFill/>
          <a:ln>
            <a:noFill/>
          </a:ln>
        </p:spPr>
      </p:pic>
      <p:sp>
        <p:nvSpPr>
          <p:cNvPr id="20" name="Google Shape;20;p18"/>
          <p:cNvSpPr txBox="1"/>
          <p:nvPr/>
        </p:nvSpPr>
        <p:spPr>
          <a:xfrm>
            <a:off x="6715875" y="3629100"/>
            <a:ext cx="2193300" cy="14382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 m</a:t>
            </a:r>
            <a:r>
              <a:rPr lang="es-ES" sz="600" b="1" i="0" u="none" strike="noStrike" cap="none">
                <a:solidFill>
                  <a:schemeClr val="dk1"/>
                </a:solidFill>
                <a:latin typeface="Helvetica Neue"/>
                <a:ea typeface="Helvetica Neue"/>
                <a:cs typeface="Helvetica Neue"/>
                <a:sym typeface="Helvetica Neue"/>
              </a:rPr>
              <a:t>mvjhsvsjd oikjlkls</a:t>
            </a:r>
            <a:r>
              <a:rPr lang="es-ES" sz="600" b="0" i="0" u="none" strike="noStrike" cap="none">
                <a:solidFill>
                  <a:schemeClr val="dk1"/>
                </a:solidFill>
                <a:latin typeface="Helvetica Neue"/>
                <a:ea typeface="Helvetica Neue"/>
                <a:cs typeface="Helvetica Neue"/>
                <a:sym typeface="Helvetica Neue"/>
              </a:rPr>
              <a:t> mm vjjhjdw wjygdw ekuhfesdT epofjijfd rlijfio erw.kgn trwkwgjsvsjd oikjlkls mm vjjhjdw wjygdw ekuhfesd epofjijfd rlijfio erw.kgn d epofjijfd rlijfio erw.kgn trwkwgjsvsjd oikjlkls mm vsjd okjlkls mm vsjd okjlki vsjd okjlkvsjd okjlk vsjd okjlkvsjd vsjd okjlkls mm vsjd okjlki vsjd okjlkvsjd od epofjijfd rlijfio erw.kgn </a:t>
            </a:r>
            <a:endParaRPr sz="600" b="0"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300"/>
              </a:spcBef>
              <a:spcAft>
                <a:spcPts val="30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Shdvjhsvsjd oikjlkls mmvjhsvsjd oikjlkls</a:t>
            </a:r>
            <a:r>
              <a:rPr lang="es-ES" sz="600" b="0" i="0" u="none" strike="noStrike" cap="none">
                <a:solidFill>
                  <a:schemeClr val="dk1"/>
                </a:solidFill>
                <a:latin typeface="Helvetica Neue"/>
                <a:ea typeface="Helvetica Neue"/>
                <a:cs typeface="Helvetica Neue"/>
                <a:sym typeface="Helvetica Neue"/>
              </a:rPr>
              <a:t> mm vjjhjdw wjygdw ekuhfesd epofjijfd rlijfio erw.kgn m vsjd okjlki vsjd okjlkvsjd od epofjijfd rlijfio erw.kgn </a:t>
            </a:r>
            <a:endParaRPr sz="600" b="0" i="0" u="none" strike="noStrike" cap="none">
              <a:solidFill>
                <a:schemeClr val="dk1"/>
              </a:solidFill>
              <a:latin typeface="Helvetica Neue"/>
              <a:ea typeface="Helvetica Neue"/>
              <a:cs typeface="Helvetica Neue"/>
              <a:sym typeface="Helvetica Neue"/>
            </a:endParaRPr>
          </a:p>
        </p:txBody>
      </p:sp>
      <p:sp>
        <p:nvSpPr>
          <p:cNvPr id="21" name="Google Shape;21;p18"/>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2" name="Google Shape;22;p18"/>
          <p:cNvSpPr txBox="1"/>
          <p:nvPr/>
        </p:nvSpPr>
        <p:spPr>
          <a:xfrm>
            <a:off x="385175" y="966450"/>
            <a:ext cx="6107400" cy="1074000"/>
          </a:xfrm>
          <a:prstGeom prst="rect">
            <a:avLst/>
          </a:prstGeom>
          <a:noFill/>
          <a:ln>
            <a:noFill/>
          </a:ln>
        </p:spPr>
        <p:txBody>
          <a:bodyPr spcFirstLastPara="1" wrap="square" lIns="18000" tIns="0" rIns="54000" bIns="0"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s-ES" sz="700" b="1" i="0" u="none" strike="noStrike" cap="none">
                <a:solidFill>
                  <a:srgbClr val="000000"/>
                </a:solidFill>
                <a:latin typeface="Helvetica Neue"/>
                <a:ea typeface="Helvetica Neue"/>
                <a:cs typeface="Helvetica Neue"/>
                <a:sym typeface="Helvetica Neue"/>
              </a:rPr>
              <a:t>Shdvjhsvsjd oikjlkls m</a:t>
            </a:r>
            <a:r>
              <a:rPr lang="es-ES" sz="700" b="1" i="0" u="none" strike="noStrike" cap="none">
                <a:solidFill>
                  <a:schemeClr val="dk1"/>
                </a:solidFill>
                <a:latin typeface="Helvetica Neue"/>
                <a:ea typeface="Helvetica Neue"/>
                <a:cs typeface="Helvetica Neue"/>
                <a:sym typeface="Helvetica Neue"/>
              </a:rPr>
              <a:t>mvjhsvsjd oikjlkls</a:t>
            </a:r>
            <a:r>
              <a:rPr lang="es-ES" sz="700" b="0" i="0" u="none" strike="noStrike" cap="none">
                <a:solidFill>
                  <a:schemeClr val="dk1"/>
                </a:solidFill>
                <a:latin typeface="Helvetica Neue"/>
                <a:ea typeface="Helvetica Neue"/>
                <a:cs typeface="Helvetica Neue"/>
                <a:sym typeface="Helvetica Neue"/>
              </a:rPr>
              <a:t> mm vjjhjdw wjygdw ekuhfesd epofjijfd rlijfio erw.kgn trwkwgjsvsjd oikjlkls mm vjjhjdw wjygdw ekuhfesd epofjijfd rlijfio erw.kgn d epofjijfd rlijfio  mm vjjhjdw wjygdw ekuhfesd epofjijfd rlijfio erw.kgn trwkwgjsvsjd oikjlkls mm vjjhjdw wjygdw ekuhfesd epofjijfd rlijfio erw.kgn d epofjijfd rlijfio erw.kgn trwkwgjsvsjd oikjlkls mm </a:t>
            </a: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500"/>
              </a:spcBef>
              <a:spcAft>
                <a:spcPts val="0"/>
              </a:spcAft>
              <a:buClr>
                <a:srgbClr val="000000"/>
              </a:buClr>
              <a:buSzPts val="700"/>
              <a:buFont typeface="Arial"/>
              <a:buNone/>
            </a:pP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500"/>
              </a:spcBef>
              <a:spcAft>
                <a:spcPts val="0"/>
              </a:spcAft>
              <a:buClr>
                <a:srgbClr val="000000"/>
              </a:buClr>
              <a:buSzPts val="700"/>
              <a:buFont typeface="Arial"/>
              <a:buNone/>
            </a:pPr>
            <a:r>
              <a:rPr lang="es-ES" sz="700" b="1" i="0" u="none" strike="noStrike" cap="none">
                <a:solidFill>
                  <a:schemeClr val="dk1"/>
                </a:solidFill>
                <a:latin typeface="Helvetica Neue"/>
                <a:ea typeface="Helvetica Neue"/>
                <a:cs typeface="Helvetica Neue"/>
                <a:sym typeface="Helvetica Neue"/>
              </a:rPr>
              <a:t>Shdvjhsvsjd oikjlkls mmvjhsvsjd oikjlkls </a:t>
            </a:r>
            <a:r>
              <a:rPr lang="es-ES" sz="700" b="0" i="0" u="none" strike="noStrike" cap="none">
                <a:solidFill>
                  <a:schemeClr val="dk1"/>
                </a:solidFill>
                <a:latin typeface="Helvetica Neue"/>
                <a:ea typeface="Helvetica Neue"/>
                <a:cs typeface="Helvetica Neue"/>
                <a:sym typeface="Helvetica Neue"/>
              </a:rPr>
              <a:t>mm vjjhjdw wjygdw ekuhfesd epofjijfd rlijfio erw.kgn trwkwgjsvsjd oikjlkls mm vjjhjdw wjygdw ekuhfesd epofjijfd rlijfio erw.kgn d epofjijfd rlijfio  mm vjjhjdw wjygdw ekuhfesd epofjijfd rlijfio erw.kgn trwkwgjsvsjd oikjlkls mm vjjhjdw wjygdw ekuhfesd epofjijfd </a:t>
            </a:r>
            <a:endParaRPr sz="7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300"/>
              </a:spcBef>
              <a:spcAft>
                <a:spcPts val="0"/>
              </a:spcAft>
              <a:buClr>
                <a:srgbClr val="000000"/>
              </a:buClr>
              <a:buSzPts val="700"/>
              <a:buFont typeface="Arial"/>
              <a:buNone/>
            </a:pPr>
            <a:r>
              <a:rPr lang="es-ES" sz="700" b="1" i="0" u="none" strike="noStrike" cap="none">
                <a:solidFill>
                  <a:srgbClr val="558BC8"/>
                </a:solidFill>
                <a:latin typeface="Helvetica Neue"/>
                <a:ea typeface="Helvetica Neue"/>
                <a:cs typeface="Helvetica Neue"/>
                <a:sym typeface="Helvetica Neue"/>
              </a:rPr>
              <a:t>epofjijfd rlijfio  mm vjjhjdw wjygdw ekuhfesd epofjijfd rlijfio erw.kgn trwkwgjsvsjd oikjlkls mm vjjhjdw wjygdw ekuhfes</a:t>
            </a:r>
            <a:endParaRPr sz="700" b="1" i="0" u="none" strike="noStrike" cap="none">
              <a:solidFill>
                <a:srgbClr val="558BC8"/>
              </a:solidFill>
              <a:latin typeface="Helvetica Neue"/>
              <a:ea typeface="Helvetica Neue"/>
              <a:cs typeface="Helvetica Neue"/>
              <a:sym typeface="Helvetica Neue"/>
            </a:endParaRPr>
          </a:p>
          <a:p>
            <a:pPr marL="0" marR="0" lvl="0" indent="0" algn="l" rtl="0">
              <a:lnSpc>
                <a:spcPct val="115000"/>
              </a:lnSpc>
              <a:spcBef>
                <a:spcPts val="300"/>
              </a:spcBef>
              <a:spcAft>
                <a:spcPts val="0"/>
              </a:spcAft>
              <a:buClr>
                <a:srgbClr val="000000"/>
              </a:buClr>
              <a:buSzPts val="700"/>
              <a:buFont typeface="Arial"/>
              <a:buNone/>
            </a:pPr>
            <a:endParaRPr sz="700" b="1" i="0" u="none" strike="noStrike" cap="none">
              <a:solidFill>
                <a:srgbClr val="558BC8"/>
              </a:solidFill>
              <a:latin typeface="Helvetica Neue"/>
              <a:ea typeface="Helvetica Neue"/>
              <a:cs typeface="Helvetica Neue"/>
              <a:sym typeface="Helvetica Neue"/>
            </a:endParaRPr>
          </a:p>
          <a:p>
            <a:pPr marL="0" marR="0" lvl="0" indent="0" algn="l" rtl="0">
              <a:lnSpc>
                <a:spcPct val="115000"/>
              </a:lnSpc>
              <a:spcBef>
                <a:spcPts val="300"/>
              </a:spcBef>
              <a:spcAft>
                <a:spcPts val="300"/>
              </a:spcAft>
              <a:buClr>
                <a:srgbClr val="000000"/>
              </a:buClr>
              <a:buSzPts val="700"/>
              <a:buFont typeface="Arial"/>
              <a:buNone/>
            </a:pPr>
            <a:endParaRPr sz="700" b="1" i="0" u="none" strike="noStrike" cap="none">
              <a:solidFill>
                <a:srgbClr val="558BC8"/>
              </a:solidFill>
              <a:latin typeface="Helvetica Neue"/>
              <a:ea typeface="Helvetica Neue"/>
              <a:cs typeface="Helvetica Neue"/>
              <a:sym typeface="Helvetica Neue"/>
            </a:endParaRPr>
          </a:p>
        </p:txBody>
      </p:sp>
      <p:sp>
        <p:nvSpPr>
          <p:cNvPr id="23" name="Google Shape;23;p18"/>
          <p:cNvSpPr txBox="1"/>
          <p:nvPr/>
        </p:nvSpPr>
        <p:spPr>
          <a:xfrm>
            <a:off x="414325" y="2816510"/>
            <a:ext cx="657600" cy="2201100"/>
          </a:xfrm>
          <a:prstGeom prst="rect">
            <a:avLst/>
          </a:prstGeom>
          <a:noFill/>
          <a:ln>
            <a:noFill/>
          </a:ln>
        </p:spPr>
        <p:txBody>
          <a:bodyPr spcFirstLastPara="1" wrap="square" lIns="0" tIns="0" rIns="91425" bIns="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s-ES" sz="700" b="1" i="0" u="none" strike="noStrike" cap="none">
                <a:solidFill>
                  <a:srgbClr val="000000"/>
                </a:solidFill>
                <a:latin typeface="Helvetica Neue"/>
                <a:ea typeface="Helvetica Neue"/>
                <a:cs typeface="Helvetica Neue"/>
                <a:sym typeface="Helvetica Neue"/>
              </a:rPr>
              <a:t>First Level</a:t>
            </a:r>
            <a:endParaRPr sz="7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r>
              <a:rPr lang="es-ES" sz="800" b="1" i="0" u="none" strike="noStrike" cap="none">
                <a:solidFill>
                  <a:srgbClr val="000000"/>
                </a:solidFill>
                <a:latin typeface="Helvetica Neue"/>
                <a:ea typeface="Helvetica Neue"/>
                <a:cs typeface="Helvetica Neue"/>
                <a:sym typeface="Helvetica Neue"/>
              </a:rPr>
              <a:t>Increasing</a:t>
            </a: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800"/>
              <a:buFont typeface="Arial"/>
              <a:buNone/>
            </a:pPr>
            <a:r>
              <a:rPr lang="es-ES" sz="800" b="1" i="0" u="none" strike="noStrike" cap="none">
                <a:solidFill>
                  <a:srgbClr val="000000"/>
                </a:solidFill>
                <a:latin typeface="Helvetica Neue"/>
                <a:ea typeface="Helvetica Neue"/>
                <a:cs typeface="Helvetica Neue"/>
                <a:sym typeface="Helvetica Neue"/>
              </a:rPr>
              <a:t>Climate risk levels</a:t>
            </a:r>
            <a:endParaRPr sz="8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700"/>
              <a:buFont typeface="Arial"/>
              <a:buNone/>
            </a:pPr>
            <a:r>
              <a:rPr lang="es-ES" sz="700" b="0" i="0" u="none" strike="noStrike" cap="none">
                <a:solidFill>
                  <a:srgbClr val="000000"/>
                </a:solidFill>
                <a:latin typeface="Helvetica Neue"/>
                <a:ea typeface="Helvetica Neue"/>
                <a:cs typeface="Helvetica Neue"/>
                <a:sym typeface="Helvetica Neue"/>
              </a:rPr>
              <a:t>(from undetectable to very low, to very high)</a:t>
            </a:r>
            <a:endParaRPr sz="7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Helvetica Neue"/>
              <a:ea typeface="Helvetica Neue"/>
              <a:cs typeface="Helvetica Neue"/>
              <a:sym typeface="Helvetica Neue"/>
            </a:endParaRPr>
          </a:p>
        </p:txBody>
      </p:sp>
      <p:pic>
        <p:nvPicPr>
          <p:cNvPr id="24" name="Google Shape;24;p18"/>
          <p:cNvPicPr preferRelativeResize="0"/>
          <p:nvPr/>
        </p:nvPicPr>
        <p:blipFill rotWithShape="1">
          <a:blip r:embed="rId4">
            <a:alphaModFix/>
          </a:blip>
          <a:srcRect l="10798" r="18253"/>
          <a:stretch/>
        </p:blipFill>
        <p:spPr>
          <a:xfrm>
            <a:off x="6715875" y="998225"/>
            <a:ext cx="2193172" cy="2137075"/>
          </a:xfrm>
          <a:prstGeom prst="rect">
            <a:avLst/>
          </a:prstGeom>
          <a:noFill/>
          <a:ln>
            <a:noFill/>
          </a:ln>
        </p:spPr>
      </p:pic>
      <p:sp>
        <p:nvSpPr>
          <p:cNvPr id="25" name="Google Shape;25;p18"/>
          <p:cNvSpPr txBox="1"/>
          <p:nvPr/>
        </p:nvSpPr>
        <p:spPr>
          <a:xfrm>
            <a:off x="6761206" y="3219350"/>
            <a:ext cx="1631700" cy="192300"/>
          </a:xfrm>
          <a:prstGeom prst="rect">
            <a:avLst/>
          </a:prstGeom>
          <a:noFill/>
          <a:ln>
            <a:noFill/>
          </a:ln>
        </p:spPr>
        <p:txBody>
          <a:bodyPr spcFirstLastPara="1" wrap="square" lIns="0" tIns="0" rIns="91425" bIns="0" anchor="t" anchorCtr="0">
            <a:spAutoFit/>
          </a:bodyPr>
          <a:lstStyle/>
          <a:p>
            <a:pPr marL="0" marR="0" lvl="0" indent="0" algn="l" rtl="0">
              <a:lnSpc>
                <a:spcPct val="150000"/>
              </a:lnSpc>
              <a:spcBef>
                <a:spcPts val="0"/>
              </a:spcBef>
              <a:spcAft>
                <a:spcPts val="300"/>
              </a:spcAft>
              <a:buClr>
                <a:srgbClr val="000000"/>
              </a:buClr>
              <a:buSzPts val="500"/>
              <a:buFont typeface="Arial"/>
              <a:buNone/>
            </a:pPr>
            <a:r>
              <a:rPr lang="es-ES" sz="500" b="1" i="0" u="none" strike="noStrike" cap="none">
                <a:solidFill>
                  <a:schemeClr val="dk1"/>
                </a:solidFill>
                <a:latin typeface="Helvetica Neue"/>
                <a:ea typeface="Helvetica Neue"/>
                <a:cs typeface="Helvetica Neue"/>
                <a:sym typeface="Helvetica Neue"/>
              </a:rPr>
              <a:t>Shdvjhsvsjd oikjlkls mmvjhsvsjd oikjlkls</a:t>
            </a:r>
            <a:r>
              <a:rPr lang="es-ES" sz="500" b="0" i="0" u="none" strike="noStrike" cap="none">
                <a:solidFill>
                  <a:schemeClr val="dk1"/>
                </a:solidFill>
                <a:latin typeface="Helvetica Neue"/>
                <a:ea typeface="Helvetica Neue"/>
                <a:cs typeface="Helvetica Neue"/>
                <a:sym typeface="Helvetica Neue"/>
              </a:rPr>
              <a:t> mm vjjhjdw wjygdw ekuhfesd epofjijfd rlijfio erw.kgn trwkwgjs</a:t>
            </a:r>
            <a:endParaRPr sz="1300" b="0" i="0" u="none" strike="noStrike" cap="none">
              <a:solidFill>
                <a:srgbClr val="000000"/>
              </a:solidFill>
              <a:latin typeface="Arial"/>
              <a:ea typeface="Arial"/>
              <a:cs typeface="Arial"/>
              <a:sym typeface="Arial"/>
            </a:endParaRPr>
          </a:p>
        </p:txBody>
      </p:sp>
      <p:sp>
        <p:nvSpPr>
          <p:cNvPr id="26" name="Google Shape;26;p18"/>
          <p:cNvSpPr txBox="1">
            <a:spLocks noGrp="1"/>
          </p:cNvSpPr>
          <p:nvPr>
            <p:ph type="subTitle" idx="1"/>
          </p:nvPr>
        </p:nvSpPr>
        <p:spPr>
          <a:xfrm>
            <a:off x="428900" y="469075"/>
            <a:ext cx="8381400" cy="217800"/>
          </a:xfrm>
          <a:prstGeom prst="rect">
            <a:avLst/>
          </a:prstGeom>
          <a:noFill/>
          <a:ln>
            <a:noFill/>
          </a:ln>
        </p:spPr>
        <p:txBody>
          <a:bodyPr spcFirstLastPara="1" wrap="square" lIns="0" tIns="0" rIns="54000" bIns="0" anchor="t" anchorCtr="0">
            <a:noAutofit/>
          </a:bodyPr>
          <a:lstStyle>
            <a:lvl1pPr marR="0" lvl="0" algn="l" rtl="0">
              <a:lnSpc>
                <a:spcPct val="100000"/>
              </a:lnSpc>
              <a:spcBef>
                <a:spcPts val="0"/>
              </a:spcBef>
              <a:spcAft>
                <a:spcPts val="0"/>
              </a:spcAft>
              <a:buClr>
                <a:schemeClr val="lt1"/>
              </a:buClr>
              <a:buSzPts val="1100"/>
              <a:buFont typeface="Montserrat"/>
              <a:buNone/>
              <a:defRPr sz="1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18"/>
          <p:cNvSpPr txBox="1">
            <a:spLocks noGrp="1"/>
          </p:cNvSpPr>
          <p:nvPr>
            <p:ph type="title" idx="4"/>
          </p:nvPr>
        </p:nvSpPr>
        <p:spPr>
          <a:xfrm>
            <a:off x="382325" y="227575"/>
            <a:ext cx="8158200" cy="2769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490250" y="450150"/>
            <a:ext cx="6367800" cy="40908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0" name="Google Shape;30;p19"/>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31" name="Google Shape;31;p19"/>
          <p:cNvSpPr txBox="1"/>
          <p:nvPr/>
        </p:nvSpPr>
        <p:spPr>
          <a:xfrm>
            <a:off x="4504513" y="275050"/>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32" name="Google Shape;32;p19"/>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pic>
        <p:nvPicPr>
          <p:cNvPr id="33" name="Google Shape;33;p19"/>
          <p:cNvPicPr preferRelativeResize="0"/>
          <p:nvPr/>
        </p:nvPicPr>
        <p:blipFill rotWithShape="1">
          <a:blip r:embed="rId2">
            <a:alphaModFix/>
          </a:blip>
          <a:srcRect/>
          <a:stretch/>
        </p:blipFill>
        <p:spPr>
          <a:xfrm>
            <a:off x="1327075" y="885625"/>
            <a:ext cx="7174349" cy="3562399"/>
          </a:xfrm>
          <a:prstGeom prst="rect">
            <a:avLst/>
          </a:prstGeom>
          <a:noFill/>
          <a:ln>
            <a:noFill/>
          </a:ln>
        </p:spPr>
      </p:pic>
      <p:sp>
        <p:nvSpPr>
          <p:cNvPr id="34" name="Google Shape;34;p19"/>
          <p:cNvSpPr txBox="1"/>
          <p:nvPr/>
        </p:nvSpPr>
        <p:spPr>
          <a:xfrm>
            <a:off x="411605" y="4453000"/>
            <a:ext cx="8218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 m</a:t>
            </a:r>
            <a:r>
              <a:rPr lang="es-ES" sz="600" b="1" i="0" u="none" strike="noStrike" cap="none">
                <a:solidFill>
                  <a:schemeClr val="dk1"/>
                </a:solidFill>
                <a:latin typeface="Helvetica Neue"/>
                <a:ea typeface="Helvetica Neue"/>
                <a:cs typeface="Helvetica Neue"/>
                <a:sym typeface="Helvetica Neue"/>
              </a:rPr>
              <a:t>mvjhsvsjd oikjlkls</a:t>
            </a:r>
            <a:r>
              <a:rPr lang="es-ES" sz="600" b="0" i="0" u="none" strike="noStrike" cap="none">
                <a:solidFill>
                  <a:schemeClr val="dk1"/>
                </a:solidFill>
                <a:latin typeface="Helvetica Neue"/>
                <a:ea typeface="Helvetica Neue"/>
                <a:cs typeface="Helvetica Neue"/>
                <a:sym typeface="Helvetica Neue"/>
              </a:rPr>
              <a:t> mm vjjhjdw wjygdw ekuhfesd epofjijfd rlijfio erw.kgn trwkwgjsvsjd oikjlkls mm vjjhjdw wjygdw ekuhfesd epofjijfd rlijfio erw.kgn d epofjijfd rlijfio erw.kgn trwkwgjsvsjd oikjlkls mm vsjd okjlkls mm vsjd okjlki vsjd okjlkvsjd okjlk vsjd okjlkvsjd vsjd okjlkls mm vsjd okjlki vsjd okjlkvsjd od epofjijfd rlijfio erw.kgn trwkwgjsvsjd oikjlkls mm vsjd okjlkls mm vsjd okjlki vsjd okjlkvsjd okjlk vsjd okjlkvsjd vjd okjlkvsjd v.jd okjlkvsjd v.jd okjlkvsjd v.</a:t>
            </a:r>
            <a:endParaRPr sz="600" b="0" i="0" u="none" strike="noStrike" cap="none">
              <a:solidFill>
                <a:schemeClr val="dk1"/>
              </a:solidFill>
              <a:latin typeface="Helvetica Neue"/>
              <a:ea typeface="Helvetica Neue"/>
              <a:cs typeface="Helvetica Neue"/>
              <a:sym typeface="Helvetica Neue"/>
            </a:endParaRPr>
          </a:p>
          <a:p>
            <a:pPr marL="457200" marR="0" lvl="0" indent="-266700" algn="l" rtl="0">
              <a:lnSpc>
                <a:spcPct val="150000"/>
              </a:lnSpc>
              <a:spcBef>
                <a:spcPts val="300"/>
              </a:spcBef>
              <a:spcAft>
                <a:spcPts val="0"/>
              </a:spcAft>
              <a:buClr>
                <a:schemeClr val="dk1"/>
              </a:buClr>
              <a:buSzPts val="600"/>
              <a:buFont typeface="Helvetica Neue"/>
              <a:buChar char="➔"/>
            </a:pPr>
            <a:r>
              <a:rPr lang="es-ES" sz="600" b="0" i="0" u="none" strike="noStrike" cap="none">
                <a:solidFill>
                  <a:schemeClr val="dk1"/>
                </a:solidFill>
                <a:latin typeface="Helvetica Neue"/>
                <a:ea typeface="Helvetica Neue"/>
                <a:cs typeface="Helvetica Neue"/>
                <a:sym typeface="Helvetica Neue"/>
              </a:rPr>
              <a:t>okjlkls mm vsjd okjlki vsjd okjlkvsjd okjlk vsjd jd oikjlmmvjhsvsjdokjlkvsjd vsjd okjlkls mm vsjd okjlki vsjd okjlkvsjd okjlk vsjd jd oikjlkvsjd vsjd okjlkvsjd vsjd okjlkvsjd vsjd okjlkvsjd vsjd okjl.</a:t>
            </a:r>
            <a:endParaRPr sz="600" b="0" i="0" u="none" strike="noStrike" cap="none">
              <a:solidFill>
                <a:schemeClr val="dk1"/>
              </a:solidFill>
              <a:latin typeface="Helvetica Neue"/>
              <a:ea typeface="Helvetica Neue"/>
              <a:cs typeface="Helvetica Neue"/>
              <a:sym typeface="Helvetica Neue"/>
            </a:endParaRPr>
          </a:p>
          <a:p>
            <a:pPr marL="457200" marR="0" lvl="0" indent="-266700" algn="l" rtl="0">
              <a:lnSpc>
                <a:spcPct val="150000"/>
              </a:lnSpc>
              <a:spcBef>
                <a:spcPts val="0"/>
              </a:spcBef>
              <a:spcAft>
                <a:spcPts val="0"/>
              </a:spcAft>
              <a:buClr>
                <a:schemeClr val="dk1"/>
              </a:buClr>
              <a:buSzPts val="600"/>
              <a:buFont typeface="Helvetica Neue"/>
              <a:buChar char="➔"/>
            </a:pPr>
            <a:r>
              <a:rPr lang="es-ES" sz="600" b="0" i="0" u="none" strike="noStrike" cap="none">
                <a:solidFill>
                  <a:schemeClr val="dk1"/>
                </a:solidFill>
                <a:latin typeface="Helvetica Neue"/>
                <a:ea typeface="Helvetica Neue"/>
                <a:cs typeface="Helvetica Neue"/>
                <a:sym typeface="Helvetica Neue"/>
              </a:rPr>
              <a:t>kvsjd vsjd okjlkvsjd vsjd okjlkvsjd vsjd okjlkvsjd vsjd okjlkvsjd vsjd okjlkvsjd vsjd okjlkvsjd vsjd okjlkvsjd vsjd okjlkvsjd vsjd okjlkvsjd vsjd okjlkvsjd vsjd okjl.</a:t>
            </a:r>
            <a:endParaRPr sz="600" b="0" i="0" u="none" strike="noStrike" cap="none">
              <a:solidFill>
                <a:schemeClr val="dk1"/>
              </a:solidFill>
              <a:latin typeface="Helvetica Neue"/>
              <a:ea typeface="Helvetica Neue"/>
              <a:cs typeface="Helvetica Neue"/>
              <a:sym typeface="Helvetica Neue"/>
            </a:endParaRPr>
          </a:p>
        </p:txBody>
      </p:sp>
      <p:sp>
        <p:nvSpPr>
          <p:cNvPr id="35" name="Google Shape;35;p19"/>
          <p:cNvSpPr txBox="1"/>
          <p:nvPr/>
        </p:nvSpPr>
        <p:spPr>
          <a:xfrm>
            <a:off x="413838" y="285257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Shdvjhsvsjd oikjlkls</a:t>
            </a:r>
            <a:endParaRPr sz="6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m</a:t>
            </a:r>
            <a:r>
              <a:rPr lang="es-ES" sz="600" b="1" i="0" u="none" strike="noStrike" cap="none">
                <a:solidFill>
                  <a:schemeClr val="dk1"/>
                </a:solidFill>
                <a:latin typeface="Helvetica Neue"/>
                <a:ea typeface="Helvetica Neue"/>
                <a:cs typeface="Helvetica Neue"/>
                <a:sym typeface="Helvetica Neue"/>
              </a:rPr>
              <a:t>mvj svsjd ikjlkls mm vjjh</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100"/>
              </a:spcBef>
              <a:spcAft>
                <a:spcPts val="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jdw wjygdw ek Shdvjhsvsjd oi</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100"/>
              </a:spcBef>
              <a:spcAft>
                <a:spcPts val="0"/>
              </a:spcAft>
              <a:buClr>
                <a:srgbClr val="000000"/>
              </a:buClr>
              <a:buSzPts val="600"/>
              <a:buFont typeface="Arial"/>
              <a:buNone/>
            </a:pPr>
            <a:r>
              <a:rPr lang="es-ES" sz="600" b="1" i="0" u="none" strike="noStrike" cap="none">
                <a:solidFill>
                  <a:schemeClr val="dk1"/>
                </a:solidFill>
                <a:latin typeface="Helvetica Neue"/>
                <a:ea typeface="Helvetica Neue"/>
                <a:cs typeface="Helvetica Neue"/>
                <a:sym typeface="Helvetica Neue"/>
              </a:rPr>
              <a:t>kjlkls mmvj svsj</a:t>
            </a:r>
            <a:endParaRPr sz="600" b="1" i="0" u="none" strike="noStrike" cap="none">
              <a:solidFill>
                <a:schemeClr val="dk1"/>
              </a:solidFill>
              <a:latin typeface="Helvetica Neue"/>
              <a:ea typeface="Helvetica Neue"/>
              <a:cs typeface="Helvetica Neue"/>
              <a:sym typeface="Helvetica Neue"/>
            </a:endParaRPr>
          </a:p>
          <a:p>
            <a:pPr marL="0" marR="0" lvl="0" indent="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epofjijfd rlijfio erw.kgn tr wkwgjsvsjd oikjlkls mm vsjd okjlkls mm vsjd okjlki vsjd okjlkvsjd okjlk vsjd okjlkvsjd vsjd okjlkls mm vsjd okjlki vsjd ekuhfesd epofjijfd rlijfio erw.kgn rwokjlkvsjd  okjlkls</a:t>
            </a:r>
            <a:endParaRPr sz="600" b="0" i="0" u="none" strike="noStrike" cap="none">
              <a:solidFill>
                <a:schemeClr val="dk1"/>
              </a:solidFill>
              <a:latin typeface="Helvetica Neue"/>
              <a:ea typeface="Helvetica Neue"/>
              <a:cs typeface="Helvetica Neue"/>
              <a:sym typeface="Helvetica Neue"/>
            </a:endParaRPr>
          </a:p>
        </p:txBody>
      </p:sp>
      <p:sp>
        <p:nvSpPr>
          <p:cNvPr id="36" name="Google Shape;36;p19"/>
          <p:cNvSpPr/>
          <p:nvPr/>
        </p:nvSpPr>
        <p:spPr>
          <a:xfrm>
            <a:off x="0" y="2852575"/>
            <a:ext cx="198900" cy="21042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37" name="Google Shape;37;p19"/>
          <p:cNvSpPr txBox="1">
            <a:spLocks noGrp="1"/>
          </p:cNvSpPr>
          <p:nvPr>
            <p:ph type="title" idx="3"/>
          </p:nvPr>
        </p:nvSpPr>
        <p:spPr>
          <a:xfrm>
            <a:off x="4153618" y="82021"/>
            <a:ext cx="7325700" cy="4224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9" name="Google Shape;39;p19"/>
          <p:cNvPicPr preferRelativeResize="0"/>
          <p:nvPr/>
        </p:nvPicPr>
        <p:blipFill rotWithShape="1">
          <a:blip r:embed="rId3">
            <a:alphaModFix/>
          </a:blip>
          <a:srcRect/>
          <a:stretch/>
        </p:blipFill>
        <p:spPr>
          <a:xfrm>
            <a:off x="7242150" y="201075"/>
            <a:ext cx="1572125" cy="457900"/>
          </a:xfrm>
          <a:prstGeom prst="rect">
            <a:avLst/>
          </a:prstGeom>
          <a:noFill/>
          <a:ln>
            <a:noFill/>
          </a:ln>
        </p:spPr>
      </p:pic>
      <p:sp>
        <p:nvSpPr>
          <p:cNvPr id="40" name="Google Shape;40;p19"/>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41" name="Google Shape;41;p19"/>
          <p:cNvSpPr txBox="1">
            <a:spLocks noGrp="1"/>
          </p:cNvSpPr>
          <p:nvPr>
            <p:ph type="subTitle" idx="1"/>
          </p:nvPr>
        </p:nvSpPr>
        <p:spPr>
          <a:xfrm>
            <a:off x="428900" y="469075"/>
            <a:ext cx="8381400" cy="217800"/>
          </a:xfrm>
          <a:prstGeom prst="rect">
            <a:avLst/>
          </a:prstGeom>
          <a:noFill/>
          <a:ln>
            <a:noFill/>
          </a:ln>
        </p:spPr>
        <p:txBody>
          <a:bodyPr spcFirstLastPara="1" wrap="square" lIns="0" tIns="0" rIns="54000" bIns="0" anchor="t" anchorCtr="0">
            <a:noAutofit/>
          </a:bodyPr>
          <a:lstStyle>
            <a:lvl1pPr marR="0" lvl="0" algn="l" rtl="0">
              <a:lnSpc>
                <a:spcPct val="100000"/>
              </a:lnSpc>
              <a:spcBef>
                <a:spcPts val="0"/>
              </a:spcBef>
              <a:spcAft>
                <a:spcPts val="0"/>
              </a:spcAft>
              <a:buClr>
                <a:schemeClr val="lt1"/>
              </a:buClr>
              <a:buSzPts val="1100"/>
              <a:buFont typeface="Montserrat"/>
              <a:buNone/>
              <a:defRPr sz="1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19"/>
          <p:cNvSpPr txBox="1">
            <a:spLocks noGrp="1"/>
          </p:cNvSpPr>
          <p:nvPr>
            <p:ph type="title" idx="4"/>
          </p:nvPr>
        </p:nvSpPr>
        <p:spPr>
          <a:xfrm>
            <a:off x="382325" y="227575"/>
            <a:ext cx="8158200" cy="276900"/>
          </a:xfrm>
          <a:prstGeom prst="rect">
            <a:avLst/>
          </a:prstGeom>
          <a:noFill/>
          <a:ln>
            <a:noFill/>
          </a:ln>
        </p:spPr>
        <p:txBody>
          <a:bodyPr spcFirstLastPara="1" wrap="square" lIns="0" tIns="0" rIns="91425" bIns="0" anchor="t" anchorCtr="0">
            <a:normAutofit/>
          </a:bodyPr>
          <a:lstStyle>
            <a:lvl1pPr lvl="0" algn="l">
              <a:lnSpc>
                <a:spcPct val="10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2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0"/>
          <p:cNvSpPr txBox="1">
            <a:spLocks noGrp="1"/>
          </p:cNvSpPr>
          <p:nvPr>
            <p:ph type="title"/>
          </p:nvPr>
        </p:nvSpPr>
        <p:spPr>
          <a:xfrm>
            <a:off x="265500" y="1233175"/>
            <a:ext cx="4045200" cy="1482300"/>
          </a:xfrm>
          <a:prstGeom prst="rect">
            <a:avLst/>
          </a:prstGeom>
          <a:noFill/>
          <a:ln>
            <a:noFill/>
          </a:ln>
        </p:spPr>
        <p:txBody>
          <a:bodyPr spcFirstLastPara="1" wrap="square" lIns="0" tIns="0" rIns="91425" bIns="0"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6" name="Google Shape;46;p20"/>
          <p:cNvSpPr txBox="1">
            <a:spLocks noGrp="1"/>
          </p:cNvSpPr>
          <p:nvPr>
            <p:ph type="subTitle" idx="1"/>
          </p:nvPr>
        </p:nvSpPr>
        <p:spPr>
          <a:xfrm>
            <a:off x="265500" y="2803075"/>
            <a:ext cx="4045200" cy="1235100"/>
          </a:xfrm>
          <a:prstGeom prst="rect">
            <a:avLst/>
          </a:prstGeom>
          <a:noFill/>
          <a:ln>
            <a:noFill/>
          </a:ln>
        </p:spPr>
        <p:txBody>
          <a:bodyPr spcFirstLastPara="1" wrap="square" lIns="0" tIns="0" rIns="54000" bIns="0" anchor="t" anchorCtr="0">
            <a:noAutofit/>
          </a:bodyPr>
          <a:lstStyle>
            <a:lvl1pPr marR="0" lvl="0"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47" name="Google Shape;47;p2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 name="Google Shape;48;p20"/>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2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stStyle>
          <a:p>
            <a:endParaRPr/>
          </a:p>
        </p:txBody>
      </p:sp>
      <p:sp>
        <p:nvSpPr>
          <p:cNvPr id="51" name="Google Shape;51;p21"/>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22"/>
          <p:cNvSpPr txBox="1">
            <a:spLocks noGrp="1"/>
          </p:cNvSpPr>
          <p:nvPr>
            <p:ph type="title" hasCustomPrompt="1"/>
          </p:nvPr>
        </p:nvSpPr>
        <p:spPr>
          <a:xfrm>
            <a:off x="311700" y="1106125"/>
            <a:ext cx="8520600" cy="1963500"/>
          </a:xfrm>
          <a:prstGeom prst="rect">
            <a:avLst/>
          </a:prstGeom>
          <a:noFill/>
          <a:ln>
            <a:noFill/>
          </a:ln>
        </p:spPr>
        <p:txBody>
          <a:bodyPr spcFirstLastPara="1" wrap="square" lIns="0" tIns="0" rIns="91425" bIns="0"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4" name="Google Shape;54;p2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marR="0" lvl="0"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ctr"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5" name="Google Shape;55;p22"/>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3"/>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58" name="Google Shape;58;p23"/>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59" name="Google Shape;59;p23"/>
          <p:cNvSpPr txBox="1">
            <a:spLocks noGrp="1"/>
          </p:cNvSpPr>
          <p:nvPr>
            <p:ph type="subTitle" idx="1"/>
          </p:nvPr>
        </p:nvSpPr>
        <p:spPr>
          <a:xfrm>
            <a:off x="657500" y="3945489"/>
            <a:ext cx="8381400" cy="217800"/>
          </a:xfrm>
          <a:prstGeom prst="rect">
            <a:avLst/>
          </a:prstGeom>
          <a:noFill/>
          <a:ln>
            <a:noFill/>
          </a:ln>
        </p:spPr>
        <p:txBody>
          <a:bodyPr spcFirstLastPara="1" wrap="square" lIns="0" tIns="0" rIns="54000" bIns="0" anchor="t" anchorCtr="0">
            <a:noAutofit/>
          </a:bodyPr>
          <a:lstStyle>
            <a:lvl1pPr marR="0" lvl="0" rtl="0">
              <a:lnSpc>
                <a:spcPct val="100000"/>
              </a:lnSpc>
              <a:spcBef>
                <a:spcPts val="0"/>
              </a:spcBef>
              <a:spcAft>
                <a:spcPts val="0"/>
              </a:spcAft>
              <a:buClr>
                <a:schemeClr val="lt1"/>
              </a:buClr>
              <a:buSzPts val="1900"/>
              <a:buFont typeface="Montserrat"/>
              <a:buNone/>
              <a:defRPr sz="19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60" name="Google Shape;60;p23"/>
          <p:cNvSpPr txBox="1">
            <a:spLocks noGrp="1"/>
          </p:cNvSpPr>
          <p:nvPr>
            <p:ph type="title"/>
          </p:nvPr>
        </p:nvSpPr>
        <p:spPr>
          <a:xfrm>
            <a:off x="610925" y="3549277"/>
            <a:ext cx="8158200" cy="276900"/>
          </a:xfrm>
          <a:prstGeom prst="rect">
            <a:avLst/>
          </a:prstGeom>
          <a:noFill/>
          <a:ln>
            <a:noFill/>
          </a:ln>
        </p:spPr>
        <p:txBody>
          <a:bodyPr spcFirstLastPara="1" wrap="square" lIns="0" tIns="0" rIns="91425" bIns="0" anchor="t" anchorCtr="0">
            <a:normAutofit/>
          </a:bodyPr>
          <a:lstStyle>
            <a:lvl1pPr lvl="0" rtl="0">
              <a:lnSpc>
                <a:spcPct val="100000"/>
              </a:lnSpc>
              <a:spcBef>
                <a:spcPts val="0"/>
              </a:spcBef>
              <a:spcAft>
                <a:spcPts val="0"/>
              </a:spcAft>
              <a:buSzPts val="2800"/>
              <a:buFont typeface="Montserrat"/>
              <a:buNone/>
              <a:defRPr sz="2800" b="1">
                <a:latin typeface="Montserrat"/>
                <a:ea typeface="Montserrat"/>
                <a:cs typeface="Montserrat"/>
                <a:sym typeface="Montserrat"/>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1"/>
        <p:cNvGrpSpPr/>
        <p:nvPr/>
      </p:nvGrpSpPr>
      <p:grpSpPr>
        <a:xfrm>
          <a:off x="0" y="0"/>
          <a:ext cx="0" cy="0"/>
          <a:chOff x="0" y="0"/>
          <a:chExt cx="0" cy="0"/>
        </a:xfrm>
      </p:grpSpPr>
      <p:pic>
        <p:nvPicPr>
          <p:cNvPr id="62" name="Google Shape;62;gfbec1cdad6_0_70"/>
          <p:cNvPicPr preferRelativeResize="0"/>
          <p:nvPr/>
        </p:nvPicPr>
        <p:blipFill rotWithShape="1">
          <a:blip r:embed="rId2">
            <a:alphaModFix/>
          </a:blip>
          <a:srcRect t="2992" b="11508"/>
          <a:stretch/>
        </p:blipFill>
        <p:spPr>
          <a:xfrm>
            <a:off x="0" y="-67375"/>
            <a:ext cx="9144003" cy="5210874"/>
          </a:xfrm>
          <a:prstGeom prst="rect">
            <a:avLst/>
          </a:prstGeom>
          <a:noFill/>
          <a:ln>
            <a:noFill/>
          </a:ln>
        </p:spPr>
      </p:pic>
      <p:sp>
        <p:nvSpPr>
          <p:cNvPr id="63" name="Google Shape;63;gfbec1cdad6_0_70"/>
          <p:cNvSpPr/>
          <p:nvPr/>
        </p:nvSpPr>
        <p:spPr>
          <a:xfrm>
            <a:off x="0" y="3416250"/>
            <a:ext cx="9144000" cy="9480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64" name="Google Shape;64;gfbec1cdad6_0_70"/>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65" name="Google Shape;65;gfbec1cdad6_0_70"/>
          <p:cNvSpPr txBox="1">
            <a:spLocks noGrp="1"/>
          </p:cNvSpPr>
          <p:nvPr>
            <p:ph type="sldNum" idx="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66" name="Google Shape;66;gfbec1cdad6_0_70"/>
          <p:cNvSpPr txBox="1">
            <a:spLocks noGrp="1"/>
          </p:cNvSpPr>
          <p:nvPr>
            <p:ph type="subTitle" idx="1"/>
          </p:nvPr>
        </p:nvSpPr>
        <p:spPr>
          <a:xfrm>
            <a:off x="657500" y="3945489"/>
            <a:ext cx="8381400" cy="217800"/>
          </a:xfrm>
          <a:prstGeom prst="rect">
            <a:avLst/>
          </a:prstGeom>
          <a:noFill/>
          <a:ln>
            <a:noFill/>
          </a:ln>
        </p:spPr>
        <p:txBody>
          <a:bodyPr spcFirstLastPara="1" wrap="square" lIns="0" tIns="0" rIns="54000" bIns="0" anchor="t" anchorCtr="0">
            <a:noAutofit/>
          </a:bodyPr>
          <a:lstStyle>
            <a:lvl1pPr marR="0" lvl="0" rtl="0">
              <a:lnSpc>
                <a:spcPct val="100000"/>
              </a:lnSpc>
              <a:spcBef>
                <a:spcPts val="0"/>
              </a:spcBef>
              <a:spcAft>
                <a:spcPts val="0"/>
              </a:spcAft>
              <a:buClr>
                <a:schemeClr val="lt1"/>
              </a:buClr>
              <a:buSzPts val="1900"/>
              <a:buFont typeface="Montserrat"/>
              <a:buNone/>
              <a:defRPr sz="19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67" name="Google Shape;67;gfbec1cdad6_0_70"/>
          <p:cNvSpPr txBox="1">
            <a:spLocks noGrp="1"/>
          </p:cNvSpPr>
          <p:nvPr>
            <p:ph type="title"/>
          </p:nvPr>
        </p:nvSpPr>
        <p:spPr>
          <a:xfrm>
            <a:off x="610925" y="3549277"/>
            <a:ext cx="8158200" cy="276900"/>
          </a:xfrm>
          <a:prstGeom prst="rect">
            <a:avLst/>
          </a:prstGeom>
          <a:noFill/>
          <a:ln>
            <a:noFill/>
          </a:ln>
        </p:spPr>
        <p:txBody>
          <a:bodyPr spcFirstLastPara="1" wrap="square" lIns="0" tIns="0" rIns="91425" bIns="0" anchor="t" anchorCtr="0">
            <a:normAutofit/>
          </a:bodyPr>
          <a:lstStyle>
            <a:lvl1pPr lvl="0" rtl="0">
              <a:lnSpc>
                <a:spcPct val="100000"/>
              </a:lnSpc>
              <a:spcBef>
                <a:spcPts val="0"/>
              </a:spcBef>
              <a:spcAft>
                <a:spcPts val="0"/>
              </a:spcAft>
              <a:buSzPts val="2800"/>
              <a:buFont typeface="Montserrat"/>
              <a:buNone/>
              <a:defRPr sz="2800" b="1">
                <a:latin typeface="Montserrat"/>
                <a:ea typeface="Montserrat"/>
                <a:cs typeface="Montserrat"/>
                <a:sym typeface="Montserrat"/>
              </a:defRPr>
            </a:lvl1pPr>
            <a:lvl2pPr lvl="1" algn="l" rtl="0">
              <a:lnSpc>
                <a:spcPct val="100000"/>
              </a:lnSpc>
              <a:spcBef>
                <a:spcPts val="0"/>
              </a:spcBef>
              <a:spcAft>
                <a:spcPts val="0"/>
              </a:spcAft>
              <a:buClr>
                <a:schemeClr val="lt1"/>
              </a:buClr>
              <a:buSzPts val="1400"/>
              <a:buNone/>
              <a:defRPr>
                <a:solidFill>
                  <a:schemeClr val="lt1"/>
                </a:solidFill>
              </a:defRPr>
            </a:lvl2pPr>
            <a:lvl3pPr lvl="2" algn="l" rtl="0">
              <a:lnSpc>
                <a:spcPct val="100000"/>
              </a:lnSpc>
              <a:spcBef>
                <a:spcPts val="0"/>
              </a:spcBef>
              <a:spcAft>
                <a:spcPts val="0"/>
              </a:spcAft>
              <a:buClr>
                <a:schemeClr val="lt1"/>
              </a:buClr>
              <a:buSzPts val="1400"/>
              <a:buNone/>
              <a:defRPr>
                <a:solidFill>
                  <a:schemeClr val="lt1"/>
                </a:solidFill>
              </a:defRPr>
            </a:lvl3pPr>
            <a:lvl4pPr lvl="3" algn="l" rtl="0">
              <a:lnSpc>
                <a:spcPct val="100000"/>
              </a:lnSpc>
              <a:spcBef>
                <a:spcPts val="0"/>
              </a:spcBef>
              <a:spcAft>
                <a:spcPts val="0"/>
              </a:spcAft>
              <a:buClr>
                <a:schemeClr val="lt1"/>
              </a:buClr>
              <a:buSzPts val="1400"/>
              <a:buNone/>
              <a:defRPr>
                <a:solidFill>
                  <a:schemeClr val="lt1"/>
                </a:solidFill>
              </a:defRPr>
            </a:lvl4pPr>
            <a:lvl5pPr lvl="4" algn="l" rtl="0">
              <a:lnSpc>
                <a:spcPct val="100000"/>
              </a:lnSpc>
              <a:spcBef>
                <a:spcPts val="0"/>
              </a:spcBef>
              <a:spcAft>
                <a:spcPts val="0"/>
              </a:spcAft>
              <a:buClr>
                <a:schemeClr val="lt1"/>
              </a:buClr>
              <a:buSzPts val="1400"/>
              <a:buNone/>
              <a:defRPr>
                <a:solidFill>
                  <a:schemeClr val="lt1"/>
                </a:solidFill>
              </a:defRPr>
            </a:lvl5pPr>
            <a:lvl6pPr lvl="5" algn="l" rtl="0">
              <a:lnSpc>
                <a:spcPct val="100000"/>
              </a:lnSpc>
              <a:spcBef>
                <a:spcPts val="0"/>
              </a:spcBef>
              <a:spcAft>
                <a:spcPts val="0"/>
              </a:spcAft>
              <a:buClr>
                <a:schemeClr val="lt1"/>
              </a:buClr>
              <a:buSzPts val="1400"/>
              <a:buNone/>
              <a:defRPr>
                <a:solidFill>
                  <a:schemeClr val="lt1"/>
                </a:solidFill>
              </a:defRPr>
            </a:lvl6pPr>
            <a:lvl7pPr lvl="6" algn="l" rtl="0">
              <a:lnSpc>
                <a:spcPct val="100000"/>
              </a:lnSpc>
              <a:spcBef>
                <a:spcPts val="0"/>
              </a:spcBef>
              <a:spcAft>
                <a:spcPts val="0"/>
              </a:spcAft>
              <a:buClr>
                <a:schemeClr val="lt1"/>
              </a:buClr>
              <a:buSzPts val="1400"/>
              <a:buNone/>
              <a:defRPr>
                <a:solidFill>
                  <a:schemeClr val="lt1"/>
                </a:solidFill>
              </a:defRPr>
            </a:lvl7pPr>
            <a:lvl8pPr lvl="7" algn="l" rtl="0">
              <a:lnSpc>
                <a:spcPct val="100000"/>
              </a:lnSpc>
              <a:spcBef>
                <a:spcPts val="0"/>
              </a:spcBef>
              <a:spcAft>
                <a:spcPts val="0"/>
              </a:spcAft>
              <a:buClr>
                <a:schemeClr val="lt1"/>
              </a:buClr>
              <a:buSzPts val="1400"/>
              <a:buNone/>
              <a:defRPr>
                <a:solidFill>
                  <a:schemeClr val="lt1"/>
                </a:solidFill>
              </a:defRPr>
            </a:lvl8pPr>
            <a:lvl9pPr lvl="8" algn="l" rtl="0">
              <a:lnSpc>
                <a:spcPct val="100000"/>
              </a:lnSpc>
              <a:spcBef>
                <a:spcPts val="0"/>
              </a:spcBef>
              <a:spcAft>
                <a:spcPts val="0"/>
              </a:spcAft>
              <a:buClr>
                <a:schemeClr val="lt1"/>
              </a:buClr>
              <a:buSzPts val="1400"/>
              <a:buNone/>
              <a:defRPr>
                <a:solidFill>
                  <a:schemeClr val="lt1"/>
                </a:solidFill>
              </a:defRPr>
            </a:lvl9pPr>
          </a:lstStyle>
          <a:p>
            <a:endParaRPr/>
          </a:p>
        </p:txBody>
      </p:sp>
      <p:sp>
        <p:nvSpPr>
          <p:cNvPr id="68" name="Google Shape;68;gfbec1cdad6_0_70"/>
          <p:cNvSpPr/>
          <p:nvPr/>
        </p:nvSpPr>
        <p:spPr>
          <a:xfrm>
            <a:off x="0" y="3416250"/>
            <a:ext cx="219900" cy="948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69" name="Google Shape;69;gfbec1cdad6_0_70"/>
          <p:cNvPicPr preferRelativeResize="0"/>
          <p:nvPr/>
        </p:nvPicPr>
        <p:blipFill rotWithShape="1">
          <a:blip r:embed="rId3">
            <a:alphaModFix/>
          </a:blip>
          <a:srcRect/>
          <a:stretch/>
        </p:blipFill>
        <p:spPr>
          <a:xfrm>
            <a:off x="6475100" y="3533600"/>
            <a:ext cx="2449000" cy="7133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82322" y="227575"/>
            <a:ext cx="8158200" cy="333600"/>
          </a:xfrm>
          <a:prstGeom prst="rect">
            <a:avLst/>
          </a:prstGeom>
          <a:noFill/>
          <a:ln>
            <a:noFill/>
          </a:ln>
        </p:spPr>
        <p:txBody>
          <a:bodyPr spcFirstLastPara="1" wrap="square" lIns="0" tIns="0" rIns="91425" bIns="0" anchor="t" anchorCtr="0">
            <a:normAutofit/>
          </a:bodyPr>
          <a:lstStyle>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5"/>
          <p:cNvSpPr txBox="1">
            <a:spLocks noGrp="1"/>
          </p:cNvSpPr>
          <p:nvPr>
            <p:ph type="sldNum" idx="12"/>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ES"/>
              <a:t>‹#›</a:t>
            </a:fld>
            <a:endParaRPr/>
          </a:p>
        </p:txBody>
      </p:sp>
      <p:sp>
        <p:nvSpPr>
          <p:cNvPr id="8" name="Google Shape;8;p15"/>
          <p:cNvSpPr txBox="1">
            <a:spLocks noGrp="1"/>
          </p:cNvSpPr>
          <p:nvPr>
            <p:ph type="title" idx="2"/>
          </p:nvPr>
        </p:nvSpPr>
        <p:spPr>
          <a:xfrm>
            <a:off x="382322" y="227575"/>
            <a:ext cx="8158200" cy="333600"/>
          </a:xfrm>
          <a:prstGeom prst="rect">
            <a:avLst/>
          </a:prstGeom>
          <a:noFill/>
          <a:ln>
            <a:noFill/>
          </a:ln>
        </p:spPr>
        <p:txBody>
          <a:bodyPr spcFirstLastPara="1" wrap="square" lIns="0" tIns="0" rIns="91425" bIns="0" anchor="t" anchorCtr="0">
            <a:normAutofit/>
          </a:bodyPr>
          <a:lstStyle>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
          <p:cNvPicPr preferRelativeResize="0"/>
          <p:nvPr/>
        </p:nvPicPr>
        <p:blipFill rotWithShape="1">
          <a:blip r:embed="rId3"/>
          <a:srcRect t="12009" b="12009"/>
          <a:stretch/>
        </p:blipFill>
        <p:spPr>
          <a:xfrm>
            <a:off x="0" y="-79813"/>
            <a:ext cx="9144003" cy="5210874"/>
          </a:xfrm>
          <a:prstGeom prst="rect">
            <a:avLst/>
          </a:prstGeom>
          <a:noFill/>
          <a:ln>
            <a:noFill/>
          </a:ln>
        </p:spPr>
      </p:pic>
      <p:sp>
        <p:nvSpPr>
          <p:cNvPr id="75" name="Google Shape;75;p1"/>
          <p:cNvSpPr/>
          <p:nvPr/>
        </p:nvSpPr>
        <p:spPr>
          <a:xfrm>
            <a:off x="51065" y="3490368"/>
            <a:ext cx="9144000" cy="9480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
        <p:nvSpPr>
          <p:cNvPr id="76" name="Google Shape;76;p1"/>
          <p:cNvSpPr/>
          <p:nvPr/>
        </p:nvSpPr>
        <p:spPr>
          <a:xfrm>
            <a:off x="-62290" y="3490368"/>
            <a:ext cx="219900" cy="948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78" name="Google Shape;78;p1"/>
          <p:cNvSpPr txBox="1">
            <a:spLocks noGrp="1"/>
          </p:cNvSpPr>
          <p:nvPr>
            <p:ph type="sldNum" idx="12"/>
          </p:nvPr>
        </p:nvSpPr>
        <p:spPr>
          <a:xfrm>
            <a:off x="8620834" y="4761816"/>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ES"/>
              <a:t>1</a:t>
            </a:fld>
            <a:endParaRPr/>
          </a:p>
        </p:txBody>
      </p:sp>
      <p:sp>
        <p:nvSpPr>
          <p:cNvPr id="79" name="Google Shape;79;p1"/>
          <p:cNvSpPr txBox="1">
            <a:spLocks noGrp="1"/>
          </p:cNvSpPr>
          <p:nvPr>
            <p:ph type="sldNum" idx="2"/>
          </p:nvPr>
        </p:nvSpPr>
        <p:spPr>
          <a:xfrm>
            <a:off x="8620834" y="4761816"/>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s-ES"/>
              <a:t>1</a:t>
            </a:fld>
            <a:endParaRPr/>
          </a:p>
        </p:txBody>
      </p:sp>
      <p:sp>
        <p:nvSpPr>
          <p:cNvPr id="81" name="Google Shape;81;p1"/>
          <p:cNvSpPr txBox="1">
            <a:spLocks noGrp="1"/>
          </p:cNvSpPr>
          <p:nvPr>
            <p:ph type="title"/>
          </p:nvPr>
        </p:nvSpPr>
        <p:spPr>
          <a:xfrm>
            <a:off x="193728" y="3785119"/>
            <a:ext cx="8898562" cy="814973"/>
          </a:xfrm>
          <a:prstGeom prst="rect">
            <a:avLst/>
          </a:prstGeom>
        </p:spPr>
        <p:txBody>
          <a:bodyPr spcFirstLastPara="1" wrap="square" lIns="0" tIns="0" rIns="91425" bIns="0" anchor="t" anchorCtr="0">
            <a:normAutofit/>
          </a:bodyPr>
          <a:lstStyle/>
          <a:p>
            <a:pPr lvl="0"/>
            <a:r>
              <a:rPr lang="en-US" dirty="0"/>
              <a:t>Phase 2: NAP Implementation and Monitoring</a:t>
            </a:r>
            <a:r>
              <a:rPr lang="es-ES" dirty="0"/>
              <a:t> </a:t>
            </a:r>
            <a:endParaRPr dirty="0"/>
          </a:p>
        </p:txBody>
      </p:sp>
      <p:sp>
        <p:nvSpPr>
          <p:cNvPr id="4" name="Rectangle 3">
            <a:extLst>
              <a:ext uri="{FF2B5EF4-FFF2-40B4-BE49-F238E27FC236}">
                <a16:creationId xmlns:a16="http://schemas.microsoft.com/office/drawing/2014/main" id="{07CF5292-E844-430C-91E6-EA3A73DF4477}"/>
              </a:ext>
            </a:extLst>
          </p:cNvPr>
          <p:cNvSpPr/>
          <p:nvPr/>
        </p:nvSpPr>
        <p:spPr>
          <a:xfrm>
            <a:off x="-62290" y="4379459"/>
            <a:ext cx="9257355" cy="77164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8" name="Imagen 4" descr="Interfaz de usuario gráfica, Texto, Aplicación&#10;&#10;Descripción generada automáticamente">
            <a:extLst>
              <a:ext uri="{FF2B5EF4-FFF2-40B4-BE49-F238E27FC236}">
                <a16:creationId xmlns:a16="http://schemas.microsoft.com/office/drawing/2014/main" id="{00046EF8-3754-4284-8C2A-644B0A08D04C}"/>
              </a:ext>
            </a:extLst>
          </p:cNvPr>
          <p:cNvPicPr>
            <a:picLocks noChangeAspect="1"/>
          </p:cNvPicPr>
          <p:nvPr/>
        </p:nvPicPr>
        <p:blipFill>
          <a:blip r:embed="rId4"/>
          <a:stretch>
            <a:fillRect/>
          </a:stretch>
        </p:blipFill>
        <p:spPr>
          <a:xfrm>
            <a:off x="2767371" y="4392571"/>
            <a:ext cx="3711388" cy="7384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10</a:t>
            </a:fld>
            <a:endParaRPr/>
          </a:p>
        </p:txBody>
      </p:sp>
      <p:sp>
        <p:nvSpPr>
          <p:cNvPr id="200" name="Google Shape;200;p11"/>
          <p:cNvSpPr txBox="1"/>
          <p:nvPr/>
        </p:nvSpPr>
        <p:spPr>
          <a:xfrm>
            <a:off x="4128987" y="1540038"/>
            <a:ext cx="4491847" cy="2528565"/>
          </a:xfrm>
          <a:prstGeom prst="rect">
            <a:avLst/>
          </a:prstGeom>
          <a:noFill/>
          <a:ln>
            <a:noFill/>
          </a:ln>
        </p:spPr>
        <p:txBody>
          <a:bodyPr spcFirstLastPara="1" wrap="square" lIns="18000" tIns="0" rIns="54000" bIns="0" anchor="t" anchorCtr="0">
            <a:noAutofit/>
          </a:bodyPr>
          <a:lstStyle/>
          <a:p>
            <a:pPr lvl="0" algn="just"/>
            <a:r>
              <a:rPr lang="en-US" sz="1200" b="1" dirty="0"/>
              <a:t>Infrastructure is highly vulnerable to the physical impacts of climate change</a:t>
            </a:r>
            <a:r>
              <a:rPr lang="en-US" sz="1200" dirty="0"/>
              <a:t>, yet also plays a critical role in developing resilience to future climate shocks. </a:t>
            </a:r>
          </a:p>
          <a:p>
            <a:pPr lvl="0" algn="just"/>
            <a:endParaRPr lang="en-US" sz="1200" dirty="0"/>
          </a:p>
          <a:p>
            <a:pPr lvl="0" algn="just"/>
            <a:endParaRPr lang="en-US" sz="1200" dirty="0"/>
          </a:p>
          <a:p>
            <a:pPr lvl="0" algn="just"/>
            <a:r>
              <a:rPr lang="en-US" sz="1200" b="1" dirty="0"/>
              <a:t>Climate-resilient infrastructure helps </a:t>
            </a:r>
            <a:r>
              <a:rPr lang="en-US" sz="1200" dirty="0"/>
              <a:t>to achieve greater reliability of services, longer asset lives, and safeguard asset returns. </a:t>
            </a:r>
          </a:p>
          <a:p>
            <a:pPr lvl="0" algn="just"/>
            <a:endParaRPr lang="en-US" sz="1200" dirty="0"/>
          </a:p>
          <a:p>
            <a:pPr lvl="0" algn="just"/>
            <a:endParaRPr lang="en-US" sz="1200" b="1" dirty="0"/>
          </a:p>
          <a:p>
            <a:pPr lvl="0" algn="just"/>
            <a:r>
              <a:rPr lang="en-US" sz="1200" b="1" dirty="0"/>
              <a:t>Flexible and adaptive approaches </a:t>
            </a:r>
            <a:r>
              <a:rPr lang="en-US" sz="1200" dirty="0"/>
              <a:t>to infrastructure are essential for lowering the costs of developing climate resilience in an uncertain future.</a:t>
            </a:r>
            <a:endParaRPr sz="1200" b="0" i="0" u="none" strike="noStrike" cap="none" dirty="0">
              <a:solidFill>
                <a:schemeClr val="dk1"/>
              </a:solidFill>
              <a:latin typeface="Helvetica Neue"/>
              <a:ea typeface="Helvetica Neue"/>
              <a:cs typeface="Helvetica Neue"/>
              <a:sym typeface="Helvetica Neue"/>
            </a:endParaRPr>
          </a:p>
        </p:txBody>
      </p:sp>
      <p:sp>
        <p:nvSpPr>
          <p:cNvPr id="201" name="Google Shape;201;p11"/>
          <p:cNvSpPr/>
          <p:nvPr/>
        </p:nvSpPr>
        <p:spPr>
          <a:xfrm>
            <a:off x="0" y="3012971"/>
            <a:ext cx="198900" cy="16425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02" name="Google Shape;202;p11"/>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03" name="Google Shape;203;p11"/>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Infrastructure</a:t>
            </a:r>
            <a:br>
              <a:rPr lang="es-ES" dirty="0"/>
            </a:br>
            <a:endParaRPr dirty="0">
              <a:latin typeface="Helvetica Neue"/>
              <a:ea typeface="Helvetica Neue"/>
              <a:cs typeface="Helvetica Neue"/>
              <a:sym typeface="Helvetica Neue"/>
            </a:endParaRPr>
          </a:p>
        </p:txBody>
      </p:sp>
      <p:sp>
        <p:nvSpPr>
          <p:cNvPr id="205" name="Google Shape;205;p11"/>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11" name="Imagen 10" descr="Vista de ángulo bajo de cables contra el cielo">
            <a:extLst>
              <a:ext uri="{FF2B5EF4-FFF2-40B4-BE49-F238E27FC236}">
                <a16:creationId xmlns:a16="http://schemas.microsoft.com/office/drawing/2014/main" id="{A5410894-E5CE-FE43-A941-ACD5ACE99655}"/>
              </a:ext>
            </a:extLst>
          </p:cNvPr>
          <p:cNvPicPr>
            <a:picLocks noChangeAspect="1"/>
          </p:cNvPicPr>
          <p:nvPr/>
        </p:nvPicPr>
        <p:blipFill>
          <a:blip r:embed="rId3"/>
          <a:stretch>
            <a:fillRect/>
          </a:stretch>
        </p:blipFill>
        <p:spPr>
          <a:xfrm>
            <a:off x="408005" y="1389912"/>
            <a:ext cx="3371419" cy="2528565"/>
          </a:xfrm>
          <a:prstGeom prst="ellipse">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1"/>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11</a:t>
            </a:fld>
            <a:endParaRPr/>
          </a:p>
        </p:txBody>
      </p:sp>
      <p:sp>
        <p:nvSpPr>
          <p:cNvPr id="201" name="Google Shape;201;p11"/>
          <p:cNvSpPr/>
          <p:nvPr/>
        </p:nvSpPr>
        <p:spPr>
          <a:xfrm>
            <a:off x="0" y="3012971"/>
            <a:ext cx="198900" cy="16425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02" name="Google Shape;202;p11"/>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03" name="Google Shape;203;p11"/>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Energy</a:t>
            </a:r>
            <a:br>
              <a:rPr lang="es-ES" dirty="0"/>
            </a:br>
            <a:endParaRPr dirty="0">
              <a:latin typeface="Helvetica Neue"/>
              <a:ea typeface="Helvetica Neue"/>
              <a:cs typeface="Helvetica Neue"/>
              <a:sym typeface="Helvetica Neue"/>
            </a:endParaRPr>
          </a:p>
        </p:txBody>
      </p:sp>
      <p:sp>
        <p:nvSpPr>
          <p:cNvPr id="204" name="Google Shape;204;p11"/>
          <p:cNvSpPr txBox="1"/>
          <p:nvPr/>
        </p:nvSpPr>
        <p:spPr>
          <a:xfrm>
            <a:off x="652757" y="1336199"/>
            <a:ext cx="4428293" cy="3319272"/>
          </a:xfrm>
          <a:prstGeom prst="rect">
            <a:avLst/>
          </a:prstGeom>
          <a:noFill/>
          <a:ln>
            <a:noFill/>
          </a:ln>
        </p:spPr>
        <p:txBody>
          <a:bodyPr spcFirstLastPara="1" wrap="square" lIns="18000" tIns="0" rIns="54000" bIns="0" anchor="t" anchorCtr="0">
            <a:noAutofit/>
          </a:bodyPr>
          <a:lstStyle/>
          <a:p>
            <a:pPr lvl="0" algn="just"/>
            <a:r>
              <a:rPr lang="en-US" sz="1200" b="1" dirty="0"/>
              <a:t>Climate change affects energy provision and security, </a:t>
            </a:r>
            <a:r>
              <a:rPr lang="en-US" sz="1200" dirty="0"/>
              <a:t>through changes in seasonal and annual heating and cooling demands, or risks to energy production and supply conditions. </a:t>
            </a:r>
          </a:p>
          <a:p>
            <a:pPr lvl="0" algn="just"/>
            <a:endParaRPr lang="en-US" sz="1200" dirty="0"/>
          </a:p>
          <a:p>
            <a:pPr lvl="0" algn="just"/>
            <a:r>
              <a:rPr lang="en-US" sz="1200" dirty="0"/>
              <a:t>Public actors can build more climate-resilient energy systems by:</a:t>
            </a:r>
          </a:p>
          <a:p>
            <a:pPr lvl="0" algn="just"/>
            <a:endParaRPr lang="en-US" sz="1200" dirty="0"/>
          </a:p>
          <a:p>
            <a:pPr marL="171450" lvl="0" indent="-171450" algn="just">
              <a:buClr>
                <a:srgbClr val="FFC000"/>
              </a:buClr>
              <a:buFont typeface="Courier New" panose="02070309020205020404" pitchFamily="49" charset="0"/>
              <a:buChar char="o"/>
            </a:pPr>
            <a:r>
              <a:rPr lang="en-US" sz="1200" dirty="0"/>
              <a:t>supporting further knowledge development, </a:t>
            </a:r>
          </a:p>
          <a:p>
            <a:pPr marL="171450" lvl="0" indent="-171450" algn="just">
              <a:buClr>
                <a:srgbClr val="FFC000"/>
              </a:buClr>
              <a:buFont typeface="Courier New" panose="02070309020205020404" pitchFamily="49" charset="0"/>
              <a:buChar char="o"/>
            </a:pPr>
            <a:endParaRPr lang="en-US" sz="1200" dirty="0"/>
          </a:p>
          <a:p>
            <a:pPr marL="171450" lvl="0" indent="-171450" algn="just">
              <a:buClr>
                <a:srgbClr val="FFC000"/>
              </a:buClr>
              <a:buFont typeface="Courier New" panose="02070309020205020404" pitchFamily="49" charset="0"/>
              <a:buChar char="o"/>
            </a:pPr>
            <a:r>
              <a:rPr lang="en-US" sz="1200" dirty="0"/>
              <a:t>establishing specific funds for energy system adaptation, </a:t>
            </a:r>
          </a:p>
          <a:p>
            <a:pPr marL="171450" lvl="0" indent="-171450" algn="just">
              <a:buClr>
                <a:srgbClr val="FFC000"/>
              </a:buClr>
              <a:buFont typeface="Courier New" panose="02070309020205020404" pitchFamily="49" charset="0"/>
              <a:buChar char="o"/>
            </a:pPr>
            <a:endParaRPr lang="en-US" sz="1200" dirty="0"/>
          </a:p>
          <a:p>
            <a:pPr marL="171450" lvl="0" indent="-171450" algn="just">
              <a:buClr>
                <a:srgbClr val="FFC000"/>
              </a:buClr>
              <a:buFont typeface="Courier New" panose="02070309020205020404" pitchFamily="49" charset="0"/>
              <a:buChar char="o"/>
            </a:pPr>
            <a:r>
              <a:rPr lang="en-US" sz="1200" dirty="0"/>
              <a:t>sharing risks and investments through public-private partnerships, </a:t>
            </a:r>
          </a:p>
          <a:p>
            <a:pPr marL="171450" lvl="0" indent="-171450" algn="just">
              <a:buClr>
                <a:srgbClr val="FFC000"/>
              </a:buClr>
              <a:buFont typeface="Courier New" panose="02070309020205020404" pitchFamily="49" charset="0"/>
              <a:buChar char="o"/>
            </a:pPr>
            <a:endParaRPr lang="en-US" sz="1200" dirty="0"/>
          </a:p>
          <a:p>
            <a:pPr marL="171450" lvl="0" indent="-171450" algn="just">
              <a:buClr>
                <a:srgbClr val="FFC000"/>
              </a:buClr>
              <a:buFont typeface="Courier New" panose="02070309020205020404" pitchFamily="49" charset="0"/>
              <a:buChar char="o"/>
            </a:pPr>
            <a:r>
              <a:rPr lang="en-US" sz="1200" dirty="0"/>
              <a:t>introducing reporting requirements for Strategic energy firms</a:t>
            </a:r>
            <a:r>
              <a:rPr lang="es-ES" sz="1200" dirty="0">
                <a:latin typeface="Helvetica Neue"/>
                <a:ea typeface="Helvetica Neue"/>
                <a:cs typeface="Helvetica Neue"/>
                <a:sym typeface="Helvetica Neue"/>
              </a:rPr>
              <a:t>.</a:t>
            </a:r>
          </a:p>
          <a:p>
            <a:pPr lvl="0" algn="just"/>
            <a:endParaRPr lang="es-ES" sz="1200" b="0" i="0" u="none" strike="noStrike" cap="none" dirty="0">
              <a:solidFill>
                <a:schemeClr val="dk1"/>
              </a:solidFill>
              <a:latin typeface="Helvetica Neue"/>
              <a:ea typeface="Helvetica Neue"/>
              <a:cs typeface="Helvetica Neue"/>
              <a:sym typeface="Helvetica Neue"/>
            </a:endParaRPr>
          </a:p>
        </p:txBody>
      </p:sp>
      <p:sp>
        <p:nvSpPr>
          <p:cNvPr id="205" name="Google Shape;205;p11"/>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9" name="Imagen 8" descr="Turbinas de viento en un campo">
            <a:extLst>
              <a:ext uri="{FF2B5EF4-FFF2-40B4-BE49-F238E27FC236}">
                <a16:creationId xmlns:a16="http://schemas.microsoft.com/office/drawing/2014/main" id="{4C5F7F9D-AD14-E447-B59B-17697B84FBC0}"/>
              </a:ext>
            </a:extLst>
          </p:cNvPr>
          <p:cNvPicPr>
            <a:picLocks noChangeAspect="1"/>
          </p:cNvPicPr>
          <p:nvPr/>
        </p:nvPicPr>
        <p:blipFill>
          <a:blip r:embed="rId3"/>
          <a:stretch>
            <a:fillRect/>
          </a:stretch>
        </p:blipFill>
        <p:spPr>
          <a:xfrm>
            <a:off x="5375419" y="1594321"/>
            <a:ext cx="3478132" cy="2318460"/>
          </a:xfrm>
          <a:prstGeom prst="ellipse">
            <a:avLst/>
          </a:prstGeom>
          <a:ln>
            <a:noFill/>
          </a:ln>
          <a:effectLst>
            <a:softEdge rad="112500"/>
          </a:effectLst>
        </p:spPr>
      </p:pic>
    </p:spTree>
    <p:extLst>
      <p:ext uri="{BB962C8B-B14F-4D97-AF65-F5344CB8AC3E}">
        <p14:creationId xmlns:p14="http://schemas.microsoft.com/office/powerpoint/2010/main" val="121973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12" name="Google Shape;212;p12"/>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12</a:t>
            </a:fld>
            <a:endParaRPr/>
          </a:p>
        </p:txBody>
      </p:sp>
      <p:sp>
        <p:nvSpPr>
          <p:cNvPr id="213" name="Google Shape;213;p12"/>
          <p:cNvSpPr txBox="1"/>
          <p:nvPr/>
        </p:nvSpPr>
        <p:spPr>
          <a:xfrm>
            <a:off x="349976" y="976998"/>
            <a:ext cx="3768405" cy="2180872"/>
          </a:xfrm>
          <a:prstGeom prst="rect">
            <a:avLst/>
          </a:prstGeom>
          <a:noFill/>
          <a:ln>
            <a:noFill/>
          </a:ln>
        </p:spPr>
        <p:txBody>
          <a:bodyPr spcFirstLastPara="1" wrap="square" lIns="18000" tIns="0" rIns="54000" bIns="0" anchor="t" anchorCtr="0">
            <a:noAutofit/>
          </a:bodyPr>
          <a:lstStyle/>
          <a:p>
            <a:pPr lvl="0" algn="just"/>
            <a:r>
              <a:rPr lang="en-US" sz="1100" b="1" dirty="0"/>
              <a:t>Health is strongly influenced by climate change, with key impacts </a:t>
            </a:r>
            <a:r>
              <a:rPr lang="en-US" sz="1100" dirty="0"/>
              <a:t>classified into:</a:t>
            </a:r>
          </a:p>
          <a:p>
            <a:pPr lvl="0" algn="just"/>
            <a:endParaRPr lang="en-US" sz="1100" dirty="0"/>
          </a:p>
          <a:p>
            <a:pPr marL="171450" lvl="0" indent="-171450" algn="just">
              <a:buClr>
                <a:srgbClr val="FFC000"/>
              </a:buClr>
              <a:buFont typeface="Courier New" panose="02070309020205020404" pitchFamily="49" charset="0"/>
              <a:buChar char="o"/>
            </a:pPr>
            <a:r>
              <a:rPr lang="en-US" sz="1100" dirty="0"/>
              <a:t>direct (e.g., physical damage caused by climate change);</a:t>
            </a:r>
          </a:p>
          <a:p>
            <a:pPr marL="171450" lvl="0" indent="-171450" algn="just">
              <a:buClr>
                <a:srgbClr val="FFC000"/>
              </a:buClr>
              <a:buFont typeface="Courier New" panose="02070309020205020404" pitchFamily="49" charset="0"/>
              <a:buChar char="o"/>
            </a:pPr>
            <a:endParaRPr lang="en-US" sz="1100" dirty="0"/>
          </a:p>
          <a:p>
            <a:pPr marL="171450" lvl="0" indent="-171450" algn="just">
              <a:buClr>
                <a:srgbClr val="FFC000"/>
              </a:buClr>
              <a:buFont typeface="Courier New" panose="02070309020205020404" pitchFamily="49" charset="0"/>
              <a:buChar char="o"/>
            </a:pPr>
            <a:r>
              <a:rPr lang="en-US" sz="1100" dirty="0"/>
              <a:t>those mediated via the environment (air pollution, vector-borne diseases) or </a:t>
            </a:r>
          </a:p>
          <a:p>
            <a:pPr marL="171450" lvl="0" indent="-171450" algn="just">
              <a:buClr>
                <a:srgbClr val="FFC000"/>
              </a:buClr>
              <a:buFont typeface="Courier New" panose="02070309020205020404" pitchFamily="49" charset="0"/>
              <a:buChar char="o"/>
            </a:pPr>
            <a:endParaRPr lang="en-US" sz="1100" dirty="0"/>
          </a:p>
          <a:p>
            <a:pPr marL="171450" lvl="0" indent="-171450" algn="just">
              <a:buClr>
                <a:srgbClr val="FFC000"/>
              </a:buClr>
              <a:buFont typeface="Courier New" panose="02070309020205020404" pitchFamily="49" charset="0"/>
              <a:buChar char="o"/>
            </a:pPr>
            <a:r>
              <a:rPr lang="en-US" sz="1100" dirty="0"/>
              <a:t>society (climate migration, quality of life, undernutrition).</a:t>
            </a:r>
          </a:p>
          <a:p>
            <a:pPr lvl="0" algn="just"/>
            <a:endParaRPr lang="en-US" sz="1100" b="0" i="0" u="none" strike="noStrike" cap="none" dirty="0">
              <a:solidFill>
                <a:schemeClr val="dk1"/>
              </a:solidFill>
              <a:latin typeface="Helvetica Neue"/>
              <a:ea typeface="Helvetica Neue"/>
              <a:cs typeface="Helvetica Neue"/>
              <a:sym typeface="Helvetica Neue"/>
            </a:endParaRPr>
          </a:p>
          <a:p>
            <a:pPr lvl="0" algn="just"/>
            <a:endParaRPr lang="en-US" sz="1100" dirty="0"/>
          </a:p>
          <a:p>
            <a:pPr algn="just"/>
            <a:r>
              <a:rPr lang="en-US" sz="1100" b="1" dirty="0"/>
              <a:t>NAP implementation in the health sector should consider:</a:t>
            </a:r>
          </a:p>
          <a:p>
            <a:pPr lvl="0" algn="just"/>
            <a:endParaRPr lang="en-US" dirty="0"/>
          </a:p>
          <a:p>
            <a:pPr lvl="0" algn="just"/>
            <a:endParaRPr lang="en-US" dirty="0"/>
          </a:p>
          <a:p>
            <a:pPr lvl="0" algn="just"/>
            <a:endParaRPr lang="en-US" sz="1100" b="0" i="0" u="none" strike="noStrike" cap="none" dirty="0">
              <a:solidFill>
                <a:schemeClr val="dk1"/>
              </a:solidFill>
              <a:latin typeface="Helvetica Neue"/>
              <a:ea typeface="Helvetica Neue"/>
              <a:cs typeface="Helvetica Neue"/>
              <a:sym typeface="Helvetica Neue"/>
            </a:endParaRPr>
          </a:p>
          <a:p>
            <a:pPr lvl="0" algn="just"/>
            <a:endParaRPr sz="1100" b="0" i="0" u="none" strike="noStrike" cap="none" dirty="0">
              <a:solidFill>
                <a:schemeClr val="dk1"/>
              </a:solidFill>
              <a:latin typeface="Helvetica Neue"/>
              <a:ea typeface="Helvetica Neue"/>
              <a:cs typeface="Helvetica Neue"/>
              <a:sym typeface="Helvetica Neue"/>
            </a:endParaRPr>
          </a:p>
        </p:txBody>
      </p:sp>
      <p:sp>
        <p:nvSpPr>
          <p:cNvPr id="214" name="Google Shape;214;p12"/>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15" name="Google Shape;215;p12"/>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SzPts val="1800"/>
              <a:buNone/>
            </a:pPr>
            <a:r>
              <a:rPr lang="es-ES" b="0" dirty="0">
                <a:solidFill>
                  <a:srgbClr val="F8BD20"/>
                </a:solidFill>
                <a:latin typeface="Arial"/>
                <a:ea typeface="Arial"/>
                <a:cs typeface="Arial"/>
                <a:sym typeface="Arial"/>
              </a:rPr>
              <a:t>▶ </a:t>
            </a:r>
            <a:r>
              <a:rPr lang="es-ES" dirty="0" err="1">
                <a:latin typeface="Helvetica Neue"/>
                <a:ea typeface="Helvetica Neue"/>
                <a:cs typeface="Helvetica Neue"/>
                <a:sym typeface="Helvetica Neue"/>
              </a:rPr>
              <a:t>Health</a:t>
            </a:r>
            <a:endParaRPr dirty="0">
              <a:latin typeface="Helvetica Neue"/>
              <a:ea typeface="Helvetica Neue"/>
              <a:cs typeface="Helvetica Neue"/>
              <a:sym typeface="Helvetica Neue"/>
            </a:endParaRPr>
          </a:p>
        </p:txBody>
      </p:sp>
      <p:sp>
        <p:nvSpPr>
          <p:cNvPr id="216" name="Google Shape;216;p12"/>
          <p:cNvSpPr txBox="1"/>
          <p:nvPr/>
        </p:nvSpPr>
        <p:spPr>
          <a:xfrm>
            <a:off x="5025620" y="976998"/>
            <a:ext cx="3595200" cy="3029077"/>
          </a:xfrm>
          <a:prstGeom prst="rect">
            <a:avLst/>
          </a:prstGeom>
          <a:noFill/>
          <a:ln>
            <a:noFill/>
          </a:ln>
        </p:spPr>
        <p:txBody>
          <a:bodyPr spcFirstLastPara="1" wrap="square" lIns="18000" tIns="0" rIns="54000" bIns="0" anchor="t" anchorCtr="0">
            <a:noAutofit/>
          </a:bodyPr>
          <a:lstStyle/>
          <a:p>
            <a:pPr algn="just"/>
            <a:r>
              <a:rPr lang="en-US" sz="1100" b="1" dirty="0"/>
              <a:t>Building a climate-resilient health system includes multiple tasks</a:t>
            </a:r>
            <a:r>
              <a:rPr lang="en-US" sz="1100" dirty="0"/>
              <a:t>, such as </a:t>
            </a:r>
          </a:p>
          <a:p>
            <a:pPr algn="just"/>
            <a:endParaRPr lang="en-US" sz="1100" dirty="0"/>
          </a:p>
          <a:p>
            <a:pPr marL="171450" indent="-171450" algn="just">
              <a:buClr>
                <a:srgbClr val="FFC000"/>
              </a:buClr>
              <a:buFont typeface="Courier New" panose="02070309020205020404" pitchFamily="49" charset="0"/>
              <a:buChar char="o"/>
            </a:pPr>
            <a:r>
              <a:rPr lang="en-US" sz="1100" dirty="0"/>
              <a:t>ensuring universal access to essential health services;</a:t>
            </a:r>
          </a:p>
          <a:p>
            <a:pPr marL="171450" indent="-171450" algn="just">
              <a:buClr>
                <a:srgbClr val="FFC000"/>
              </a:buClr>
              <a:buFont typeface="Courier New" panose="02070309020205020404" pitchFamily="49" charset="0"/>
              <a:buChar char="o"/>
            </a:pPr>
            <a:endParaRPr lang="en-US" sz="1100" dirty="0"/>
          </a:p>
          <a:p>
            <a:pPr marL="171450" indent="-171450" algn="just">
              <a:buClr>
                <a:srgbClr val="FFC000"/>
              </a:buClr>
              <a:buFont typeface="Courier New" panose="02070309020205020404" pitchFamily="49" charset="0"/>
              <a:buChar char="o"/>
            </a:pPr>
            <a:r>
              <a:rPr lang="en-US" sz="1100" dirty="0"/>
              <a:t>adequate infrastructure </a:t>
            </a:r>
          </a:p>
          <a:p>
            <a:pPr marL="171450" indent="-171450" algn="just">
              <a:buClr>
                <a:srgbClr val="FFC000"/>
              </a:buClr>
              <a:buFont typeface="Courier New" panose="02070309020205020404" pitchFamily="49" charset="0"/>
              <a:buChar char="o"/>
            </a:pPr>
            <a:endParaRPr lang="en-US" sz="1100" dirty="0"/>
          </a:p>
          <a:p>
            <a:pPr marL="171450" indent="-171450" algn="just">
              <a:buClr>
                <a:srgbClr val="FFC000"/>
              </a:buClr>
              <a:buFont typeface="Courier New" panose="02070309020205020404" pitchFamily="49" charset="0"/>
              <a:buChar char="o"/>
            </a:pPr>
            <a:r>
              <a:rPr lang="en-US" sz="1100" dirty="0"/>
              <a:t>monitoring to manage the spread of climate-related diseases;</a:t>
            </a:r>
          </a:p>
          <a:p>
            <a:pPr marL="171450" indent="-171450" algn="just">
              <a:buClr>
                <a:srgbClr val="FFC000"/>
              </a:buClr>
              <a:buFont typeface="Courier New" panose="02070309020205020404" pitchFamily="49" charset="0"/>
              <a:buChar char="o"/>
            </a:pPr>
            <a:endParaRPr lang="en-US" sz="1100" dirty="0"/>
          </a:p>
          <a:p>
            <a:pPr marL="171450" indent="-171450" algn="just">
              <a:buClr>
                <a:srgbClr val="FFC000"/>
              </a:buClr>
              <a:buFont typeface="Courier New" panose="02070309020205020404" pitchFamily="49" charset="0"/>
              <a:buChar char="o"/>
            </a:pPr>
            <a:r>
              <a:rPr lang="en-US" sz="1100" dirty="0"/>
              <a:t>continuous work to reduce inequalities in terms of exposure to health hazards. </a:t>
            </a:r>
          </a:p>
          <a:p>
            <a:pPr algn="just"/>
            <a:endParaRPr lang="en-US" sz="1100" dirty="0"/>
          </a:p>
          <a:p>
            <a:pPr algn="just"/>
            <a:endParaRPr lang="en-US" sz="1100" dirty="0"/>
          </a:p>
          <a:p>
            <a:pPr algn="just"/>
            <a:endParaRPr lang="en-US" sz="1100" dirty="0"/>
          </a:p>
          <a:p>
            <a:pPr algn="just"/>
            <a:r>
              <a:rPr lang="en-US" sz="1100" b="1" dirty="0"/>
              <a:t>Health system transformation should be considered across multiple scales.</a:t>
            </a:r>
            <a:endParaRPr lang="es-ES" sz="1100" dirty="0"/>
          </a:p>
        </p:txBody>
      </p:sp>
      <p:sp>
        <p:nvSpPr>
          <p:cNvPr id="217" name="Google Shape;217;p12"/>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218" name="Google Shape;218;p12"/>
          <p:cNvCxnSpPr/>
          <p:nvPr/>
        </p:nvCxnSpPr>
        <p:spPr>
          <a:xfrm>
            <a:off x="4572000" y="1034519"/>
            <a:ext cx="0" cy="3308700"/>
          </a:xfrm>
          <a:prstGeom prst="straightConnector1">
            <a:avLst/>
          </a:prstGeom>
          <a:noFill/>
          <a:ln w="19050" cap="flat" cmpd="sng">
            <a:solidFill>
              <a:srgbClr val="F8BD20"/>
            </a:solidFill>
            <a:prstDash val="solid"/>
            <a:round/>
            <a:headEnd type="none" w="med" len="med"/>
            <a:tailEnd type="none" w="med" len="med"/>
          </a:ln>
        </p:spPr>
      </p:cxnSp>
      <p:pic>
        <p:nvPicPr>
          <p:cNvPr id="7" name="Gráfico 6" descr="Insignia con relleno sólido">
            <a:extLst>
              <a:ext uri="{FF2B5EF4-FFF2-40B4-BE49-F238E27FC236}">
                <a16:creationId xmlns:a16="http://schemas.microsoft.com/office/drawing/2014/main" id="{5EA07B72-FA01-C64A-8F7F-4C70A8BA47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079" y="4006075"/>
            <a:ext cx="337144" cy="337144"/>
          </a:xfrm>
          <a:prstGeom prst="rect">
            <a:avLst/>
          </a:prstGeom>
        </p:spPr>
      </p:pic>
      <p:pic>
        <p:nvPicPr>
          <p:cNvPr id="9" name="Gráfico 8" descr="Insignia 1 con relleno sólido">
            <a:extLst>
              <a:ext uri="{FF2B5EF4-FFF2-40B4-BE49-F238E27FC236}">
                <a16:creationId xmlns:a16="http://schemas.microsoft.com/office/drawing/2014/main" id="{439046B9-9745-204A-83DA-08A6D83D51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180" y="3315829"/>
            <a:ext cx="335043" cy="335043"/>
          </a:xfrm>
          <a:prstGeom prst="rect">
            <a:avLst/>
          </a:prstGeom>
        </p:spPr>
      </p:pic>
      <p:sp>
        <p:nvSpPr>
          <p:cNvPr id="10" name="CuadroTexto 9">
            <a:extLst>
              <a:ext uri="{FF2B5EF4-FFF2-40B4-BE49-F238E27FC236}">
                <a16:creationId xmlns:a16="http://schemas.microsoft.com/office/drawing/2014/main" id="{2BE482CE-691D-3A49-8B58-1C8DC48E73F7}"/>
              </a:ext>
            </a:extLst>
          </p:cNvPr>
          <p:cNvSpPr txBox="1"/>
          <p:nvPr/>
        </p:nvSpPr>
        <p:spPr>
          <a:xfrm>
            <a:off x="953775" y="3278466"/>
            <a:ext cx="3086595" cy="1107996"/>
          </a:xfrm>
          <a:prstGeom prst="rect">
            <a:avLst/>
          </a:prstGeom>
          <a:noFill/>
        </p:spPr>
        <p:txBody>
          <a:bodyPr wrap="square" rtlCol="0">
            <a:spAutoFit/>
          </a:bodyPr>
          <a:lstStyle/>
          <a:p>
            <a:pPr algn="just">
              <a:buClr>
                <a:srgbClr val="0070C0"/>
              </a:buClr>
            </a:pPr>
            <a:r>
              <a:rPr lang="en-US" sz="1100" dirty="0"/>
              <a:t>how the delivery of health services will need to transform under different climate scenarios and </a:t>
            </a:r>
          </a:p>
          <a:p>
            <a:pPr marL="228600" indent="-228600" algn="just">
              <a:buFont typeface="+mj-lt"/>
              <a:buAutoNum type="arabicPeriod"/>
            </a:pPr>
            <a:endParaRPr lang="en-US" sz="1100" dirty="0"/>
          </a:p>
          <a:p>
            <a:pPr algn="just"/>
            <a:r>
              <a:rPr lang="en-US" sz="1100" dirty="0"/>
              <a:t>how capacities of and load upon health systems will change under those conditions.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p:nvPr/>
        </p:nvSpPr>
        <p:spPr>
          <a:xfrm rot="10800000" flipH="1">
            <a:off x="0" y="4761825"/>
            <a:ext cx="9157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
        <p:nvSpPr>
          <p:cNvPr id="115" name="Google Shape;115;p4"/>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16" name="Google Shape;116;p4"/>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17" name="Google Shape;117;p4"/>
          <p:cNvSpPr txBox="1"/>
          <p:nvPr/>
        </p:nvSpPr>
        <p:spPr>
          <a:xfrm>
            <a:off x="4918863" y="42282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18" name="Google Shape;118;p4"/>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19" name="Google Shape;119;p4"/>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20" name="Google Shape;120;p4"/>
          <p:cNvSpPr txBox="1">
            <a:spLocks noGrp="1"/>
          </p:cNvSpPr>
          <p:nvPr>
            <p:ph type="title" idx="4294967295"/>
          </p:nvPr>
        </p:nvSpPr>
        <p:spPr>
          <a:xfrm>
            <a:off x="198900" y="198988"/>
            <a:ext cx="8158200" cy="399818"/>
          </a:xfrm>
          <a:prstGeom prst="rect">
            <a:avLst/>
          </a:prstGeom>
          <a:noFill/>
          <a:ln>
            <a:noFill/>
          </a:ln>
        </p:spPr>
        <p:txBody>
          <a:bodyPr spcFirstLastPara="1" wrap="square" lIns="0" tIns="0" rIns="91425" bIns="0" anchor="t" anchorCtr="0">
            <a:noAutofit/>
          </a:bodyPr>
          <a:lstStyle/>
          <a:p>
            <a:pPr marL="0" lvl="0" indent="0" algn="just" rtl="0">
              <a:lnSpc>
                <a:spcPct val="150000"/>
              </a:lnSpc>
              <a:spcBef>
                <a:spcPts val="0"/>
              </a:spcBef>
              <a:spcAft>
                <a:spcPts val="0"/>
              </a:spcAft>
              <a:buSzPts val="900"/>
              <a:buNone/>
            </a:pPr>
            <a:r>
              <a:rPr lang="es-ES" b="0" dirty="0">
                <a:solidFill>
                  <a:srgbClr val="F8BD20"/>
                </a:solidFill>
                <a:latin typeface="Arial"/>
                <a:ea typeface="Arial"/>
                <a:cs typeface="Arial"/>
                <a:sym typeface="Arial"/>
              </a:rPr>
              <a:t>▶ </a:t>
            </a:r>
            <a:r>
              <a:rPr lang="es-ES" dirty="0" err="1">
                <a:latin typeface="Helvetica Neue"/>
                <a:ea typeface="Helvetica Neue"/>
                <a:cs typeface="Helvetica Neue"/>
                <a:sym typeface="Helvetica Neue"/>
              </a:rPr>
              <a:t>Nexus</a:t>
            </a:r>
            <a:endParaRPr dirty="0">
              <a:latin typeface="Helvetica Neue"/>
              <a:ea typeface="Helvetica Neue"/>
              <a:cs typeface="Helvetica Neue"/>
              <a:sym typeface="Helvetica Neue"/>
            </a:endParaRPr>
          </a:p>
        </p:txBody>
      </p:sp>
      <p:sp>
        <p:nvSpPr>
          <p:cNvPr id="121" name="Google Shape;121;p4"/>
          <p:cNvSpPr txBox="1"/>
          <p:nvPr/>
        </p:nvSpPr>
        <p:spPr>
          <a:xfrm>
            <a:off x="222595" y="1286329"/>
            <a:ext cx="3423601" cy="3285776"/>
          </a:xfrm>
          <a:prstGeom prst="rect">
            <a:avLst/>
          </a:prstGeom>
          <a:noFill/>
          <a:ln>
            <a:noFill/>
          </a:ln>
        </p:spPr>
        <p:txBody>
          <a:bodyPr spcFirstLastPara="1" wrap="square" lIns="18000" tIns="0" rIns="54000" bIns="0" anchor="t" anchorCtr="0">
            <a:noAutofit/>
          </a:bodyPr>
          <a:lstStyle/>
          <a:p>
            <a:pPr marL="171450" indent="-171450" algn="just">
              <a:buFont typeface="Courier New" panose="02070309020205020404" pitchFamily="49" charset="0"/>
              <a:buChar char="o"/>
            </a:pPr>
            <a:r>
              <a:rPr lang="en-US" sz="1200" dirty="0"/>
              <a:t>Energy, agriculture, water, health, and climate change feature </a:t>
            </a:r>
            <a:r>
              <a:rPr lang="en-US" sz="1200" b="1" dirty="0">
                <a:solidFill>
                  <a:srgbClr val="0070C0"/>
                </a:solidFill>
              </a:rPr>
              <a:t>complex linkages</a:t>
            </a:r>
            <a:r>
              <a:rPr lang="en-US" sz="1200" dirty="0"/>
              <a:t>. </a:t>
            </a:r>
          </a:p>
          <a:p>
            <a:pPr marL="171450" indent="-171450" algn="just">
              <a:buFont typeface="Courier New" panose="02070309020205020404" pitchFamily="49" charset="0"/>
              <a:buChar char="o"/>
            </a:pPr>
            <a:endParaRPr lang="en-US" sz="1200" dirty="0"/>
          </a:p>
          <a:p>
            <a:pPr marL="171450" indent="-171450" algn="just">
              <a:buFont typeface="Courier New" panose="02070309020205020404" pitchFamily="49" charset="0"/>
              <a:buChar char="o"/>
            </a:pPr>
            <a:endParaRPr lang="en-US" sz="1200" dirty="0"/>
          </a:p>
          <a:p>
            <a:pPr marL="171450" indent="-171450" algn="just">
              <a:buFont typeface="Courier New" panose="02070309020205020404" pitchFamily="49" charset="0"/>
              <a:buChar char="o"/>
            </a:pPr>
            <a:r>
              <a:rPr lang="en-US" sz="1200" dirty="0"/>
              <a:t>They can lead to both </a:t>
            </a:r>
            <a:r>
              <a:rPr lang="en-US" sz="1200" b="1" dirty="0">
                <a:solidFill>
                  <a:srgbClr val="0070C0"/>
                </a:solidFill>
              </a:rPr>
              <a:t>benefits and trade-offs</a:t>
            </a:r>
            <a:r>
              <a:rPr lang="en-US" sz="1200" dirty="0"/>
              <a:t>. </a:t>
            </a:r>
          </a:p>
          <a:p>
            <a:pPr marL="171450" indent="-171450" algn="just">
              <a:buFont typeface="Courier New" panose="02070309020205020404" pitchFamily="49" charset="0"/>
              <a:buChar char="o"/>
            </a:pPr>
            <a:endParaRPr lang="en-US" sz="1200" b="1" dirty="0">
              <a:solidFill>
                <a:srgbClr val="0070C0"/>
              </a:solidFill>
            </a:endParaRPr>
          </a:p>
          <a:p>
            <a:pPr marL="171450" indent="-171450" algn="just">
              <a:buFont typeface="Courier New" panose="02070309020205020404" pitchFamily="49" charset="0"/>
              <a:buChar char="o"/>
            </a:pPr>
            <a:endParaRPr lang="en-US" sz="1200" b="1" dirty="0">
              <a:solidFill>
                <a:srgbClr val="0070C0"/>
              </a:solidFill>
            </a:endParaRPr>
          </a:p>
          <a:p>
            <a:pPr marL="171450" indent="-171450" algn="just">
              <a:buFont typeface="Courier New" panose="02070309020205020404" pitchFamily="49" charset="0"/>
              <a:buChar char="o"/>
            </a:pPr>
            <a:r>
              <a:rPr lang="en-US" sz="1200" b="1" dirty="0">
                <a:solidFill>
                  <a:srgbClr val="0070C0"/>
                </a:solidFill>
              </a:rPr>
              <a:t>Building synergies is a key task of nexus thinking.</a:t>
            </a:r>
            <a:r>
              <a:rPr lang="es-ES" sz="1200" b="1" dirty="0">
                <a:solidFill>
                  <a:srgbClr val="0070C0"/>
                </a:solidFill>
              </a:rPr>
              <a:t> </a:t>
            </a:r>
          </a:p>
          <a:p>
            <a:pPr marL="171450" indent="-171450" algn="just">
              <a:buFont typeface="Courier New" panose="02070309020205020404" pitchFamily="49" charset="0"/>
              <a:buChar char="o"/>
            </a:pPr>
            <a:endParaRPr lang="es-ES" sz="1200" dirty="0"/>
          </a:p>
          <a:p>
            <a:pPr marL="171450" indent="-171450" algn="just">
              <a:buFont typeface="Courier New" panose="02070309020205020404" pitchFamily="49" charset="0"/>
              <a:buChar char="o"/>
            </a:pPr>
            <a:endParaRPr lang="es-ES" sz="1200" dirty="0"/>
          </a:p>
          <a:p>
            <a:pPr marL="171450" indent="-171450" algn="just">
              <a:buFont typeface="Courier New" panose="02070309020205020404" pitchFamily="49" charset="0"/>
              <a:buChar char="o"/>
            </a:pPr>
            <a:r>
              <a:rPr lang="en-US" sz="1200" dirty="0"/>
              <a:t>Disruptions in food, energy, or water supply </a:t>
            </a:r>
            <a:r>
              <a:rPr lang="en-US" sz="1200" b="1" dirty="0">
                <a:solidFill>
                  <a:srgbClr val="0070C0"/>
                </a:solidFill>
              </a:rPr>
              <a:t>are highly probable </a:t>
            </a:r>
            <a:r>
              <a:rPr lang="en-US" sz="1200" dirty="0"/>
              <a:t>under climate change and can undermine human health over short or long periods, which in turn can lead to lower economic productivity.</a:t>
            </a:r>
            <a:r>
              <a:rPr lang="es-ES" sz="1200" dirty="0"/>
              <a:t> </a:t>
            </a:r>
          </a:p>
        </p:txBody>
      </p:sp>
      <p:sp>
        <p:nvSpPr>
          <p:cNvPr id="122" name="Google Shape;122;p4"/>
          <p:cNvSpPr/>
          <p:nvPr/>
        </p:nvSpPr>
        <p:spPr>
          <a:xfrm>
            <a:off x="5333799" y="4440166"/>
            <a:ext cx="2255589" cy="215403"/>
          </a:xfrm>
          <a:prstGeom prst="rect">
            <a:avLst/>
          </a:prstGeom>
          <a:noFill/>
          <a:ln>
            <a:noFill/>
          </a:ln>
        </p:spPr>
        <p:txBody>
          <a:bodyPr spcFirstLastPara="1" wrap="square" lIns="91425" tIns="45700" rIns="91425" bIns="45700" anchor="t" anchorCtr="0">
            <a:spAutoFit/>
          </a:bodyPr>
          <a:lstStyle/>
          <a:p>
            <a:pPr algn="ctr"/>
            <a:r>
              <a:rPr lang="en-US" sz="800" dirty="0"/>
              <a:t>Figure 3. The food, water, and energy nexus</a:t>
            </a:r>
            <a:endParaRPr lang="es-ES" sz="800" dirty="0"/>
          </a:p>
        </p:txBody>
      </p:sp>
      <p:sp>
        <p:nvSpPr>
          <p:cNvPr id="124" name="Google Shape;124;p4"/>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13</a:t>
            </a:fld>
            <a:endParaRPr/>
          </a:p>
        </p:txBody>
      </p:sp>
      <p:pic>
        <p:nvPicPr>
          <p:cNvPr id="3" name="Imagen 2" descr="Diagrama&#10;&#10;Descripción generada automáticamente">
            <a:extLst>
              <a:ext uri="{FF2B5EF4-FFF2-40B4-BE49-F238E27FC236}">
                <a16:creationId xmlns:a16="http://schemas.microsoft.com/office/drawing/2014/main" id="{8BD9BDD6-E82A-714C-BC28-03AC995D674A}"/>
              </a:ext>
            </a:extLst>
          </p:cNvPr>
          <p:cNvPicPr>
            <a:picLocks noChangeAspect="1"/>
          </p:cNvPicPr>
          <p:nvPr/>
        </p:nvPicPr>
        <p:blipFill>
          <a:blip r:embed="rId3"/>
          <a:stretch>
            <a:fillRect/>
          </a:stretch>
        </p:blipFill>
        <p:spPr>
          <a:xfrm>
            <a:off x="3978088" y="753771"/>
            <a:ext cx="4967012" cy="35801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36" name="Google Shape;236;p14"/>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14</a:t>
            </a:fld>
            <a:endParaRPr/>
          </a:p>
        </p:txBody>
      </p:sp>
      <p:sp>
        <p:nvSpPr>
          <p:cNvPr id="237" name="Google Shape;237;p14"/>
          <p:cNvSpPr txBox="1"/>
          <p:nvPr/>
        </p:nvSpPr>
        <p:spPr>
          <a:xfrm>
            <a:off x="3971528" y="1271643"/>
            <a:ext cx="4568119" cy="3165888"/>
          </a:xfrm>
          <a:prstGeom prst="rect">
            <a:avLst/>
          </a:prstGeom>
          <a:noFill/>
          <a:ln>
            <a:noFill/>
          </a:ln>
        </p:spPr>
        <p:txBody>
          <a:bodyPr spcFirstLastPara="1" wrap="square" lIns="18000" tIns="0" rIns="54000" bIns="0" anchor="t" anchorCtr="0">
            <a:noAutofit/>
          </a:bodyPr>
          <a:lstStyle/>
          <a:p>
            <a:pPr marL="285750" indent="-285750" algn="just">
              <a:buClr>
                <a:srgbClr val="0070C0"/>
              </a:buClr>
              <a:buFont typeface="Courier New" panose="02070309020205020404" pitchFamily="49" charset="0"/>
              <a:buChar char="o"/>
            </a:pPr>
            <a:r>
              <a:rPr lang="en-US" sz="1300" b="1" dirty="0"/>
              <a:t>NAP implementation means continuous engagement and collaboration with a wide range of stakeholders, </a:t>
            </a:r>
            <a:r>
              <a:rPr lang="en-US" sz="1300" dirty="0"/>
              <a:t>many of whom are responsible for action on the ground. </a:t>
            </a:r>
          </a:p>
          <a:p>
            <a:pPr marL="285750" indent="-285750" algn="just">
              <a:buClr>
                <a:srgbClr val="0070C0"/>
              </a:buClr>
              <a:buFont typeface="Courier New" panose="02070309020205020404" pitchFamily="49" charset="0"/>
              <a:buChar char="o"/>
            </a:pPr>
            <a:endParaRPr lang="es-ES" sz="1300" dirty="0"/>
          </a:p>
          <a:p>
            <a:pPr marL="285750" indent="-285750" algn="just">
              <a:buClr>
                <a:srgbClr val="0070C0"/>
              </a:buClr>
              <a:buFont typeface="Courier New" panose="02070309020205020404" pitchFamily="49" charset="0"/>
              <a:buChar char="o"/>
            </a:pPr>
            <a:endParaRPr lang="es-ES" sz="1300" dirty="0"/>
          </a:p>
          <a:p>
            <a:pPr marL="285750" lvl="0" indent="-285750" algn="just">
              <a:buClr>
                <a:srgbClr val="0070C0"/>
              </a:buClr>
              <a:buFont typeface="Courier New" panose="02070309020205020404" pitchFamily="49" charset="0"/>
              <a:buChar char="o"/>
            </a:pPr>
            <a:r>
              <a:rPr lang="en-US" sz="1300" b="1" dirty="0"/>
              <a:t>Adaptation requires action by different actors at numerous levels within and outside of governments. </a:t>
            </a:r>
          </a:p>
          <a:p>
            <a:pPr marL="285750" lvl="0" indent="-285750" algn="just">
              <a:buClr>
                <a:srgbClr val="0070C0"/>
              </a:buClr>
              <a:buFont typeface="Courier New" panose="02070309020205020404" pitchFamily="49" charset="0"/>
              <a:buChar char="o"/>
            </a:pPr>
            <a:endParaRPr lang="en-US" sz="1300" b="1" dirty="0"/>
          </a:p>
          <a:p>
            <a:pPr marL="285750" lvl="0" indent="-285750" algn="just">
              <a:buClr>
                <a:srgbClr val="0070C0"/>
              </a:buClr>
              <a:buFont typeface="Courier New" panose="02070309020205020404" pitchFamily="49" charset="0"/>
              <a:buChar char="o"/>
            </a:pPr>
            <a:endParaRPr lang="en-US" sz="1300" b="1" dirty="0"/>
          </a:p>
          <a:p>
            <a:pPr marL="285750" lvl="0" indent="-285750" algn="just">
              <a:buClr>
                <a:srgbClr val="0070C0"/>
              </a:buClr>
              <a:buFont typeface="Courier New" panose="02070309020205020404" pitchFamily="49" charset="0"/>
              <a:buChar char="o"/>
            </a:pPr>
            <a:r>
              <a:rPr lang="en-US" sz="1300" b="1" dirty="0"/>
              <a:t>The coordination </a:t>
            </a:r>
            <a:r>
              <a:rPr lang="en-US" sz="1300" dirty="0"/>
              <a:t>can be horizontal (e.g., among ministries), vertical (e.g., among national, global, and subnational actors) or among stakeholders (e.g., between government and businesses). </a:t>
            </a:r>
            <a:endParaRPr sz="130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400" b="0" i="0" u="none" strike="noStrike" cap="none" dirty="0">
              <a:solidFill>
                <a:schemeClr val="dk1"/>
              </a:solidFill>
              <a:latin typeface="Helvetica Neue"/>
              <a:ea typeface="Helvetica Neue"/>
              <a:cs typeface="Helvetica Neue"/>
              <a:sym typeface="Helvetica Neue"/>
            </a:endParaRPr>
          </a:p>
        </p:txBody>
      </p:sp>
      <p:sp>
        <p:nvSpPr>
          <p:cNvPr id="238" name="Google Shape;238;p14"/>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39" name="Google Shape;239;p14"/>
          <p:cNvSpPr txBox="1">
            <a:spLocks noGrp="1"/>
          </p:cNvSpPr>
          <p:nvPr>
            <p:ph type="title" idx="4294967295"/>
          </p:nvPr>
        </p:nvSpPr>
        <p:spPr>
          <a:xfrm>
            <a:off x="279410"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Cross-cutting activities: from sectoral action to nexus thinking </a:t>
            </a:r>
            <a:endParaRPr dirty="0"/>
          </a:p>
        </p:txBody>
      </p:sp>
      <p:sp>
        <p:nvSpPr>
          <p:cNvPr id="240" name="Google Shape;240;p14"/>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5" name="Imagen 4" descr="Una persona sentado en un escritorio&#10;&#10;Descripción generada automáticamente con confianza baja">
            <a:extLst>
              <a:ext uri="{FF2B5EF4-FFF2-40B4-BE49-F238E27FC236}">
                <a16:creationId xmlns:a16="http://schemas.microsoft.com/office/drawing/2014/main" id="{521DA63F-C195-F941-A0A5-E399DAEC7227}"/>
              </a:ext>
            </a:extLst>
          </p:cNvPr>
          <p:cNvPicPr>
            <a:picLocks noChangeAspect="1"/>
          </p:cNvPicPr>
          <p:nvPr/>
        </p:nvPicPr>
        <p:blipFill>
          <a:blip r:embed="rId3"/>
          <a:stretch>
            <a:fillRect/>
          </a:stretch>
        </p:blipFill>
        <p:spPr>
          <a:xfrm>
            <a:off x="279410" y="1550019"/>
            <a:ext cx="3535418" cy="2356945"/>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0"/>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15</a:t>
            </a:fld>
            <a:endParaRPr/>
          </a:p>
        </p:txBody>
      </p:sp>
      <p:sp>
        <p:nvSpPr>
          <p:cNvPr id="188" name="Google Shape;188;p10"/>
          <p:cNvSpPr txBox="1"/>
          <p:nvPr/>
        </p:nvSpPr>
        <p:spPr>
          <a:xfrm>
            <a:off x="523165" y="1049404"/>
            <a:ext cx="3402799" cy="3581598"/>
          </a:xfrm>
          <a:prstGeom prst="rect">
            <a:avLst/>
          </a:prstGeom>
          <a:noFill/>
          <a:ln>
            <a:noFill/>
          </a:ln>
        </p:spPr>
        <p:txBody>
          <a:bodyPr spcFirstLastPara="1" wrap="square" lIns="18000" tIns="0" rIns="54000" bIns="0" anchor="t" anchorCtr="0">
            <a:noAutofit/>
          </a:bodyPr>
          <a:lstStyle/>
          <a:p>
            <a:pPr lvl="0" algn="just" eaLnBrk="0" fontAlgn="base" hangingPunct="0">
              <a:spcBef>
                <a:spcPct val="0"/>
              </a:spcBef>
              <a:spcAft>
                <a:spcPct val="0"/>
              </a:spcAft>
              <a:buClrTx/>
            </a:pPr>
            <a:r>
              <a:rPr lang="en-US" altLang="es-ES" sz="1200" dirty="0">
                <a:latin typeface="+mn-lt"/>
                <a:ea typeface="Times New Roman" panose="02020603050405020304" pitchFamily="18" charset="0"/>
              </a:rPr>
              <a:t>NAP implementation </a:t>
            </a:r>
            <a:r>
              <a:rPr lang="en-US" altLang="es-ES" sz="1200" b="1" dirty="0">
                <a:latin typeface="+mn-lt"/>
                <a:ea typeface="Times New Roman" panose="02020603050405020304" pitchFamily="18" charset="0"/>
              </a:rPr>
              <a:t>requires involving a wide range of actors </a:t>
            </a:r>
            <a:r>
              <a:rPr lang="en-US" altLang="es-ES" sz="1200" dirty="0">
                <a:latin typeface="+mn-lt"/>
                <a:ea typeface="Times New Roman" panose="02020603050405020304" pitchFamily="18" charset="0"/>
              </a:rPr>
              <a:t>such as:</a:t>
            </a:r>
          </a:p>
          <a:p>
            <a:pPr lvl="0" algn="just" eaLnBrk="0" fontAlgn="base" hangingPunct="0">
              <a:spcBef>
                <a:spcPct val="0"/>
              </a:spcBef>
              <a:spcAft>
                <a:spcPct val="0"/>
              </a:spcAft>
              <a:buClrTx/>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policymakers, </a:t>
            </a:r>
          </a:p>
          <a:p>
            <a:pPr marL="171450" lvl="0" indent="-171450" algn="just" eaLnBrk="0" fontAlgn="base" hangingPunct="0">
              <a:spcBef>
                <a:spcPct val="0"/>
              </a:spcBef>
              <a:spcAft>
                <a:spcPct val="0"/>
              </a:spcAft>
              <a:buClrTx/>
              <a:buFont typeface="Courier New" panose="02070309020205020404" pitchFamily="49" charset="0"/>
              <a:buChar char="o"/>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subnational entities, </a:t>
            </a:r>
          </a:p>
          <a:p>
            <a:pPr marL="171450" lvl="0" indent="-171450" algn="just" eaLnBrk="0" fontAlgn="base" hangingPunct="0">
              <a:spcBef>
                <a:spcPct val="0"/>
              </a:spcBef>
              <a:spcAft>
                <a:spcPct val="0"/>
              </a:spcAft>
              <a:buClrTx/>
              <a:buFont typeface="Courier New" panose="02070309020205020404" pitchFamily="49" charset="0"/>
              <a:buChar char="o"/>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the private sector, </a:t>
            </a:r>
          </a:p>
          <a:p>
            <a:pPr marL="171450" lvl="0" indent="-171450" algn="just" eaLnBrk="0" fontAlgn="base" hangingPunct="0">
              <a:spcBef>
                <a:spcPct val="0"/>
              </a:spcBef>
              <a:spcAft>
                <a:spcPct val="0"/>
              </a:spcAft>
              <a:buClrTx/>
              <a:buFont typeface="Courier New" panose="02070309020205020404" pitchFamily="49" charset="0"/>
              <a:buChar char="o"/>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academia, research institutions, </a:t>
            </a:r>
          </a:p>
          <a:p>
            <a:pPr marL="171450" lvl="0" indent="-171450" algn="just" eaLnBrk="0" fontAlgn="base" hangingPunct="0">
              <a:spcBef>
                <a:spcPct val="0"/>
              </a:spcBef>
              <a:spcAft>
                <a:spcPct val="0"/>
              </a:spcAft>
              <a:buClrTx/>
              <a:buFont typeface="Courier New" panose="02070309020205020404" pitchFamily="49" charset="0"/>
              <a:buChar char="o"/>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civil society, </a:t>
            </a:r>
          </a:p>
          <a:p>
            <a:pPr marL="171450" lvl="0" indent="-171450" algn="just" eaLnBrk="0" fontAlgn="base" hangingPunct="0">
              <a:spcBef>
                <a:spcPct val="0"/>
              </a:spcBef>
              <a:spcAft>
                <a:spcPct val="0"/>
              </a:spcAft>
              <a:buClrTx/>
              <a:buFont typeface="Courier New" panose="02070309020205020404" pitchFamily="49" charset="0"/>
              <a:buChar char="o"/>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local communities, </a:t>
            </a:r>
          </a:p>
          <a:p>
            <a:pPr marL="171450" lvl="0" indent="-171450" algn="just" eaLnBrk="0" fontAlgn="base" hangingPunct="0">
              <a:spcBef>
                <a:spcPct val="0"/>
              </a:spcBef>
              <a:spcAft>
                <a:spcPct val="0"/>
              </a:spcAft>
              <a:buClrTx/>
              <a:buFont typeface="Courier New" panose="02070309020205020404" pitchFamily="49" charset="0"/>
              <a:buChar char="o"/>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indigenous people, and </a:t>
            </a:r>
          </a:p>
          <a:p>
            <a:pPr marL="171450" lvl="0" indent="-171450" algn="just" eaLnBrk="0" fontAlgn="base" hangingPunct="0">
              <a:spcBef>
                <a:spcPct val="0"/>
              </a:spcBef>
              <a:spcAft>
                <a:spcPct val="0"/>
              </a:spcAft>
              <a:buClrTx/>
              <a:buFont typeface="Courier New" panose="02070309020205020404" pitchFamily="49" charset="0"/>
              <a:buChar char="o"/>
            </a:pPr>
            <a:endParaRPr lang="en-US" altLang="es-ES" sz="1200" dirty="0">
              <a:latin typeface="+mn-lt"/>
              <a:ea typeface="Times New Roman" panose="02020603050405020304" pitchFamily="18" charset="0"/>
            </a:endParaRPr>
          </a:p>
          <a:p>
            <a:pPr marL="171450" lvl="0" indent="-171450" algn="just" eaLnBrk="0" fontAlgn="base" hangingPunct="0">
              <a:spcBef>
                <a:spcPct val="0"/>
              </a:spcBef>
              <a:spcAft>
                <a:spcPct val="0"/>
              </a:spcAft>
              <a:buClrTx/>
              <a:buFont typeface="Courier New" panose="02070309020205020404" pitchFamily="49" charset="0"/>
              <a:buChar char="o"/>
            </a:pPr>
            <a:r>
              <a:rPr lang="en-US" altLang="es-ES" sz="1200" dirty="0">
                <a:latin typeface="+mn-lt"/>
                <a:ea typeface="Times New Roman" panose="02020603050405020304" pitchFamily="18" charset="0"/>
              </a:rPr>
              <a:t>the general public. </a:t>
            </a:r>
          </a:p>
          <a:p>
            <a:pPr lvl="0" algn="just" eaLnBrk="0" fontAlgn="base" hangingPunct="0">
              <a:spcBef>
                <a:spcPct val="0"/>
              </a:spcBef>
              <a:spcAft>
                <a:spcPct val="0"/>
              </a:spcAft>
              <a:buClrTx/>
            </a:pPr>
            <a:endParaRPr lang="en-US" altLang="es-ES" sz="1200" dirty="0">
              <a:latin typeface="+mn-lt"/>
              <a:ea typeface="Times New Roman" panose="02020603050405020304" pitchFamily="18" charset="0"/>
            </a:endParaRPr>
          </a:p>
        </p:txBody>
      </p:sp>
      <p:sp>
        <p:nvSpPr>
          <p:cNvPr id="189" name="Google Shape;189;p10"/>
          <p:cNvSpPr/>
          <p:nvPr/>
        </p:nvSpPr>
        <p:spPr>
          <a:xfrm>
            <a:off x="0" y="2866049"/>
            <a:ext cx="198900" cy="18984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90" name="Google Shape;190;p10"/>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91" name="Google Shape;191;p10"/>
          <p:cNvSpPr txBox="1">
            <a:spLocks noGrp="1"/>
          </p:cNvSpPr>
          <p:nvPr>
            <p:ph type="title" idx="4294967295"/>
          </p:nvPr>
        </p:nvSpPr>
        <p:spPr>
          <a:xfrm>
            <a:off x="198900" y="265986"/>
            <a:ext cx="8746200" cy="411794"/>
          </a:xfrm>
          <a:prstGeom prst="rect">
            <a:avLst/>
          </a:prstGeom>
          <a:noFill/>
          <a:ln>
            <a:noFill/>
          </a:ln>
        </p:spPr>
        <p:txBody>
          <a:bodyPr spcFirstLastPara="1" wrap="square" lIns="0" tIns="0" rIns="91425" bIns="0" anchor="t" anchorCtr="0">
            <a:noAutofit/>
          </a:bodyPr>
          <a:lstStyle/>
          <a:p>
            <a:pPr lvl="0"/>
            <a:r>
              <a:rPr lang="es-ES" b="0" dirty="0">
                <a:solidFill>
                  <a:srgbClr val="F8BD20"/>
                </a:solidFill>
                <a:latin typeface="Arial"/>
                <a:ea typeface="Arial"/>
                <a:cs typeface="Arial"/>
                <a:sym typeface="Arial"/>
              </a:rPr>
              <a:t>▶ </a:t>
            </a:r>
            <a:r>
              <a:rPr lang="en-GB" dirty="0"/>
              <a:t>Basic principles for choosing methods of stakeholder engagement</a:t>
            </a:r>
            <a:r>
              <a:rPr lang="es-ES" dirty="0"/>
              <a:t> </a:t>
            </a:r>
            <a:endParaRPr dirty="0"/>
          </a:p>
        </p:txBody>
      </p:sp>
      <p:sp>
        <p:nvSpPr>
          <p:cNvPr id="193" name="Google Shape;193;p10"/>
          <p:cNvSpPr/>
          <p:nvPr/>
        </p:nvSpPr>
        <p:spPr>
          <a:xfrm>
            <a:off x="2388106" y="4428496"/>
            <a:ext cx="1862123" cy="461624"/>
          </a:xfrm>
          <a:prstGeom prst="rect">
            <a:avLst/>
          </a:prstGeom>
          <a:noFill/>
          <a:ln>
            <a:noFill/>
          </a:ln>
        </p:spPr>
        <p:txBody>
          <a:bodyPr spcFirstLastPara="1" wrap="square" lIns="91425" tIns="45700" rIns="91425" bIns="45700" anchor="t" anchorCtr="0">
            <a:spAutoFit/>
          </a:bodyPr>
          <a:lstStyle/>
          <a:p>
            <a:pPr algn="r"/>
            <a:r>
              <a:rPr lang="en-US" sz="800" dirty="0"/>
              <a:t>Figure 4. Ecosystem-based adaptation governance: key actors and their mandates</a:t>
            </a:r>
            <a:endParaRPr lang="es-ES" sz="800" dirty="0"/>
          </a:p>
        </p:txBody>
      </p:sp>
      <p:sp>
        <p:nvSpPr>
          <p:cNvPr id="194" name="Google Shape;194;p10"/>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11" name="Picture 46" descr="Figure 1 EbA governance: Operation of 3 key actors the state, civil society and the private sector with distinctive roles and mandates for action.">
            <a:extLst>
              <a:ext uri="{FF2B5EF4-FFF2-40B4-BE49-F238E27FC236}">
                <a16:creationId xmlns:a16="http://schemas.microsoft.com/office/drawing/2014/main" id="{1FA68B63-0C7F-C446-BC01-F305785969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0229" y="731854"/>
            <a:ext cx="4370606" cy="4129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3"/>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16</a:t>
            </a:fld>
            <a:endParaRPr/>
          </a:p>
        </p:txBody>
      </p:sp>
      <p:sp>
        <p:nvSpPr>
          <p:cNvPr id="224" name="Google Shape;224;p13"/>
          <p:cNvSpPr txBox="1"/>
          <p:nvPr/>
        </p:nvSpPr>
        <p:spPr>
          <a:xfrm>
            <a:off x="818707" y="3545161"/>
            <a:ext cx="7086388" cy="1308189"/>
          </a:xfrm>
          <a:prstGeom prst="rect">
            <a:avLst/>
          </a:prstGeom>
          <a:noFill/>
          <a:ln>
            <a:noFill/>
          </a:ln>
        </p:spPr>
        <p:txBody>
          <a:bodyPr spcFirstLastPara="1" wrap="square" lIns="18000" tIns="0" rIns="54000" bIns="0" anchor="t" anchorCtr="0">
            <a:noAutofit/>
          </a:bodyPr>
          <a:lstStyle/>
          <a:p>
            <a:pPr marL="171450" indent="-171450" algn="just">
              <a:buFont typeface="Courier New" panose="02070309020205020404" pitchFamily="49" charset="0"/>
              <a:buChar char="o"/>
            </a:pPr>
            <a:r>
              <a:rPr lang="en-US" sz="1200" dirty="0"/>
              <a:t>The NAP process should include diverse target groups at different stages. </a:t>
            </a:r>
          </a:p>
          <a:p>
            <a:pPr marL="171450" indent="-171450" algn="just">
              <a:buFont typeface="Courier New" panose="02070309020205020404" pitchFamily="49" charset="0"/>
              <a:buChar char="o"/>
            </a:pPr>
            <a:endParaRPr lang="en-US" sz="1200" b="1" dirty="0"/>
          </a:p>
          <a:p>
            <a:pPr marL="171450" indent="-171450" algn="just">
              <a:buFont typeface="Courier New" panose="02070309020205020404" pitchFamily="49" charset="0"/>
              <a:buChar char="o"/>
            </a:pPr>
            <a:r>
              <a:rPr lang="en-US" sz="1200" dirty="0"/>
              <a:t>When it comes to implementation, however, </a:t>
            </a:r>
            <a:r>
              <a:rPr lang="en-US" sz="1200" b="1" dirty="0"/>
              <a:t>local decision-makers, private and civil society actors will come to the </a:t>
            </a:r>
            <a:r>
              <a:rPr lang="en-US" sz="1200" b="1" dirty="0" err="1"/>
              <a:t>centre</a:t>
            </a:r>
            <a:r>
              <a:rPr lang="en-US" sz="1200" dirty="0"/>
              <a:t>, as mechanisms and policies need to be manifested via on-the-ground actions.</a:t>
            </a:r>
          </a:p>
          <a:p>
            <a:pPr marL="171450" indent="-171450" algn="just">
              <a:buFont typeface="Courier New" panose="02070309020205020404" pitchFamily="49" charset="0"/>
              <a:buChar char="o"/>
            </a:pPr>
            <a:endParaRPr lang="en-US" sz="1200" dirty="0"/>
          </a:p>
          <a:p>
            <a:pPr marL="171450" indent="-171450" algn="just">
              <a:buFont typeface="Courier New" panose="02070309020205020404" pitchFamily="49" charset="0"/>
              <a:buChar char="o"/>
            </a:pPr>
            <a:r>
              <a:rPr lang="en-US" sz="1200" b="1" dirty="0"/>
              <a:t>By incorporating the voices of many stakeholders, particularly the most vulnerable, long-term adaptation can be better tailored and more effective. </a:t>
            </a:r>
          </a:p>
          <a:p>
            <a:pPr algn="just"/>
            <a:endParaRPr lang="en-US" sz="1100" dirty="0"/>
          </a:p>
        </p:txBody>
      </p:sp>
      <p:sp>
        <p:nvSpPr>
          <p:cNvPr id="225" name="Google Shape;225;p13"/>
          <p:cNvSpPr/>
          <p:nvPr/>
        </p:nvSpPr>
        <p:spPr>
          <a:xfrm>
            <a:off x="0" y="3630250"/>
            <a:ext cx="198900" cy="1223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28" name="Google Shape;228;p13"/>
          <p:cNvSpPr/>
          <p:nvPr/>
        </p:nvSpPr>
        <p:spPr>
          <a:xfrm>
            <a:off x="7905095" y="2619732"/>
            <a:ext cx="1122784" cy="707846"/>
          </a:xfrm>
          <a:prstGeom prst="rect">
            <a:avLst/>
          </a:prstGeom>
          <a:noFill/>
          <a:ln>
            <a:noFill/>
          </a:ln>
        </p:spPr>
        <p:txBody>
          <a:bodyPr spcFirstLastPara="1" wrap="square" lIns="91425" tIns="45700" rIns="91425" bIns="45700" anchor="t" anchorCtr="0">
            <a:spAutoFit/>
          </a:bodyPr>
          <a:lstStyle/>
          <a:p>
            <a:r>
              <a:rPr lang="en-US" sz="800" dirty="0"/>
              <a:t>Figure 5. Considering different rightsholder and stakeholder perspectives</a:t>
            </a:r>
            <a:endParaRPr lang="es-ES" sz="800" dirty="0"/>
          </a:p>
        </p:txBody>
      </p:sp>
      <p:pic>
        <p:nvPicPr>
          <p:cNvPr id="3" name="Imagen 2" descr="Diagrama&#10;&#10;Descripción generada automáticamente">
            <a:extLst>
              <a:ext uri="{FF2B5EF4-FFF2-40B4-BE49-F238E27FC236}">
                <a16:creationId xmlns:a16="http://schemas.microsoft.com/office/drawing/2014/main" id="{76846EA9-4449-C344-BB89-672920E7CA95}"/>
              </a:ext>
            </a:extLst>
          </p:cNvPr>
          <p:cNvPicPr>
            <a:picLocks noChangeAspect="1"/>
          </p:cNvPicPr>
          <p:nvPr/>
        </p:nvPicPr>
        <p:blipFill>
          <a:blip r:embed="rId3"/>
          <a:stretch>
            <a:fillRect/>
          </a:stretch>
        </p:blipFill>
        <p:spPr>
          <a:xfrm>
            <a:off x="1190848" y="48975"/>
            <a:ext cx="6454996" cy="32786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12" name="Google Shape;212;p12"/>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17</a:t>
            </a:fld>
            <a:endParaRPr/>
          </a:p>
        </p:txBody>
      </p:sp>
      <p:sp>
        <p:nvSpPr>
          <p:cNvPr id="214" name="Google Shape;214;p12"/>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15" name="Google Shape;215;p12"/>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Capacity development</a:t>
            </a:r>
            <a:br>
              <a:rPr lang="es-ES" dirty="0"/>
            </a:br>
            <a:endParaRPr dirty="0">
              <a:latin typeface="Helvetica Neue"/>
              <a:ea typeface="Helvetica Neue"/>
              <a:cs typeface="Helvetica Neue"/>
              <a:sym typeface="Helvetica Neue"/>
            </a:endParaRPr>
          </a:p>
        </p:txBody>
      </p:sp>
      <p:sp>
        <p:nvSpPr>
          <p:cNvPr id="216" name="Google Shape;216;p12"/>
          <p:cNvSpPr txBox="1"/>
          <p:nvPr/>
        </p:nvSpPr>
        <p:spPr>
          <a:xfrm>
            <a:off x="5025620" y="1493255"/>
            <a:ext cx="3595214" cy="2438220"/>
          </a:xfrm>
          <a:prstGeom prst="rect">
            <a:avLst/>
          </a:prstGeom>
          <a:noFill/>
          <a:ln>
            <a:noFill/>
          </a:ln>
        </p:spPr>
        <p:txBody>
          <a:bodyPr spcFirstLastPara="1" wrap="square" lIns="18000" tIns="0" rIns="54000" bIns="0" anchor="t" anchorCtr="0">
            <a:noAutofit/>
          </a:bodyPr>
          <a:lstStyle/>
          <a:p>
            <a:pPr marL="171450" indent="-171450" algn="just">
              <a:buClr>
                <a:srgbClr val="FFC000"/>
              </a:buClr>
              <a:buFont typeface="Courier New" panose="02070309020205020404" pitchFamily="49" charset="0"/>
              <a:buChar char="o"/>
            </a:pPr>
            <a:r>
              <a:rPr lang="en-US" sz="1200" dirty="0"/>
              <a:t>The assessment of the technical and functional capacities for NAP across capacity development needs to ensure a participatory stakeholder process. </a:t>
            </a:r>
          </a:p>
          <a:p>
            <a:pPr marL="171450" indent="-171450" algn="just">
              <a:buClr>
                <a:srgbClr val="FFC000"/>
              </a:buClr>
              <a:buFont typeface="Courier New" panose="02070309020205020404" pitchFamily="49" charset="0"/>
              <a:buChar char="o"/>
            </a:pPr>
            <a:endParaRPr lang="en-US" sz="1200" dirty="0"/>
          </a:p>
          <a:p>
            <a:pPr algn="just">
              <a:buClr>
                <a:srgbClr val="FFC000"/>
              </a:buClr>
            </a:pPr>
            <a:endParaRPr lang="en-US" sz="1200" b="1" dirty="0"/>
          </a:p>
          <a:p>
            <a:pPr marL="171450" indent="-171450" algn="just">
              <a:buClr>
                <a:srgbClr val="FFC000"/>
              </a:buClr>
              <a:buFont typeface="Courier New" panose="02070309020205020404" pitchFamily="49" charset="0"/>
              <a:buChar char="o"/>
            </a:pPr>
            <a:endParaRPr lang="en-US" sz="1200" b="1" dirty="0"/>
          </a:p>
          <a:p>
            <a:pPr marL="171450" indent="-171450" algn="just">
              <a:buClr>
                <a:srgbClr val="FFC000"/>
              </a:buClr>
              <a:buFont typeface="Courier New" panose="02070309020205020404" pitchFamily="49" charset="0"/>
              <a:buChar char="o"/>
            </a:pPr>
            <a:r>
              <a:rPr lang="en-US" sz="1200" dirty="0"/>
              <a:t>An important element of effective capacity development is drafting effective terms of reference to hire consultants for general or specific positions.</a:t>
            </a:r>
            <a:endParaRPr lang="es-ES" sz="1200" dirty="0"/>
          </a:p>
          <a:p>
            <a:pPr algn="just"/>
            <a:endParaRPr lang="es-ES" sz="1100" dirty="0"/>
          </a:p>
          <a:p>
            <a:pPr algn="just"/>
            <a:endParaRPr lang="en-US" sz="1100" dirty="0"/>
          </a:p>
          <a:p>
            <a:pPr algn="just"/>
            <a:endParaRPr lang="en-US" sz="1100" dirty="0"/>
          </a:p>
          <a:p>
            <a:pPr algn="just"/>
            <a:endParaRPr lang="en-US" sz="1100" dirty="0"/>
          </a:p>
        </p:txBody>
      </p:sp>
      <p:sp>
        <p:nvSpPr>
          <p:cNvPr id="217" name="Google Shape;217;p12"/>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218" name="Google Shape;218;p12"/>
          <p:cNvCxnSpPr/>
          <p:nvPr/>
        </p:nvCxnSpPr>
        <p:spPr>
          <a:xfrm>
            <a:off x="4572000" y="1058015"/>
            <a:ext cx="0" cy="3308700"/>
          </a:xfrm>
          <a:prstGeom prst="straightConnector1">
            <a:avLst/>
          </a:prstGeom>
          <a:noFill/>
          <a:ln w="19050" cap="flat" cmpd="sng">
            <a:solidFill>
              <a:srgbClr val="F8BD20"/>
            </a:solidFill>
            <a:prstDash val="solid"/>
            <a:round/>
            <a:headEnd type="none" w="med" len="med"/>
            <a:tailEnd type="none" w="med" len="med"/>
          </a:ln>
        </p:spPr>
      </p:cxnSp>
      <p:sp>
        <p:nvSpPr>
          <p:cNvPr id="213" name="Google Shape;213;p12"/>
          <p:cNvSpPr txBox="1"/>
          <p:nvPr/>
        </p:nvSpPr>
        <p:spPr>
          <a:xfrm>
            <a:off x="832916" y="1098500"/>
            <a:ext cx="2654356" cy="1219506"/>
          </a:xfrm>
          <a:prstGeom prst="rect">
            <a:avLst/>
          </a:prstGeom>
          <a:noFill/>
          <a:ln w="38100">
            <a:solidFill>
              <a:srgbClr val="0070C0"/>
            </a:solidFill>
          </a:ln>
        </p:spPr>
        <p:txBody>
          <a:bodyPr spcFirstLastPara="1" wrap="square" lIns="18000" tIns="0" rIns="54000" bIns="0" anchor="t" anchorCtr="0">
            <a:noAutofit/>
          </a:bodyPr>
          <a:lstStyle/>
          <a:p>
            <a:pPr lvl="0" algn="just"/>
            <a:endParaRPr lang="en-US" sz="1100" dirty="0"/>
          </a:p>
          <a:p>
            <a:pPr lvl="0" algn="just"/>
            <a:endParaRPr lang="en-US" sz="1100" dirty="0"/>
          </a:p>
          <a:p>
            <a:pPr lvl="0" algn="just"/>
            <a:endParaRPr lang="en-US" sz="1100" dirty="0"/>
          </a:p>
          <a:p>
            <a:pPr lvl="0" algn="just"/>
            <a:endParaRPr lang="en-US" dirty="0"/>
          </a:p>
          <a:p>
            <a:pPr lvl="0" algn="just"/>
            <a:endParaRPr lang="en-US" dirty="0"/>
          </a:p>
          <a:p>
            <a:pPr lvl="0" algn="just"/>
            <a:endParaRPr lang="en-US" sz="1100" b="0" i="0" u="none" strike="noStrike" cap="none" dirty="0">
              <a:solidFill>
                <a:schemeClr val="dk1"/>
              </a:solidFill>
              <a:latin typeface="Helvetica Neue"/>
              <a:ea typeface="Helvetica Neue"/>
              <a:cs typeface="Helvetica Neue"/>
              <a:sym typeface="Helvetica Neue"/>
            </a:endParaRPr>
          </a:p>
          <a:p>
            <a:pPr lvl="0" algn="just"/>
            <a:endParaRPr sz="1100" b="0" i="0" u="none" strike="noStrike" cap="none" dirty="0">
              <a:solidFill>
                <a:schemeClr val="dk1"/>
              </a:solidFill>
              <a:latin typeface="Helvetica Neue"/>
              <a:ea typeface="Helvetica Neue"/>
              <a:cs typeface="Helvetica Neue"/>
              <a:sym typeface="Helvetica Neue"/>
            </a:endParaRPr>
          </a:p>
        </p:txBody>
      </p:sp>
      <p:sp>
        <p:nvSpPr>
          <p:cNvPr id="2" name="CuadroTexto 1">
            <a:extLst>
              <a:ext uri="{FF2B5EF4-FFF2-40B4-BE49-F238E27FC236}">
                <a16:creationId xmlns:a16="http://schemas.microsoft.com/office/drawing/2014/main" id="{427FDBD4-CD5F-CF42-92C3-CF3F072844A2}"/>
              </a:ext>
            </a:extLst>
          </p:cNvPr>
          <p:cNvSpPr txBox="1"/>
          <p:nvPr/>
        </p:nvSpPr>
        <p:spPr>
          <a:xfrm>
            <a:off x="832916" y="1210878"/>
            <a:ext cx="2573672" cy="1015663"/>
          </a:xfrm>
          <a:prstGeom prst="rect">
            <a:avLst/>
          </a:prstGeom>
          <a:noFill/>
        </p:spPr>
        <p:txBody>
          <a:bodyPr wrap="square" rtlCol="0">
            <a:spAutoFit/>
          </a:bodyPr>
          <a:lstStyle/>
          <a:p>
            <a:pPr algn="ctr"/>
            <a:r>
              <a:rPr lang="en-US" sz="1200" dirty="0"/>
              <a:t>Capacity development allows individuals and organizations to discover, build, update, sustain and evolve their ability to define and reach their goals.</a:t>
            </a:r>
          </a:p>
        </p:txBody>
      </p:sp>
      <p:sp>
        <p:nvSpPr>
          <p:cNvPr id="11" name="Google Shape;216;p12">
            <a:extLst>
              <a:ext uri="{FF2B5EF4-FFF2-40B4-BE49-F238E27FC236}">
                <a16:creationId xmlns:a16="http://schemas.microsoft.com/office/drawing/2014/main" id="{DDD9C02A-E2E2-294A-8F9E-F106F2B6DBD4}"/>
              </a:ext>
            </a:extLst>
          </p:cNvPr>
          <p:cNvSpPr txBox="1"/>
          <p:nvPr/>
        </p:nvSpPr>
        <p:spPr>
          <a:xfrm>
            <a:off x="389106" y="2825495"/>
            <a:ext cx="3768404" cy="1478876"/>
          </a:xfrm>
          <a:prstGeom prst="rect">
            <a:avLst/>
          </a:prstGeom>
          <a:noFill/>
          <a:ln>
            <a:noFill/>
          </a:ln>
        </p:spPr>
        <p:txBody>
          <a:bodyPr spcFirstLastPara="1" wrap="square" lIns="18000" tIns="0" rIns="54000" bIns="0" anchor="t" anchorCtr="0">
            <a:noAutofit/>
          </a:bodyPr>
          <a:lstStyle/>
          <a:p>
            <a:pPr marL="171450" lvl="0" indent="-171450" algn="just">
              <a:buClr>
                <a:srgbClr val="FFC000"/>
              </a:buClr>
              <a:buFont typeface="Courier New" panose="02070309020205020404" pitchFamily="49" charset="0"/>
              <a:buChar char="o"/>
            </a:pPr>
            <a:r>
              <a:rPr lang="en-US" sz="1200" dirty="0"/>
              <a:t>At the initial stages, it is important to effectively assess institutional capacities for adaptation.</a:t>
            </a:r>
          </a:p>
          <a:p>
            <a:pPr marL="171450" lvl="0" indent="-171450" algn="just">
              <a:buClr>
                <a:srgbClr val="FFC000"/>
              </a:buClr>
              <a:buFont typeface="Courier New" panose="02070309020205020404" pitchFamily="49" charset="0"/>
              <a:buChar char="o"/>
            </a:pPr>
            <a:endParaRPr lang="en-US" sz="1200" dirty="0"/>
          </a:p>
          <a:p>
            <a:pPr marL="171450" indent="-171450" algn="just">
              <a:buClr>
                <a:srgbClr val="FFC000"/>
              </a:buClr>
              <a:buFont typeface="Courier New" panose="02070309020205020404" pitchFamily="49" charset="0"/>
              <a:buChar char="o"/>
            </a:pPr>
            <a:endParaRPr lang="en-US" sz="1200" dirty="0"/>
          </a:p>
          <a:p>
            <a:pPr marL="171450" indent="-171450" algn="just">
              <a:buClr>
                <a:srgbClr val="FFC000"/>
              </a:buClr>
              <a:buFont typeface="Courier New" panose="02070309020205020404" pitchFamily="49" charset="0"/>
              <a:buChar char="o"/>
            </a:pPr>
            <a:r>
              <a:rPr lang="en-US" sz="1200" dirty="0"/>
              <a:t>Capacity building takes place under constant interaction of individuals and organizations with dialogue between other organizations.</a:t>
            </a:r>
            <a:endParaRPr lang="es-ES" sz="1200" dirty="0"/>
          </a:p>
          <a:p>
            <a:pPr lvl="0" algn="just"/>
            <a:endParaRPr lang="en-US" sz="1100" b="1" dirty="0"/>
          </a:p>
          <a:p>
            <a:pPr lvl="0" algn="just"/>
            <a:endParaRPr lang="en-US" sz="1100" dirty="0"/>
          </a:p>
        </p:txBody>
      </p:sp>
    </p:spTree>
    <p:extLst>
      <p:ext uri="{BB962C8B-B14F-4D97-AF65-F5344CB8AC3E}">
        <p14:creationId xmlns:p14="http://schemas.microsoft.com/office/powerpoint/2010/main" val="4227736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fbec1cdad6_0_88"/>
          <p:cNvSpPr/>
          <p:nvPr/>
        </p:nvSpPr>
        <p:spPr>
          <a:xfrm rot="10800000" flipH="1">
            <a:off x="0" y="4693600"/>
            <a:ext cx="9144000" cy="4584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dirty="0">
                <a:solidFill>
                  <a:srgbClr val="FFFFFF"/>
                </a:solidFill>
                <a:latin typeface="Arial"/>
                <a:ea typeface="Arial"/>
                <a:cs typeface="Arial"/>
                <a:sym typeface="Arial"/>
              </a:rPr>
              <a:t>  </a:t>
            </a:r>
            <a:endParaRPr sz="1400" b="0" i="0" u="none" strike="noStrike" cap="none" dirty="0">
              <a:solidFill>
                <a:srgbClr val="FFFFFF"/>
              </a:solidFill>
              <a:latin typeface="Arial"/>
              <a:ea typeface="Arial"/>
              <a:cs typeface="Arial"/>
              <a:sym typeface="Arial"/>
            </a:endParaRPr>
          </a:p>
        </p:txBody>
      </p:sp>
      <p:sp>
        <p:nvSpPr>
          <p:cNvPr id="247" name="Google Shape;247;gfbec1cdad6_0_88"/>
          <p:cNvSpPr txBox="1">
            <a:spLocks noGrp="1"/>
          </p:cNvSpPr>
          <p:nvPr>
            <p:ph type="title"/>
          </p:nvPr>
        </p:nvSpPr>
        <p:spPr>
          <a:xfrm>
            <a:off x="399550" y="1923002"/>
            <a:ext cx="8158200" cy="276900"/>
          </a:xfrm>
          <a:prstGeom prst="rect">
            <a:avLst/>
          </a:prstGeom>
        </p:spPr>
        <p:txBody>
          <a:bodyPr spcFirstLastPara="1" wrap="square" lIns="0" tIns="0" rIns="91425" bIns="0" anchor="t" anchorCtr="0">
            <a:noAutofit/>
          </a:bodyPr>
          <a:lstStyle/>
          <a:p>
            <a:pPr marL="0" lvl="0" indent="0" algn="ctr" rtl="0">
              <a:spcBef>
                <a:spcPts val="0"/>
              </a:spcBef>
              <a:spcAft>
                <a:spcPts val="0"/>
              </a:spcAft>
              <a:buSzPts val="990"/>
              <a:buNone/>
            </a:pPr>
            <a:r>
              <a:rPr lang="es-ES" sz="3220">
                <a:solidFill>
                  <a:srgbClr val="558BC8"/>
                </a:solidFill>
              </a:rPr>
              <a:t>THANK YOU</a:t>
            </a:r>
            <a:endParaRPr sz="3220">
              <a:solidFill>
                <a:srgbClr val="558BC8"/>
              </a:solidFill>
            </a:endParaRPr>
          </a:p>
        </p:txBody>
      </p:sp>
      <p:sp>
        <p:nvSpPr>
          <p:cNvPr id="248" name="Google Shape;248;gfbec1cdad6_0_88"/>
          <p:cNvSpPr txBox="1">
            <a:spLocks noGrp="1"/>
          </p:cNvSpPr>
          <p:nvPr>
            <p:ph type="title"/>
          </p:nvPr>
        </p:nvSpPr>
        <p:spPr>
          <a:xfrm>
            <a:off x="539475" y="4805082"/>
            <a:ext cx="8158200" cy="314970"/>
          </a:xfrm>
          <a:prstGeom prst="rect">
            <a:avLst/>
          </a:prstGeom>
        </p:spPr>
        <p:txBody>
          <a:bodyPr spcFirstLastPara="1" wrap="square" lIns="0" tIns="0" rIns="91425" bIns="0" anchor="t" anchorCtr="0">
            <a:noAutofit/>
          </a:bodyPr>
          <a:lstStyle/>
          <a:p>
            <a:pPr marL="0" lvl="0" indent="0" algn="ctr" rtl="0">
              <a:spcBef>
                <a:spcPts val="0"/>
              </a:spcBef>
              <a:spcAft>
                <a:spcPts val="0"/>
              </a:spcAft>
              <a:buSzPts val="990"/>
              <a:buNone/>
            </a:pPr>
            <a:r>
              <a:rPr lang="es-ES" sz="820" dirty="0"/>
              <a:t>   </a:t>
            </a:r>
            <a:endParaRPr sz="820" dirty="0"/>
          </a:p>
        </p:txBody>
      </p:sp>
      <p:pic>
        <p:nvPicPr>
          <p:cNvPr id="6" name="Imagen 5" descr="Interfaz de usuario gráfica, Texto, Aplicación&#10;&#10;Descripción generada automáticamente">
            <a:extLst>
              <a:ext uri="{FF2B5EF4-FFF2-40B4-BE49-F238E27FC236}">
                <a16:creationId xmlns:a16="http://schemas.microsoft.com/office/drawing/2014/main" id="{7A7E8A23-C8B1-714E-B5CF-260B5B348F2A}"/>
              </a:ext>
            </a:extLst>
          </p:cNvPr>
          <p:cNvPicPr>
            <a:picLocks noChangeAspect="1"/>
          </p:cNvPicPr>
          <p:nvPr/>
        </p:nvPicPr>
        <p:blipFill>
          <a:blip r:embed="rId3"/>
          <a:stretch>
            <a:fillRect/>
          </a:stretch>
        </p:blipFill>
        <p:spPr>
          <a:xfrm>
            <a:off x="2622956" y="3955110"/>
            <a:ext cx="3711388" cy="7384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
          <p:cNvSpPr/>
          <p:nvPr/>
        </p:nvSpPr>
        <p:spPr>
          <a:xfrm rot="10800000" flipH="1">
            <a:off x="0" y="4761825"/>
            <a:ext cx="91581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87" name="Google Shape;87;p2"/>
          <p:cNvSpPr/>
          <p:nvPr/>
        </p:nvSpPr>
        <p:spPr>
          <a:xfrm rot="10800000" flipH="1">
            <a:off x="0" y="4845600"/>
            <a:ext cx="9144000" cy="297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88" name="Google Shape;88;p2"/>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2</a:t>
            </a:fld>
            <a:endParaRPr/>
          </a:p>
        </p:txBody>
      </p:sp>
      <p:sp>
        <p:nvSpPr>
          <p:cNvPr id="90" name="Google Shape;90;p2"/>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91" name="Google Shape;91;p2"/>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92" name="Google Shape;92;p2"/>
          <p:cNvSpPr txBox="1">
            <a:spLocks noGrp="1"/>
          </p:cNvSpPr>
          <p:nvPr>
            <p:ph type="title" idx="4294967295"/>
          </p:nvPr>
        </p:nvSpPr>
        <p:spPr>
          <a:xfrm>
            <a:off x="271569" y="291595"/>
            <a:ext cx="8158200" cy="276900"/>
          </a:xfrm>
          <a:prstGeom prst="rect">
            <a:avLst/>
          </a:prstGeom>
          <a:noFill/>
          <a:ln>
            <a:noFill/>
          </a:ln>
        </p:spPr>
        <p:txBody>
          <a:bodyPr spcFirstLastPara="1" wrap="square" lIns="0" tIns="0" rIns="91425" bIns="0" anchor="t" anchorCtr="0">
            <a:noAutofit/>
          </a:bodyPr>
          <a:lstStyle/>
          <a:p>
            <a:pPr lvl="0"/>
            <a:r>
              <a:rPr lang="es-ES" b="0" dirty="0">
                <a:solidFill>
                  <a:srgbClr val="F8BD20"/>
                </a:solidFill>
                <a:latin typeface="Arial"/>
                <a:ea typeface="Arial"/>
                <a:cs typeface="Arial"/>
                <a:sym typeface="Arial"/>
              </a:rPr>
              <a:t>▶ </a:t>
            </a:r>
            <a:r>
              <a:rPr lang="es-ES" dirty="0" err="1">
                <a:latin typeface="Helvetica Neue"/>
                <a:ea typeface="Helvetica Neue"/>
                <a:cs typeface="Helvetica Neue"/>
                <a:sym typeface="Helvetica Neue"/>
              </a:rPr>
              <a:t>What</a:t>
            </a:r>
            <a:r>
              <a:rPr lang="es-ES" dirty="0">
                <a:latin typeface="Helvetica Neue"/>
                <a:ea typeface="Helvetica Neue"/>
                <a:cs typeface="Helvetica Neue"/>
                <a:sym typeface="Helvetica Neue"/>
              </a:rPr>
              <a:t> </a:t>
            </a:r>
            <a:r>
              <a:rPr lang="es-ES" dirty="0" err="1">
                <a:latin typeface="Helvetica Neue"/>
                <a:ea typeface="Helvetica Neue"/>
                <a:cs typeface="Helvetica Neue"/>
                <a:sym typeface="Helvetica Neue"/>
              </a:rPr>
              <a:t>is</a:t>
            </a:r>
            <a:r>
              <a:rPr lang="es-ES" dirty="0">
                <a:latin typeface="Helvetica Neue"/>
                <a:ea typeface="Helvetica Neue"/>
                <a:cs typeface="Helvetica Neue"/>
                <a:sym typeface="Helvetica Neue"/>
              </a:rPr>
              <a:t> NAP </a:t>
            </a:r>
            <a:r>
              <a:rPr lang="es-ES" dirty="0" err="1">
                <a:latin typeface="Helvetica Neue"/>
                <a:ea typeface="Helvetica Neue"/>
                <a:cs typeface="Helvetica Neue"/>
                <a:sym typeface="Helvetica Neue"/>
              </a:rPr>
              <a:t>implementation</a:t>
            </a:r>
            <a:r>
              <a:rPr lang="es-ES" dirty="0">
                <a:latin typeface="Helvetica Neue"/>
                <a:ea typeface="Helvetica Neue"/>
                <a:cs typeface="Helvetica Neue"/>
                <a:sym typeface="Helvetica Neue"/>
              </a:rPr>
              <a:t>?</a:t>
            </a:r>
            <a:br>
              <a:rPr lang="es-ES" dirty="0">
                <a:latin typeface="Helvetica Neue"/>
                <a:ea typeface="Helvetica Neue"/>
                <a:cs typeface="Helvetica Neue"/>
                <a:sym typeface="Helvetica Neue"/>
              </a:rPr>
            </a:br>
            <a:endParaRPr dirty="0">
              <a:latin typeface="Helvetica Neue"/>
              <a:ea typeface="Helvetica Neue"/>
              <a:cs typeface="Helvetica Neue"/>
              <a:sym typeface="Helvetica Neue"/>
            </a:endParaRPr>
          </a:p>
        </p:txBody>
      </p:sp>
      <p:sp>
        <p:nvSpPr>
          <p:cNvPr id="93" name="Google Shape;93;p2"/>
          <p:cNvSpPr txBox="1"/>
          <p:nvPr/>
        </p:nvSpPr>
        <p:spPr>
          <a:xfrm>
            <a:off x="4097046" y="1100360"/>
            <a:ext cx="4426658" cy="3264484"/>
          </a:xfrm>
          <a:prstGeom prst="rect">
            <a:avLst/>
          </a:prstGeom>
          <a:noFill/>
          <a:ln>
            <a:noFill/>
          </a:ln>
        </p:spPr>
        <p:txBody>
          <a:bodyPr spcFirstLastPara="1" wrap="square" lIns="18000" tIns="0" rIns="54000" bIns="0" anchor="t" anchorCtr="0">
            <a:noAutofit/>
          </a:bodyPr>
          <a:lstStyle/>
          <a:p>
            <a:pPr marL="171450" indent="-171450" algn="just">
              <a:buClr>
                <a:srgbClr val="FFC000"/>
              </a:buClr>
              <a:buFont typeface="Courier New" panose="02070309020205020404" pitchFamily="49" charset="0"/>
              <a:buChar char="o"/>
            </a:pPr>
            <a:r>
              <a:rPr lang="es-ES" sz="1300" b="1" dirty="0" err="1">
                <a:latin typeface="+mn-lt"/>
              </a:rPr>
              <a:t>The</a:t>
            </a:r>
            <a:r>
              <a:rPr lang="es-ES" sz="1300" b="1" dirty="0">
                <a:latin typeface="+mn-lt"/>
              </a:rPr>
              <a:t> NAP </a:t>
            </a:r>
            <a:r>
              <a:rPr lang="es-ES" sz="1300" b="1" dirty="0" err="1">
                <a:latin typeface="+mn-lt"/>
              </a:rPr>
              <a:t>process</a:t>
            </a:r>
            <a:r>
              <a:rPr lang="es-ES" sz="1300" b="1" dirty="0">
                <a:latin typeface="+mn-lt"/>
              </a:rPr>
              <a:t> </a:t>
            </a:r>
            <a:r>
              <a:rPr lang="es-ES" sz="1300" b="1" dirty="0" err="1">
                <a:latin typeface="+mn-lt"/>
              </a:rPr>
              <a:t>should</a:t>
            </a:r>
            <a:r>
              <a:rPr lang="es-ES" sz="1300" b="1" dirty="0">
                <a:latin typeface="+mn-lt"/>
              </a:rPr>
              <a:t> </a:t>
            </a:r>
            <a:r>
              <a:rPr lang="es-ES" sz="1300" b="1" dirty="0" err="1">
                <a:latin typeface="+mn-lt"/>
              </a:rPr>
              <a:t>consider</a:t>
            </a:r>
            <a:r>
              <a:rPr lang="es-ES" sz="1300" b="1" dirty="0">
                <a:latin typeface="+mn-lt"/>
              </a:rPr>
              <a:t> </a:t>
            </a:r>
            <a:r>
              <a:rPr lang="es-ES" sz="1300" b="1" dirty="0" err="1">
                <a:latin typeface="+mn-lt"/>
              </a:rPr>
              <a:t>multiple</a:t>
            </a:r>
            <a:r>
              <a:rPr lang="es-ES" sz="1300" b="1" dirty="0">
                <a:latin typeface="+mn-lt"/>
              </a:rPr>
              <a:t> temporal and </a:t>
            </a:r>
            <a:r>
              <a:rPr lang="es-ES" sz="1300" b="1" dirty="0" err="1">
                <a:latin typeface="+mn-lt"/>
              </a:rPr>
              <a:t>spatial</a:t>
            </a:r>
            <a:r>
              <a:rPr lang="es-ES" sz="1300" b="1" dirty="0">
                <a:latin typeface="+mn-lt"/>
              </a:rPr>
              <a:t> </a:t>
            </a:r>
            <a:r>
              <a:rPr lang="es-ES" sz="1300" b="1" dirty="0" err="1">
                <a:latin typeface="+mn-lt"/>
              </a:rPr>
              <a:t>scales</a:t>
            </a:r>
            <a:r>
              <a:rPr lang="es-ES" sz="1300" b="1" dirty="0">
                <a:latin typeface="+mn-lt"/>
              </a:rPr>
              <a:t>. </a:t>
            </a:r>
            <a:endParaRPr lang="es-ES" sz="1300" b="1" dirty="0">
              <a:solidFill>
                <a:schemeClr val="dk1"/>
              </a:solidFill>
              <a:latin typeface="+mn-lt"/>
              <a:ea typeface="Helvetica Neue"/>
              <a:cs typeface="Helvetica Neue"/>
              <a:sym typeface="Helvetica Neue"/>
            </a:endParaRPr>
          </a:p>
          <a:p>
            <a:pPr marL="171450" lvl="0" indent="-171450" algn="just">
              <a:buClr>
                <a:srgbClr val="FFC000"/>
              </a:buClr>
              <a:buFont typeface="Courier New" panose="02070309020205020404" pitchFamily="49" charset="0"/>
              <a:buChar char="o"/>
            </a:pPr>
            <a:endParaRPr lang="es-ES" sz="1300" b="1" dirty="0">
              <a:solidFill>
                <a:schemeClr val="dk1"/>
              </a:solidFill>
              <a:latin typeface="+mn-lt"/>
              <a:ea typeface="Helvetica Neue"/>
              <a:cs typeface="Helvetica Neue"/>
              <a:sym typeface="Helvetica Neue"/>
            </a:endParaRPr>
          </a:p>
          <a:p>
            <a:pPr marL="171450" lvl="0" indent="-171450" algn="just">
              <a:buClr>
                <a:srgbClr val="FFC000"/>
              </a:buClr>
              <a:buFont typeface="Courier New" panose="02070309020205020404" pitchFamily="49" charset="0"/>
              <a:buChar char="o"/>
            </a:pPr>
            <a:endParaRPr lang="es-ES" sz="1300" b="1" dirty="0">
              <a:solidFill>
                <a:schemeClr val="dk1"/>
              </a:solidFill>
              <a:latin typeface="+mn-lt"/>
              <a:ea typeface="Helvetica Neue"/>
              <a:cs typeface="Helvetica Neue"/>
              <a:sym typeface="Helvetica Neue"/>
            </a:endParaRPr>
          </a:p>
          <a:p>
            <a:pPr marL="171450" lvl="0" indent="-171450" algn="just">
              <a:buClr>
                <a:srgbClr val="FFC000"/>
              </a:buClr>
              <a:buFont typeface="Courier New" panose="02070309020205020404" pitchFamily="49" charset="0"/>
              <a:buChar char="o"/>
            </a:pPr>
            <a:r>
              <a:rPr lang="es-ES" sz="1300" dirty="0" err="1">
                <a:solidFill>
                  <a:schemeClr val="dk1"/>
                </a:solidFill>
                <a:latin typeface="+mn-lt"/>
                <a:ea typeface="Helvetica Neue"/>
                <a:cs typeface="Helvetica Neue"/>
                <a:sym typeface="Helvetica Neue"/>
              </a:rPr>
              <a:t>Adaptation</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activities</a:t>
            </a:r>
            <a:r>
              <a:rPr lang="es-ES" sz="1300" dirty="0">
                <a:solidFill>
                  <a:schemeClr val="dk1"/>
                </a:solidFill>
                <a:latin typeface="+mn-lt"/>
                <a:ea typeface="Helvetica Neue"/>
                <a:cs typeface="Helvetica Neue"/>
                <a:sym typeface="Helvetica Neue"/>
              </a:rPr>
              <a:t> </a:t>
            </a:r>
            <a:r>
              <a:rPr lang="es-ES" sz="1300" b="1" dirty="0" err="1">
                <a:solidFill>
                  <a:schemeClr val="dk1"/>
                </a:solidFill>
                <a:latin typeface="+mn-lt"/>
                <a:ea typeface="Helvetica Neue"/>
                <a:cs typeface="Helvetica Neue"/>
                <a:sym typeface="Helvetica Neue"/>
              </a:rPr>
              <a:t>require</a:t>
            </a:r>
            <a:r>
              <a:rPr lang="es-ES" sz="1300" b="1"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systematic</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investments</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on</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the</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ground</a:t>
            </a:r>
            <a:r>
              <a:rPr lang="es-ES" sz="1300" dirty="0">
                <a:solidFill>
                  <a:schemeClr val="dk1"/>
                </a:solidFill>
                <a:latin typeface="+mn-lt"/>
                <a:ea typeface="Helvetica Neue"/>
                <a:cs typeface="Helvetica Neue"/>
                <a:sym typeface="Helvetica Neue"/>
              </a:rPr>
              <a:t>.</a:t>
            </a:r>
            <a:endParaRPr lang="es-ES" sz="1300" i="0" u="none" strike="noStrike" cap="none" dirty="0">
              <a:solidFill>
                <a:schemeClr val="dk1"/>
              </a:solidFill>
              <a:latin typeface="+mn-lt"/>
              <a:ea typeface="Helvetica Neue"/>
              <a:cs typeface="Helvetica Neue"/>
              <a:sym typeface="Helvetica Neue"/>
            </a:endParaRPr>
          </a:p>
          <a:p>
            <a:pPr marL="171450" lvl="0" indent="-171450" algn="just">
              <a:buClr>
                <a:srgbClr val="FFC000"/>
              </a:buClr>
              <a:buFont typeface="Courier New" panose="02070309020205020404" pitchFamily="49" charset="0"/>
              <a:buChar char="o"/>
            </a:pPr>
            <a:endParaRPr lang="es-ES" sz="1300" b="0" i="0" u="none" strike="noStrike" cap="none" dirty="0">
              <a:solidFill>
                <a:schemeClr val="dk1"/>
              </a:solidFill>
              <a:latin typeface="+mn-lt"/>
              <a:ea typeface="Helvetica Neue"/>
              <a:cs typeface="Helvetica Neue"/>
              <a:sym typeface="Helvetica Neue"/>
            </a:endParaRPr>
          </a:p>
          <a:p>
            <a:pPr marL="171450" lvl="0" indent="-171450" algn="just">
              <a:buClr>
                <a:srgbClr val="FFC000"/>
              </a:buClr>
              <a:buFont typeface="Courier New" panose="02070309020205020404" pitchFamily="49" charset="0"/>
              <a:buChar char="o"/>
            </a:pPr>
            <a:endParaRPr lang="es-ES" sz="1300" b="0" i="0" u="none" strike="noStrike" cap="none" dirty="0">
              <a:solidFill>
                <a:schemeClr val="dk1"/>
              </a:solidFill>
              <a:latin typeface="+mn-lt"/>
              <a:ea typeface="Helvetica Neue"/>
              <a:cs typeface="Helvetica Neue"/>
              <a:sym typeface="Helvetica Neue"/>
            </a:endParaRPr>
          </a:p>
          <a:p>
            <a:pPr marL="171450" lvl="0" indent="-171450" algn="just">
              <a:buClr>
                <a:srgbClr val="FFC000"/>
              </a:buClr>
              <a:buFont typeface="Courier New" panose="02070309020205020404" pitchFamily="49" charset="0"/>
              <a:buChar char="o"/>
            </a:pPr>
            <a:r>
              <a:rPr lang="es-ES" sz="1300" dirty="0" err="1">
                <a:solidFill>
                  <a:schemeClr val="dk1"/>
                </a:solidFill>
                <a:latin typeface="+mn-lt"/>
                <a:ea typeface="Helvetica Neue"/>
                <a:cs typeface="Helvetica Neue"/>
                <a:sym typeface="Helvetica Neue"/>
              </a:rPr>
              <a:t>The</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specific</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actions</a:t>
            </a:r>
            <a:r>
              <a:rPr lang="es-ES" sz="1300" dirty="0">
                <a:solidFill>
                  <a:schemeClr val="dk1"/>
                </a:solidFill>
                <a:latin typeface="+mn-lt"/>
                <a:ea typeface="Helvetica Neue"/>
                <a:cs typeface="Helvetica Neue"/>
                <a:sym typeface="Helvetica Neue"/>
              </a:rPr>
              <a:t> to be </a:t>
            </a:r>
            <a:r>
              <a:rPr lang="es-ES" sz="1300" dirty="0" err="1">
                <a:solidFill>
                  <a:schemeClr val="dk1"/>
                </a:solidFill>
                <a:latin typeface="+mn-lt"/>
                <a:ea typeface="Helvetica Neue"/>
                <a:cs typeface="Helvetica Neue"/>
                <a:sym typeface="Helvetica Neue"/>
              </a:rPr>
              <a:t>implemented</a:t>
            </a:r>
            <a:r>
              <a:rPr lang="es-ES" sz="1300" dirty="0">
                <a:solidFill>
                  <a:schemeClr val="dk1"/>
                </a:solidFill>
                <a:latin typeface="+mn-lt"/>
                <a:ea typeface="Helvetica Neue"/>
                <a:cs typeface="Helvetica Neue"/>
                <a:sym typeface="Helvetica Neue"/>
              </a:rPr>
              <a:t> </a:t>
            </a:r>
            <a:r>
              <a:rPr lang="es-ES" sz="1300" b="1" dirty="0" err="1">
                <a:solidFill>
                  <a:schemeClr val="dk1"/>
                </a:solidFill>
                <a:latin typeface="+mn-lt"/>
                <a:ea typeface="Helvetica Neue"/>
                <a:cs typeface="Helvetica Neue"/>
                <a:sym typeface="Helvetica Neue"/>
              </a:rPr>
              <a:t>will</a:t>
            </a:r>
            <a:r>
              <a:rPr lang="es-ES" sz="1300" b="1" dirty="0">
                <a:solidFill>
                  <a:schemeClr val="dk1"/>
                </a:solidFill>
                <a:latin typeface="+mn-lt"/>
                <a:ea typeface="Helvetica Neue"/>
                <a:cs typeface="Helvetica Neue"/>
                <a:sym typeface="Helvetica Neue"/>
              </a:rPr>
              <a:t> </a:t>
            </a:r>
            <a:r>
              <a:rPr lang="es-ES" sz="1300" b="1" dirty="0" err="1">
                <a:solidFill>
                  <a:schemeClr val="dk1"/>
                </a:solidFill>
                <a:latin typeface="+mn-lt"/>
                <a:ea typeface="Helvetica Neue"/>
                <a:cs typeface="Helvetica Neue"/>
                <a:sym typeface="Helvetica Neue"/>
              </a:rPr>
              <a:t>depend</a:t>
            </a:r>
            <a:r>
              <a:rPr lang="es-ES" sz="1300" b="1"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on</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the</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activities</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prioritized</a:t>
            </a:r>
            <a:r>
              <a:rPr lang="es-ES" sz="1300" dirty="0">
                <a:solidFill>
                  <a:schemeClr val="dk1"/>
                </a:solidFill>
                <a:latin typeface="+mn-lt"/>
                <a:ea typeface="Helvetica Neue"/>
                <a:cs typeface="Helvetica Neue"/>
                <a:sym typeface="Helvetica Neue"/>
              </a:rPr>
              <a:t> in </a:t>
            </a:r>
            <a:r>
              <a:rPr lang="es-ES" sz="1300" dirty="0" err="1">
                <a:solidFill>
                  <a:schemeClr val="dk1"/>
                </a:solidFill>
                <a:latin typeface="+mn-lt"/>
                <a:ea typeface="Helvetica Neue"/>
                <a:cs typeface="Helvetica Neue"/>
                <a:sym typeface="Helvetica Neue"/>
              </a:rPr>
              <a:t>the</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national</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adaptation</a:t>
            </a:r>
            <a:r>
              <a:rPr lang="es-ES" sz="1300" dirty="0">
                <a:solidFill>
                  <a:schemeClr val="dk1"/>
                </a:solidFill>
                <a:latin typeface="+mn-lt"/>
                <a:ea typeface="Helvetica Neue"/>
                <a:cs typeface="Helvetica Neue"/>
                <a:sym typeface="Helvetica Neue"/>
              </a:rPr>
              <a:t> plan.</a:t>
            </a:r>
          </a:p>
          <a:p>
            <a:pPr lvl="0" algn="just">
              <a:buClr>
                <a:srgbClr val="FFC000"/>
              </a:buClr>
            </a:pPr>
            <a:endParaRPr lang="es-ES" sz="1300" dirty="0">
              <a:solidFill>
                <a:schemeClr val="dk1"/>
              </a:solidFill>
              <a:latin typeface="+mn-lt"/>
              <a:ea typeface="Helvetica Neue"/>
              <a:cs typeface="Helvetica Neue"/>
              <a:sym typeface="Helvetica Neue"/>
            </a:endParaRPr>
          </a:p>
          <a:p>
            <a:pPr lvl="0" algn="just">
              <a:buClr>
                <a:srgbClr val="FFC000"/>
              </a:buClr>
            </a:pPr>
            <a:endParaRPr lang="es-ES" sz="1300" dirty="0">
              <a:solidFill>
                <a:schemeClr val="dk1"/>
              </a:solidFill>
              <a:latin typeface="+mn-lt"/>
              <a:ea typeface="Helvetica Neue"/>
              <a:cs typeface="Helvetica Neue"/>
              <a:sym typeface="Helvetica Neue"/>
            </a:endParaRPr>
          </a:p>
          <a:p>
            <a:pPr marL="171450" lvl="0" indent="-171450" algn="just">
              <a:buClr>
                <a:srgbClr val="FFC000"/>
              </a:buClr>
              <a:buFont typeface="Courier New" panose="02070309020205020404" pitchFamily="49" charset="0"/>
              <a:buChar char="o"/>
            </a:pPr>
            <a:r>
              <a:rPr lang="es-ES" sz="1300" b="1" dirty="0" err="1">
                <a:solidFill>
                  <a:schemeClr val="dk1"/>
                </a:solidFill>
                <a:latin typeface="+mn-lt"/>
                <a:ea typeface="Helvetica Neue"/>
                <a:cs typeface="Helvetica Neue"/>
                <a:sym typeface="Helvetica Neue"/>
              </a:rPr>
              <a:t>Successful</a:t>
            </a:r>
            <a:r>
              <a:rPr lang="es-ES" sz="1300" b="1" dirty="0">
                <a:solidFill>
                  <a:schemeClr val="dk1"/>
                </a:solidFill>
                <a:latin typeface="+mn-lt"/>
                <a:ea typeface="Helvetica Neue"/>
                <a:cs typeface="Helvetica Neue"/>
                <a:sym typeface="Helvetica Neue"/>
              </a:rPr>
              <a:t> </a:t>
            </a:r>
            <a:r>
              <a:rPr lang="es-ES" sz="1300" b="1" dirty="0" err="1">
                <a:solidFill>
                  <a:schemeClr val="dk1"/>
                </a:solidFill>
                <a:latin typeface="+mn-lt"/>
                <a:ea typeface="Helvetica Neue"/>
                <a:cs typeface="Helvetica Neue"/>
                <a:sym typeface="Helvetica Neue"/>
              </a:rPr>
              <a:t>adaptation</a:t>
            </a:r>
            <a:r>
              <a:rPr lang="es-ES" sz="1300" b="1" dirty="0">
                <a:solidFill>
                  <a:schemeClr val="dk1"/>
                </a:solidFill>
                <a:latin typeface="+mn-lt"/>
                <a:ea typeface="Helvetica Neue"/>
                <a:cs typeface="Helvetica Neue"/>
                <a:sym typeface="Helvetica Neue"/>
              </a:rPr>
              <a:t> </a:t>
            </a:r>
            <a:r>
              <a:rPr lang="es-ES" sz="1300" b="1" dirty="0" err="1">
                <a:solidFill>
                  <a:schemeClr val="dk1"/>
                </a:solidFill>
                <a:latin typeface="+mn-lt"/>
                <a:ea typeface="Helvetica Neue"/>
                <a:cs typeface="Helvetica Neue"/>
                <a:sym typeface="Helvetica Neue"/>
              </a:rPr>
              <a:t>governance</a:t>
            </a:r>
            <a:r>
              <a:rPr lang="es-ES" sz="1300" b="1" dirty="0">
                <a:solidFill>
                  <a:schemeClr val="dk1"/>
                </a:solidFill>
                <a:latin typeface="+mn-lt"/>
                <a:ea typeface="Helvetica Neue"/>
                <a:cs typeface="Helvetica Neue"/>
                <a:sym typeface="Helvetica Neue"/>
              </a:rPr>
              <a:t> </a:t>
            </a:r>
            <a:r>
              <a:rPr lang="es-ES" sz="1300" b="1" dirty="0" err="1">
                <a:solidFill>
                  <a:schemeClr val="dk1"/>
                </a:solidFill>
                <a:latin typeface="+mn-lt"/>
                <a:ea typeface="Helvetica Neue"/>
                <a:cs typeface="Helvetica Neue"/>
                <a:sym typeface="Helvetica Neue"/>
              </a:rPr>
              <a:t>requires</a:t>
            </a:r>
            <a:r>
              <a:rPr lang="es-ES" sz="1300" b="1" dirty="0">
                <a:solidFill>
                  <a:schemeClr val="dk1"/>
                </a:solidFill>
                <a:latin typeface="+mn-lt"/>
                <a:ea typeface="Helvetica Neue"/>
                <a:cs typeface="Helvetica Neue"/>
                <a:sym typeface="Helvetica Neue"/>
              </a:rPr>
              <a:t>:</a:t>
            </a:r>
          </a:p>
          <a:p>
            <a:pPr marL="171450" lvl="4" indent="-171450" algn="just">
              <a:buClr>
                <a:srgbClr val="FFC000"/>
              </a:buClr>
              <a:buFont typeface="Courier New" panose="02070309020205020404" pitchFamily="49" charset="0"/>
              <a:buChar char="o"/>
            </a:pPr>
            <a:endParaRPr lang="es-ES" sz="1300" b="1" dirty="0">
              <a:solidFill>
                <a:schemeClr val="dk1"/>
              </a:solidFill>
              <a:latin typeface="+mn-lt"/>
              <a:ea typeface="Helvetica Neue"/>
              <a:cs typeface="Helvetica Neue"/>
              <a:sym typeface="Helvetica Neue"/>
            </a:endParaRPr>
          </a:p>
          <a:p>
            <a:pPr marL="171450" lvl="5" indent="-171450" algn="just">
              <a:buClr>
                <a:srgbClr val="FFC000"/>
              </a:buClr>
              <a:buFont typeface="Arial" panose="020B0604020202020204" pitchFamily="34" charset="0"/>
              <a:buChar char="•"/>
            </a:pPr>
            <a:r>
              <a:rPr lang="es-ES" sz="1300" dirty="0" err="1">
                <a:solidFill>
                  <a:schemeClr val="dk1"/>
                </a:solidFill>
                <a:latin typeface="+mn-lt"/>
                <a:ea typeface="Helvetica Neue"/>
                <a:cs typeface="Helvetica Neue"/>
                <a:sym typeface="Helvetica Neue"/>
              </a:rPr>
              <a:t>Understanding</a:t>
            </a:r>
            <a:r>
              <a:rPr lang="es-ES" sz="1300" dirty="0">
                <a:solidFill>
                  <a:schemeClr val="dk1"/>
                </a:solidFill>
                <a:latin typeface="+mn-lt"/>
                <a:ea typeface="Helvetica Neue"/>
                <a:cs typeface="Helvetica Neue"/>
                <a:sym typeface="Helvetica Neue"/>
              </a:rPr>
              <a:t> of </a:t>
            </a:r>
            <a:r>
              <a:rPr lang="es-ES" sz="1300" dirty="0" err="1">
                <a:solidFill>
                  <a:schemeClr val="dk1"/>
                </a:solidFill>
                <a:latin typeface="+mn-lt"/>
                <a:ea typeface="Helvetica Neue"/>
                <a:cs typeface="Helvetica Neue"/>
                <a:sym typeface="Helvetica Neue"/>
              </a:rPr>
              <a:t>practices</a:t>
            </a:r>
            <a:r>
              <a:rPr lang="es-ES" sz="1300" dirty="0">
                <a:solidFill>
                  <a:schemeClr val="dk1"/>
                </a:solidFill>
                <a:latin typeface="+mn-lt"/>
                <a:ea typeface="Helvetica Neue"/>
                <a:cs typeface="Helvetica Neue"/>
                <a:sym typeface="Helvetica Neue"/>
              </a:rPr>
              <a:t> at </a:t>
            </a:r>
            <a:r>
              <a:rPr lang="es-ES" sz="1300" dirty="0" err="1">
                <a:solidFill>
                  <a:schemeClr val="dk1"/>
                </a:solidFill>
                <a:latin typeface="+mn-lt"/>
                <a:ea typeface="Helvetica Neue"/>
                <a:cs typeface="Helvetica Neue"/>
                <a:sym typeface="Helvetica Neue"/>
              </a:rPr>
              <a:t>different</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levels</a:t>
            </a:r>
            <a:r>
              <a:rPr lang="es-ES" sz="1300" dirty="0">
                <a:solidFill>
                  <a:schemeClr val="dk1"/>
                </a:solidFill>
                <a:latin typeface="+mn-lt"/>
                <a:ea typeface="Helvetica Neue"/>
                <a:cs typeface="Helvetica Neue"/>
                <a:sym typeface="Helvetica Neue"/>
              </a:rPr>
              <a:t>, </a:t>
            </a:r>
          </a:p>
          <a:p>
            <a:pPr marL="171450" lvl="5" indent="-171450" algn="just">
              <a:buClr>
                <a:srgbClr val="FFC000"/>
              </a:buClr>
              <a:buFont typeface="Arial" panose="020B0604020202020204" pitchFamily="34" charset="0"/>
              <a:buChar char="•"/>
            </a:pPr>
            <a:r>
              <a:rPr lang="es-ES" sz="1300" dirty="0" err="1">
                <a:solidFill>
                  <a:schemeClr val="dk1"/>
                </a:solidFill>
                <a:latin typeface="+mn-lt"/>
                <a:ea typeface="Helvetica Neue"/>
                <a:cs typeface="Helvetica Neue"/>
                <a:sym typeface="Helvetica Neue"/>
              </a:rPr>
              <a:t>Relationships</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between</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actors</a:t>
            </a:r>
            <a:r>
              <a:rPr lang="es-ES" sz="1300" dirty="0">
                <a:solidFill>
                  <a:schemeClr val="dk1"/>
                </a:solidFill>
                <a:latin typeface="+mn-lt"/>
                <a:ea typeface="Helvetica Neue"/>
                <a:cs typeface="Helvetica Neue"/>
                <a:sym typeface="Helvetica Neue"/>
              </a:rPr>
              <a:t> and </a:t>
            </a:r>
            <a:r>
              <a:rPr lang="es-ES" sz="1300" dirty="0" err="1">
                <a:solidFill>
                  <a:schemeClr val="dk1"/>
                </a:solidFill>
                <a:latin typeface="+mn-lt"/>
                <a:ea typeface="Helvetica Neue"/>
                <a:cs typeface="Helvetica Neue"/>
                <a:sym typeface="Helvetica Neue"/>
              </a:rPr>
              <a:t>across</a:t>
            </a:r>
            <a:r>
              <a:rPr lang="es-ES" sz="1300" dirty="0">
                <a:solidFill>
                  <a:schemeClr val="dk1"/>
                </a:solidFill>
                <a:latin typeface="+mn-lt"/>
                <a:ea typeface="Helvetica Neue"/>
                <a:cs typeface="Helvetica Neue"/>
                <a:sym typeface="Helvetica Neue"/>
              </a:rPr>
              <a:t> </a:t>
            </a:r>
            <a:r>
              <a:rPr lang="es-ES" sz="1300" dirty="0" err="1">
                <a:solidFill>
                  <a:schemeClr val="dk1"/>
                </a:solidFill>
                <a:latin typeface="+mn-lt"/>
                <a:ea typeface="Helvetica Neue"/>
                <a:cs typeface="Helvetica Neue"/>
                <a:sym typeface="Helvetica Neue"/>
              </a:rPr>
              <a:t>levels</a:t>
            </a:r>
            <a:r>
              <a:rPr lang="es-ES" sz="1300" dirty="0">
                <a:solidFill>
                  <a:schemeClr val="dk1"/>
                </a:solidFill>
                <a:latin typeface="+mn-lt"/>
                <a:ea typeface="Helvetica Neue"/>
                <a:cs typeface="Helvetica Neue"/>
                <a:sym typeface="Helvetica Neue"/>
              </a:rPr>
              <a:t>.</a:t>
            </a:r>
          </a:p>
          <a:p>
            <a:pPr lvl="0" algn="just"/>
            <a:endParaRPr sz="1100" b="0" i="0" u="none" strike="noStrike" cap="none" dirty="0">
              <a:solidFill>
                <a:schemeClr val="dk1"/>
              </a:solidFill>
              <a:latin typeface="Helvetica Neue"/>
              <a:ea typeface="Helvetica Neue"/>
              <a:cs typeface="Helvetica Neue"/>
              <a:sym typeface="Helvetica Neue"/>
            </a:endParaRPr>
          </a:p>
        </p:txBody>
      </p:sp>
      <p:sp>
        <p:nvSpPr>
          <p:cNvPr id="89" name="Google Shape;89;p2"/>
          <p:cNvSpPr txBox="1"/>
          <p:nvPr/>
        </p:nvSpPr>
        <p:spPr>
          <a:xfrm>
            <a:off x="602541" y="1722274"/>
            <a:ext cx="2947483" cy="1496055"/>
          </a:xfrm>
          <a:prstGeom prst="rect">
            <a:avLst/>
          </a:prstGeom>
          <a:noFill/>
          <a:ln w="38100">
            <a:solidFill>
              <a:srgbClr val="FFC000"/>
            </a:solidFill>
          </a:ln>
        </p:spPr>
        <p:txBody>
          <a:bodyPr spcFirstLastPara="1" wrap="square" lIns="18000" tIns="0" rIns="54000" bIns="0" anchor="t" anchorCtr="0">
            <a:noAutofit/>
          </a:bodyPr>
          <a:lstStyle/>
          <a:p>
            <a:pPr algn="just"/>
            <a:endParaRPr lang="en-US" sz="1100" dirty="0"/>
          </a:p>
          <a:p>
            <a:pPr algn="just"/>
            <a:endParaRPr lang="es-ES" sz="1100" dirty="0"/>
          </a:p>
        </p:txBody>
      </p:sp>
      <p:sp>
        <p:nvSpPr>
          <p:cNvPr id="2" name="CuadroTexto 1">
            <a:extLst>
              <a:ext uri="{FF2B5EF4-FFF2-40B4-BE49-F238E27FC236}">
                <a16:creationId xmlns:a16="http://schemas.microsoft.com/office/drawing/2014/main" id="{C3D1EF0B-9DE6-A443-8AAA-D4A38F0B1029}"/>
              </a:ext>
            </a:extLst>
          </p:cNvPr>
          <p:cNvSpPr txBox="1"/>
          <p:nvPr/>
        </p:nvSpPr>
        <p:spPr>
          <a:xfrm>
            <a:off x="784124" y="1880384"/>
            <a:ext cx="2593280" cy="1100490"/>
          </a:xfrm>
          <a:prstGeom prst="rect">
            <a:avLst/>
          </a:prstGeom>
          <a:noFill/>
        </p:spPr>
        <p:txBody>
          <a:bodyPr wrap="square" rtlCol="0">
            <a:spAutoFit/>
          </a:bodyPr>
          <a:lstStyle/>
          <a:p>
            <a:pPr algn="ctr"/>
            <a:r>
              <a:rPr lang="en-US" sz="1300" dirty="0"/>
              <a:t>NAP implementation allows countries to make adaptation a long-term priority and supports the establishment of national climate policy and governance.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3</a:t>
            </a:fld>
            <a:endParaRPr/>
          </a:p>
        </p:txBody>
      </p:sp>
      <p:sp>
        <p:nvSpPr>
          <p:cNvPr id="130" name="Google Shape;130;p5"/>
          <p:cNvSpPr txBox="1"/>
          <p:nvPr/>
        </p:nvSpPr>
        <p:spPr>
          <a:xfrm>
            <a:off x="723014" y="1190847"/>
            <a:ext cx="7644029" cy="1380903"/>
          </a:xfrm>
          <a:prstGeom prst="rect">
            <a:avLst/>
          </a:prstGeom>
          <a:noFill/>
          <a:ln>
            <a:noFill/>
          </a:ln>
        </p:spPr>
        <p:txBody>
          <a:bodyPr spcFirstLastPara="1" wrap="square" lIns="18000" tIns="0" rIns="54000" bIns="0" anchor="t" anchorCtr="0">
            <a:noAutofit/>
          </a:bodyPr>
          <a:lstStyle/>
          <a:p>
            <a:pPr lvl="0" algn="just"/>
            <a:r>
              <a:rPr lang="es-ES" sz="1200" dirty="0">
                <a:latin typeface="+mn-lt"/>
                <a:ea typeface="Helvetica Neue"/>
                <a:cs typeface="Helvetica Neue"/>
                <a:sym typeface="Helvetica Neue"/>
              </a:rPr>
              <a:t>Top-</a:t>
            </a:r>
            <a:r>
              <a:rPr lang="es-ES" sz="1200" dirty="0" err="1">
                <a:latin typeface="+mn-lt"/>
                <a:ea typeface="Helvetica Neue"/>
                <a:cs typeface="Helvetica Neue"/>
                <a:sym typeface="Helvetica Neue"/>
              </a:rPr>
              <a:t>down</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implementation</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stems</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from</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select</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sources</a:t>
            </a:r>
            <a:r>
              <a:rPr lang="es-ES" sz="1200" dirty="0">
                <a:latin typeface="+mn-lt"/>
                <a:ea typeface="Helvetica Neue"/>
                <a:cs typeface="Helvetica Neue"/>
                <a:sym typeface="Helvetica Neue"/>
              </a:rPr>
              <a:t> of </a:t>
            </a:r>
            <a:r>
              <a:rPr lang="es-ES" sz="1200" dirty="0" err="1">
                <a:latin typeface="+mn-lt"/>
                <a:ea typeface="Helvetica Neue"/>
                <a:cs typeface="Helvetica Neue"/>
                <a:sym typeface="Helvetica Neue"/>
              </a:rPr>
              <a:t>expertise</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power</a:t>
            </a:r>
            <a:r>
              <a:rPr lang="es-ES" sz="1200" dirty="0">
                <a:latin typeface="+mn-lt"/>
                <a:ea typeface="Helvetica Neue"/>
                <a:cs typeface="Helvetica Neue"/>
                <a:sym typeface="Helvetica Neue"/>
              </a:rPr>
              <a:t> of </a:t>
            </a:r>
            <a:r>
              <a:rPr lang="es-ES" sz="1200" dirty="0" err="1">
                <a:latin typeface="+mn-lt"/>
                <a:ea typeface="Helvetica Neue"/>
                <a:cs typeface="Helvetica Neue"/>
                <a:sym typeface="Helvetica Neue"/>
              </a:rPr>
              <a:t>law</a:t>
            </a:r>
            <a:r>
              <a:rPr lang="es-ES" sz="1200" dirty="0">
                <a:latin typeface="+mn-lt"/>
                <a:ea typeface="Helvetica Neue"/>
                <a:cs typeface="Helvetica Neue"/>
                <a:sym typeface="Helvetica Neue"/>
              </a:rPr>
              <a:t>, and </a:t>
            </a:r>
            <a:r>
              <a:rPr lang="es-ES" sz="1200" dirty="0" err="1">
                <a:latin typeface="+mn-lt"/>
                <a:ea typeface="Helvetica Neue"/>
                <a:cs typeface="Helvetica Neue"/>
                <a:sym typeface="Helvetica Neue"/>
              </a:rPr>
              <a:t>authority</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It</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tends</a:t>
            </a:r>
            <a:r>
              <a:rPr lang="es-ES" sz="1200" dirty="0">
                <a:latin typeface="+mn-lt"/>
                <a:ea typeface="Helvetica Neue"/>
                <a:cs typeface="Helvetica Neue"/>
                <a:sym typeface="Helvetica Neue"/>
              </a:rPr>
              <a:t> to </a:t>
            </a:r>
            <a:r>
              <a:rPr lang="es-ES" sz="1200" dirty="0" err="1">
                <a:latin typeface="+mn-lt"/>
                <a:ea typeface="Helvetica Neue"/>
                <a:cs typeface="Helvetica Neue"/>
                <a:sym typeface="Helvetica Neue"/>
              </a:rPr>
              <a:t>centralize</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decision-making</a:t>
            </a:r>
            <a:r>
              <a:rPr lang="es-ES" sz="1200" dirty="0">
                <a:latin typeface="+mn-lt"/>
                <a:ea typeface="Helvetica Neue"/>
                <a:cs typeface="Helvetica Neue"/>
                <a:sym typeface="Helvetica Neue"/>
              </a:rPr>
              <a:t>. </a:t>
            </a:r>
          </a:p>
          <a:p>
            <a:pPr lvl="0" algn="just"/>
            <a:endParaRPr lang="es-ES" sz="1200" b="0" i="0" u="none" strike="noStrike" cap="none" dirty="0">
              <a:solidFill>
                <a:schemeClr val="dk1"/>
              </a:solidFill>
              <a:latin typeface="+mn-lt"/>
              <a:ea typeface="Helvetica Neue"/>
              <a:cs typeface="Helvetica Neue"/>
              <a:sym typeface="Helvetica Neue"/>
            </a:endParaRPr>
          </a:p>
          <a:p>
            <a:pPr lvl="0" algn="just"/>
            <a:r>
              <a:rPr lang="es-ES" sz="1200" b="1" dirty="0" err="1">
                <a:solidFill>
                  <a:schemeClr val="dk1"/>
                </a:solidFill>
                <a:latin typeface="+mn-lt"/>
                <a:ea typeface="Helvetica Neue"/>
                <a:cs typeface="Helvetica Neue"/>
                <a:sym typeface="Helvetica Neue"/>
              </a:rPr>
              <a:t>National</a:t>
            </a:r>
            <a:r>
              <a:rPr lang="es-ES" sz="1200" b="1" dirty="0">
                <a:solidFill>
                  <a:schemeClr val="dk1"/>
                </a:solidFill>
                <a:latin typeface="+mn-lt"/>
                <a:ea typeface="Helvetica Neue"/>
                <a:cs typeface="Helvetica Neue"/>
                <a:sym typeface="Helvetica Neue"/>
              </a:rPr>
              <a:t> </a:t>
            </a:r>
            <a:r>
              <a:rPr lang="es-ES" sz="1200" b="1" dirty="0" err="1">
                <a:solidFill>
                  <a:schemeClr val="dk1"/>
                </a:solidFill>
                <a:latin typeface="+mn-lt"/>
                <a:ea typeface="Helvetica Neue"/>
                <a:cs typeface="Helvetica Neue"/>
                <a:sym typeface="Helvetica Neue"/>
              </a:rPr>
              <a:t>governments</a:t>
            </a:r>
            <a:r>
              <a:rPr lang="es-ES" sz="1200" b="1" dirty="0">
                <a:solidFill>
                  <a:schemeClr val="dk1"/>
                </a:solidFill>
                <a:latin typeface="+mn-lt"/>
                <a:ea typeface="Helvetica Neue"/>
                <a:cs typeface="Helvetica Neue"/>
                <a:sym typeface="Helvetica Neue"/>
              </a:rPr>
              <a:t> </a:t>
            </a:r>
            <a:r>
              <a:rPr lang="es-ES" sz="1200" b="1" dirty="0" err="1">
                <a:solidFill>
                  <a:schemeClr val="dk1"/>
                </a:solidFill>
                <a:latin typeface="+mn-lt"/>
                <a:ea typeface="Helvetica Neue"/>
                <a:cs typeface="Helvetica Neue"/>
                <a:sym typeface="Helvetica Neue"/>
              </a:rPr>
              <a:t>or</a:t>
            </a:r>
            <a:r>
              <a:rPr lang="es-ES" sz="1200" b="1" dirty="0">
                <a:solidFill>
                  <a:schemeClr val="dk1"/>
                </a:solidFill>
                <a:latin typeface="+mn-lt"/>
                <a:ea typeface="Helvetica Neue"/>
                <a:cs typeface="Helvetica Neue"/>
                <a:sym typeface="Helvetica Neue"/>
              </a:rPr>
              <a:t> </a:t>
            </a:r>
            <a:r>
              <a:rPr lang="es-ES" sz="1200" b="1" dirty="0" err="1">
                <a:solidFill>
                  <a:schemeClr val="dk1"/>
                </a:solidFill>
                <a:latin typeface="+mn-lt"/>
                <a:ea typeface="Helvetica Neue"/>
                <a:cs typeface="Helvetica Neue"/>
                <a:sym typeface="Helvetica Neue"/>
              </a:rPr>
              <a:t>their</a:t>
            </a:r>
            <a:r>
              <a:rPr lang="es-ES" sz="1200" b="1" dirty="0">
                <a:solidFill>
                  <a:schemeClr val="dk1"/>
                </a:solidFill>
                <a:latin typeface="+mn-lt"/>
                <a:ea typeface="Helvetica Neue"/>
                <a:cs typeface="Helvetica Neue"/>
                <a:sym typeface="Helvetica Neue"/>
              </a:rPr>
              <a:t> </a:t>
            </a:r>
            <a:r>
              <a:rPr lang="es-ES" sz="1200" b="1" dirty="0" err="1">
                <a:solidFill>
                  <a:schemeClr val="dk1"/>
                </a:solidFill>
                <a:latin typeface="+mn-lt"/>
                <a:ea typeface="Helvetica Neue"/>
                <a:cs typeface="Helvetica Neue"/>
                <a:sym typeface="Helvetica Neue"/>
              </a:rPr>
              <a:t>authorities</a:t>
            </a:r>
            <a:r>
              <a:rPr lang="es-ES" sz="1200" b="1" dirty="0">
                <a:solidFill>
                  <a:schemeClr val="dk1"/>
                </a:solidFill>
                <a:latin typeface="+mn-lt"/>
                <a:ea typeface="Helvetica Neue"/>
                <a:cs typeface="Helvetica Neue"/>
                <a:sym typeface="Helvetica Neue"/>
              </a:rPr>
              <a:t> </a:t>
            </a:r>
            <a:r>
              <a:rPr lang="es-ES" sz="1200" b="1" dirty="0" err="1">
                <a:solidFill>
                  <a:schemeClr val="dk1"/>
                </a:solidFill>
                <a:latin typeface="+mn-lt"/>
                <a:ea typeface="Helvetica Neue"/>
                <a:cs typeface="Helvetica Neue"/>
                <a:sym typeface="Helvetica Neue"/>
              </a:rPr>
              <a:t>often</a:t>
            </a:r>
            <a:r>
              <a:rPr lang="es-ES" sz="1200" b="1" dirty="0">
                <a:solidFill>
                  <a:schemeClr val="dk1"/>
                </a:solidFill>
                <a:latin typeface="+mn-lt"/>
                <a:ea typeface="Helvetica Neue"/>
                <a:cs typeface="Helvetica Neue"/>
                <a:sym typeface="Helvetica Neue"/>
              </a:rPr>
              <a:t> </a:t>
            </a:r>
            <a:r>
              <a:rPr lang="es-ES" sz="1200" b="1" dirty="0" err="1">
                <a:solidFill>
                  <a:schemeClr val="dk1"/>
                </a:solidFill>
                <a:latin typeface="+mn-lt"/>
                <a:ea typeface="Helvetica Neue"/>
                <a:cs typeface="Helvetica Neue"/>
                <a:sym typeface="Helvetica Neue"/>
              </a:rPr>
              <a:t>take</a:t>
            </a:r>
            <a:r>
              <a:rPr lang="es-ES" sz="1200" b="1" dirty="0">
                <a:solidFill>
                  <a:schemeClr val="dk1"/>
                </a:solidFill>
                <a:latin typeface="+mn-lt"/>
                <a:ea typeface="Helvetica Neue"/>
                <a:cs typeface="Helvetica Neue"/>
                <a:sym typeface="Helvetica Neue"/>
              </a:rPr>
              <a:t> </a:t>
            </a:r>
            <a:r>
              <a:rPr lang="es-ES" sz="1200" b="1" dirty="0" err="1">
                <a:solidFill>
                  <a:schemeClr val="dk1"/>
                </a:solidFill>
                <a:latin typeface="+mn-lt"/>
                <a:ea typeface="Helvetica Neue"/>
                <a:cs typeface="Helvetica Neue"/>
                <a:sym typeface="Helvetica Neue"/>
              </a:rPr>
              <a:t>the</a:t>
            </a:r>
            <a:r>
              <a:rPr lang="es-ES" sz="1200" b="1" dirty="0">
                <a:solidFill>
                  <a:schemeClr val="dk1"/>
                </a:solidFill>
                <a:latin typeface="+mn-lt"/>
                <a:ea typeface="Helvetica Neue"/>
                <a:cs typeface="Helvetica Neue"/>
                <a:sym typeface="Helvetica Neue"/>
              </a:rPr>
              <a:t> lead </a:t>
            </a:r>
            <a:r>
              <a:rPr lang="es-ES" sz="1200" dirty="0">
                <a:solidFill>
                  <a:schemeClr val="dk1"/>
                </a:solidFill>
                <a:latin typeface="+mn-lt"/>
                <a:ea typeface="Helvetica Neue"/>
                <a:cs typeface="Helvetica Neue"/>
                <a:sym typeface="Helvetica Neue"/>
              </a:rPr>
              <a:t>in </a:t>
            </a:r>
            <a:r>
              <a:rPr lang="es-ES" sz="1200" dirty="0" err="1">
                <a:solidFill>
                  <a:schemeClr val="dk1"/>
                </a:solidFill>
                <a:latin typeface="+mn-lt"/>
                <a:ea typeface="Helvetica Neue"/>
                <a:cs typeface="Helvetica Neue"/>
                <a:sym typeface="Helvetica Neue"/>
              </a:rPr>
              <a:t>defining</a:t>
            </a:r>
            <a:r>
              <a:rPr lang="es-ES" sz="1200" dirty="0">
                <a:solidFill>
                  <a:schemeClr val="dk1"/>
                </a:solidFill>
                <a:latin typeface="+mn-lt"/>
                <a:ea typeface="Helvetica Neue"/>
                <a:cs typeface="Helvetica Neue"/>
                <a:sym typeface="Helvetica Neue"/>
              </a:rPr>
              <a:t> a NAP </a:t>
            </a:r>
            <a:r>
              <a:rPr lang="es-ES" sz="1200" dirty="0" err="1">
                <a:solidFill>
                  <a:schemeClr val="dk1"/>
                </a:solidFill>
                <a:latin typeface="+mn-lt"/>
                <a:ea typeface="Helvetica Neue"/>
                <a:cs typeface="Helvetica Neue"/>
                <a:sym typeface="Helvetica Neue"/>
              </a:rPr>
              <a:t>policy</a:t>
            </a:r>
            <a:r>
              <a:rPr lang="es-ES" sz="1200" dirty="0">
                <a:solidFill>
                  <a:schemeClr val="dk1"/>
                </a:solidFill>
                <a:latin typeface="+mn-lt"/>
                <a:ea typeface="Helvetica Neue"/>
                <a:cs typeface="Helvetica Neue"/>
                <a:sym typeface="Helvetica Neue"/>
              </a:rPr>
              <a:t> and legal </a:t>
            </a:r>
            <a:r>
              <a:rPr lang="es-ES" sz="1200" dirty="0" err="1">
                <a:solidFill>
                  <a:schemeClr val="dk1"/>
                </a:solidFill>
                <a:latin typeface="+mn-lt"/>
                <a:ea typeface="Helvetica Neue"/>
                <a:cs typeface="Helvetica Neue"/>
                <a:sym typeface="Helvetica Neue"/>
              </a:rPr>
              <a:t>framework</a:t>
            </a:r>
            <a:r>
              <a:rPr lang="es-ES" sz="1200" dirty="0">
                <a:solidFill>
                  <a:schemeClr val="dk1"/>
                </a:solidFill>
                <a:latin typeface="+mn-lt"/>
                <a:ea typeface="Helvetica Neue"/>
                <a:cs typeface="Helvetica Neue"/>
                <a:sym typeface="Helvetica Neue"/>
              </a:rPr>
              <a:t>, as </a:t>
            </a:r>
            <a:r>
              <a:rPr lang="es-ES" sz="1200" dirty="0" err="1">
                <a:solidFill>
                  <a:schemeClr val="dk1"/>
                </a:solidFill>
                <a:latin typeface="+mn-lt"/>
                <a:ea typeface="Helvetica Neue"/>
                <a:cs typeface="Helvetica Neue"/>
                <a:sym typeface="Helvetica Neue"/>
              </a:rPr>
              <a:t>well</a:t>
            </a:r>
            <a:r>
              <a:rPr lang="es-ES" sz="1200" dirty="0">
                <a:solidFill>
                  <a:schemeClr val="dk1"/>
                </a:solidFill>
                <a:latin typeface="+mn-lt"/>
                <a:ea typeface="Helvetica Neue"/>
                <a:cs typeface="Helvetica Neue"/>
                <a:sym typeface="Helvetica Neue"/>
              </a:rPr>
              <a:t> as </a:t>
            </a:r>
            <a:r>
              <a:rPr lang="es-ES" sz="1200" dirty="0" err="1">
                <a:solidFill>
                  <a:schemeClr val="dk1"/>
                </a:solidFill>
                <a:latin typeface="+mn-lt"/>
                <a:ea typeface="Helvetica Neue"/>
                <a:cs typeface="Helvetica Neue"/>
                <a:sym typeface="Helvetica Neue"/>
              </a:rPr>
              <a:t>adaptation</a:t>
            </a:r>
            <a:r>
              <a:rPr lang="es-ES" sz="1200" dirty="0">
                <a:solidFill>
                  <a:schemeClr val="dk1"/>
                </a:solidFill>
                <a:latin typeface="+mn-lt"/>
                <a:ea typeface="Helvetica Neue"/>
                <a:cs typeface="Helvetica Neue"/>
                <a:sym typeface="Helvetica Neue"/>
              </a:rPr>
              <a:t> </a:t>
            </a:r>
            <a:r>
              <a:rPr lang="es-ES" sz="1200" dirty="0" err="1">
                <a:solidFill>
                  <a:schemeClr val="dk1"/>
                </a:solidFill>
                <a:latin typeface="+mn-lt"/>
                <a:ea typeface="Helvetica Neue"/>
                <a:cs typeface="Helvetica Neue"/>
                <a:sym typeface="Helvetica Neue"/>
              </a:rPr>
              <a:t>priorities</a:t>
            </a:r>
            <a:r>
              <a:rPr lang="es-ES" sz="1200" dirty="0">
                <a:solidFill>
                  <a:schemeClr val="dk1"/>
                </a:solidFill>
                <a:latin typeface="+mn-lt"/>
                <a:ea typeface="Helvetica Neue"/>
                <a:cs typeface="Helvetica Neue"/>
                <a:sym typeface="Helvetica Neue"/>
              </a:rPr>
              <a:t>. </a:t>
            </a:r>
          </a:p>
          <a:p>
            <a:pPr lvl="0" algn="just"/>
            <a:endParaRPr lang="es-ES" sz="1200" b="0" i="0" u="none" strike="noStrike" cap="none" dirty="0">
              <a:solidFill>
                <a:schemeClr val="dk1"/>
              </a:solidFill>
              <a:latin typeface="+mn-lt"/>
              <a:ea typeface="Helvetica Neue"/>
              <a:cs typeface="Helvetica Neue"/>
              <a:sym typeface="Helvetica Neue"/>
            </a:endParaRPr>
          </a:p>
          <a:p>
            <a:pPr lvl="0" algn="just"/>
            <a:r>
              <a:rPr lang="es-ES" sz="1200" dirty="0">
                <a:latin typeface="+mn-lt"/>
                <a:ea typeface="Helvetica Neue"/>
                <a:cs typeface="Helvetica Neue"/>
                <a:sym typeface="Helvetica Neue"/>
              </a:rPr>
              <a:t>Top-</a:t>
            </a:r>
            <a:r>
              <a:rPr lang="es-ES" sz="1200" dirty="0" err="1">
                <a:latin typeface="+mn-lt"/>
                <a:ea typeface="Helvetica Neue"/>
                <a:cs typeface="Helvetica Neue"/>
                <a:sym typeface="Helvetica Neue"/>
              </a:rPr>
              <a:t>down</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actions</a:t>
            </a:r>
            <a:r>
              <a:rPr lang="es-ES" sz="1200" dirty="0">
                <a:latin typeface="+mn-lt"/>
                <a:ea typeface="Helvetica Neue"/>
                <a:cs typeface="Helvetica Neue"/>
                <a:sym typeface="Helvetica Neue"/>
              </a:rPr>
              <a:t> are </a:t>
            </a:r>
            <a:r>
              <a:rPr lang="es-ES" sz="1200" dirty="0" err="1">
                <a:latin typeface="+mn-lt"/>
                <a:ea typeface="Helvetica Neue"/>
                <a:cs typeface="Helvetica Neue"/>
                <a:sym typeface="Helvetica Neue"/>
              </a:rPr>
              <a:t>important</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for</a:t>
            </a:r>
            <a:r>
              <a:rPr lang="es-ES" sz="1200" dirty="0">
                <a:latin typeface="+mn-lt"/>
                <a:ea typeface="Helvetica Neue"/>
                <a:cs typeface="Helvetica Neue"/>
                <a:sym typeface="Helvetica Neue"/>
              </a:rPr>
              <a:t>:</a:t>
            </a:r>
          </a:p>
          <a:p>
            <a:pPr lvl="0" algn="just"/>
            <a:endParaRPr lang="es-ES" sz="1200" b="1" dirty="0">
              <a:latin typeface="Helvetica Neue"/>
              <a:ea typeface="Helvetica Neue"/>
              <a:cs typeface="Helvetica Neue"/>
              <a:sym typeface="Helvetica Neue"/>
            </a:endParaRPr>
          </a:p>
          <a:p>
            <a:pPr lvl="0" algn="just"/>
            <a:endParaRPr sz="1200" b="0" i="0" u="none" strike="noStrike" cap="none" dirty="0">
              <a:solidFill>
                <a:schemeClr val="dk1"/>
              </a:solidFill>
              <a:latin typeface="Helvetica Neue"/>
              <a:ea typeface="Helvetica Neue"/>
              <a:cs typeface="Helvetica Neue"/>
              <a:sym typeface="Helvetica Neue"/>
            </a:endParaRPr>
          </a:p>
        </p:txBody>
      </p:sp>
      <p:sp>
        <p:nvSpPr>
          <p:cNvPr id="131" name="Google Shape;131;p5"/>
          <p:cNvSpPr/>
          <p:nvPr/>
        </p:nvSpPr>
        <p:spPr>
          <a:xfrm>
            <a:off x="0" y="3487675"/>
            <a:ext cx="198900" cy="8640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2" name="Google Shape;132;p5"/>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33" name="Google Shape;133;p5"/>
          <p:cNvSpPr txBox="1">
            <a:spLocks noGrp="1"/>
          </p:cNvSpPr>
          <p:nvPr>
            <p:ph type="title" idx="4294967295"/>
          </p:nvPr>
        </p:nvSpPr>
        <p:spPr>
          <a:xfrm>
            <a:off x="208843" y="291595"/>
            <a:ext cx="8158200" cy="276900"/>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Top-down: strategy, policies, options, and coordination </a:t>
            </a:r>
            <a:br>
              <a:rPr lang="es-ES" dirty="0"/>
            </a:br>
            <a:br>
              <a:rPr lang="es-ES" dirty="0">
                <a:latin typeface="Helvetica Neue"/>
                <a:ea typeface="Helvetica Neue"/>
                <a:cs typeface="Helvetica Neue"/>
                <a:sym typeface="Helvetica Neue"/>
              </a:rPr>
            </a:br>
            <a:endParaRPr dirty="0">
              <a:latin typeface="Helvetica Neue"/>
              <a:ea typeface="Helvetica Neue"/>
              <a:cs typeface="Helvetica Neue"/>
              <a:sym typeface="Helvetica Neue"/>
            </a:endParaRPr>
          </a:p>
        </p:txBody>
      </p:sp>
      <p:sp>
        <p:nvSpPr>
          <p:cNvPr id="135" name="Google Shape;135;p5"/>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2" name="CuadroTexto 1">
            <a:extLst>
              <a:ext uri="{FF2B5EF4-FFF2-40B4-BE49-F238E27FC236}">
                <a16:creationId xmlns:a16="http://schemas.microsoft.com/office/drawing/2014/main" id="{61D12438-4602-D240-A8A6-4908B0AFF759}"/>
              </a:ext>
            </a:extLst>
          </p:cNvPr>
          <p:cNvSpPr txBox="1"/>
          <p:nvPr/>
        </p:nvSpPr>
        <p:spPr>
          <a:xfrm>
            <a:off x="1232211" y="2721935"/>
            <a:ext cx="7134832" cy="1785104"/>
          </a:xfrm>
          <a:prstGeom prst="rect">
            <a:avLst/>
          </a:prstGeom>
          <a:noFill/>
        </p:spPr>
        <p:txBody>
          <a:bodyPr wrap="square" rtlCol="0">
            <a:spAutoFit/>
          </a:bodyPr>
          <a:lstStyle/>
          <a:p>
            <a:pPr lvl="0" algn="just"/>
            <a:r>
              <a:rPr lang="es-ES" sz="1200" dirty="0" err="1">
                <a:latin typeface="+mn-lt"/>
                <a:ea typeface="Helvetica Neue"/>
                <a:cs typeface="Helvetica Neue"/>
                <a:sym typeface="Helvetica Neue"/>
              </a:rPr>
              <a:t>Effective</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collection</a:t>
            </a:r>
            <a:r>
              <a:rPr lang="es-ES" sz="1200" dirty="0">
                <a:latin typeface="+mn-lt"/>
                <a:ea typeface="Helvetica Neue"/>
                <a:cs typeface="Helvetica Neue"/>
                <a:sym typeface="Helvetica Neue"/>
              </a:rPr>
              <a:t> of data and </a:t>
            </a:r>
            <a:r>
              <a:rPr lang="es-ES" sz="1200" dirty="0" err="1">
                <a:latin typeface="+mn-lt"/>
                <a:ea typeface="Helvetica Neue"/>
                <a:cs typeface="Helvetica Neue"/>
                <a:sym typeface="Helvetica Neue"/>
              </a:rPr>
              <a:t>insights</a:t>
            </a:r>
            <a:r>
              <a:rPr lang="es-ES" sz="1200" dirty="0">
                <a:latin typeface="+mn-lt"/>
                <a:ea typeface="Helvetica Neue"/>
                <a:cs typeface="Helvetica Neue"/>
                <a:sym typeface="Helvetica Neue"/>
              </a:rPr>
              <a:t>;</a:t>
            </a:r>
          </a:p>
          <a:p>
            <a:pPr lvl="0" algn="just"/>
            <a:endParaRPr lang="es-ES" sz="1200" dirty="0">
              <a:latin typeface="+mn-lt"/>
              <a:ea typeface="Helvetica Neue"/>
              <a:cs typeface="Helvetica Neue"/>
              <a:sym typeface="Helvetica Neue"/>
            </a:endParaRPr>
          </a:p>
          <a:p>
            <a:pPr lvl="0" algn="just"/>
            <a:r>
              <a:rPr lang="es-ES" sz="1200" dirty="0" err="1">
                <a:latin typeface="+mn-lt"/>
                <a:ea typeface="Helvetica Neue"/>
                <a:cs typeface="Helvetica Neue"/>
                <a:sym typeface="Helvetica Neue"/>
              </a:rPr>
              <a:t>Building</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an</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internally</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coherent</a:t>
            </a:r>
            <a:r>
              <a:rPr lang="es-ES" sz="1200" dirty="0">
                <a:latin typeface="+mn-lt"/>
                <a:ea typeface="Helvetica Neue"/>
                <a:cs typeface="Helvetica Neue"/>
                <a:sym typeface="Helvetica Neue"/>
              </a:rPr>
              <a:t> and </a:t>
            </a:r>
            <a:r>
              <a:rPr lang="es-ES" sz="1200" dirty="0" err="1">
                <a:latin typeface="+mn-lt"/>
                <a:ea typeface="Helvetica Neue"/>
                <a:cs typeface="Helvetica Neue"/>
                <a:sym typeface="Helvetica Neue"/>
              </a:rPr>
              <a:t>consistent</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database</a:t>
            </a:r>
            <a:r>
              <a:rPr lang="es-ES" sz="1200" dirty="0">
                <a:latin typeface="+mn-lt"/>
                <a:ea typeface="Helvetica Neue"/>
                <a:cs typeface="Helvetica Neue"/>
                <a:sym typeface="Helvetica Neue"/>
              </a:rPr>
              <a:t>;</a:t>
            </a:r>
          </a:p>
          <a:p>
            <a:pPr lvl="0" algn="just"/>
            <a:endParaRPr lang="es-ES" sz="1200" dirty="0">
              <a:latin typeface="+mn-lt"/>
              <a:ea typeface="Helvetica Neue"/>
              <a:cs typeface="Helvetica Neue"/>
              <a:sym typeface="Helvetica Neue"/>
            </a:endParaRPr>
          </a:p>
          <a:p>
            <a:pPr lvl="0" algn="just"/>
            <a:r>
              <a:rPr lang="es-ES" sz="1200" dirty="0" err="1">
                <a:latin typeface="+mn-lt"/>
                <a:ea typeface="Helvetica Neue"/>
                <a:cs typeface="Helvetica Neue"/>
                <a:sym typeface="Helvetica Neue"/>
              </a:rPr>
              <a:t>Understanding</a:t>
            </a:r>
            <a:r>
              <a:rPr lang="es-ES" sz="1200" dirty="0">
                <a:latin typeface="+mn-lt"/>
                <a:ea typeface="Helvetica Neue"/>
                <a:cs typeface="Helvetica Neue"/>
                <a:sym typeface="Helvetica Neue"/>
              </a:rPr>
              <a:t> of </a:t>
            </a:r>
            <a:r>
              <a:rPr lang="es-ES" sz="1200" dirty="0" err="1">
                <a:latin typeface="+mn-lt"/>
                <a:ea typeface="Helvetica Neue"/>
                <a:cs typeface="Helvetica Neue"/>
                <a:sym typeface="Helvetica Neue"/>
              </a:rPr>
              <a:t>capacities</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across</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levels</a:t>
            </a:r>
            <a:r>
              <a:rPr lang="es-ES" sz="1200" dirty="0">
                <a:latin typeface="+mn-lt"/>
                <a:ea typeface="Helvetica Neue"/>
                <a:cs typeface="Helvetica Neue"/>
                <a:sym typeface="Helvetica Neue"/>
              </a:rPr>
              <a:t> and </a:t>
            </a:r>
            <a:r>
              <a:rPr lang="es-ES" sz="1200" dirty="0" err="1">
                <a:latin typeface="+mn-lt"/>
                <a:ea typeface="Helvetica Neue"/>
                <a:cs typeface="Helvetica Neue"/>
                <a:sym typeface="Helvetica Neue"/>
              </a:rPr>
              <a:t>regions</a:t>
            </a:r>
            <a:r>
              <a:rPr lang="es-ES" sz="1200" dirty="0">
                <a:latin typeface="+mn-lt"/>
                <a:ea typeface="Helvetica Neue"/>
                <a:cs typeface="Helvetica Neue"/>
                <a:sym typeface="Helvetica Neue"/>
              </a:rPr>
              <a:t>; and </a:t>
            </a:r>
          </a:p>
          <a:p>
            <a:pPr lvl="0" algn="just"/>
            <a:endParaRPr lang="es-ES" sz="1200" dirty="0">
              <a:latin typeface="+mn-lt"/>
              <a:ea typeface="Helvetica Neue"/>
              <a:cs typeface="Helvetica Neue"/>
              <a:sym typeface="Helvetica Neue"/>
            </a:endParaRPr>
          </a:p>
          <a:p>
            <a:pPr lvl="0" algn="just"/>
            <a:r>
              <a:rPr lang="es-ES" sz="1200" dirty="0" err="1">
                <a:latin typeface="+mn-lt"/>
                <a:ea typeface="Helvetica Neue"/>
                <a:cs typeface="Helvetica Neue"/>
                <a:sym typeface="Helvetica Neue"/>
              </a:rPr>
              <a:t>The</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distribution</a:t>
            </a:r>
            <a:r>
              <a:rPr lang="es-ES" sz="1200" dirty="0">
                <a:latin typeface="+mn-lt"/>
                <a:ea typeface="Helvetica Neue"/>
                <a:cs typeface="Helvetica Neue"/>
                <a:sym typeface="Helvetica Neue"/>
              </a:rPr>
              <a:t> of </a:t>
            </a:r>
            <a:r>
              <a:rPr lang="es-ES" sz="1200" dirty="0" err="1">
                <a:latin typeface="+mn-lt"/>
                <a:ea typeface="Helvetica Neue"/>
                <a:cs typeface="Helvetica Neue"/>
                <a:sym typeface="Helvetica Neue"/>
              </a:rPr>
              <a:t>nationally</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channelled</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resources</a:t>
            </a:r>
            <a:r>
              <a:rPr lang="es-ES" sz="1200" dirty="0">
                <a:latin typeface="+mn-lt"/>
                <a:ea typeface="Helvetica Neue"/>
                <a:cs typeface="Helvetica Neue"/>
                <a:sym typeface="Helvetica Neue"/>
              </a:rPr>
              <a:t> to </a:t>
            </a:r>
            <a:r>
              <a:rPr lang="es-ES" sz="1200" dirty="0" err="1">
                <a:latin typeface="+mn-lt"/>
                <a:ea typeface="Helvetica Neue"/>
                <a:cs typeface="Helvetica Neue"/>
                <a:sym typeface="Helvetica Neue"/>
              </a:rPr>
              <a:t>actors</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based</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on</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their</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differentiated</a:t>
            </a:r>
            <a:r>
              <a:rPr lang="es-ES" sz="1200" dirty="0">
                <a:latin typeface="+mn-lt"/>
                <a:ea typeface="Helvetica Neue"/>
                <a:cs typeface="Helvetica Neue"/>
                <a:sym typeface="Helvetica Neue"/>
              </a:rPr>
              <a:t> </a:t>
            </a:r>
            <a:r>
              <a:rPr lang="es-ES" sz="1200" dirty="0" err="1">
                <a:latin typeface="+mn-lt"/>
                <a:ea typeface="Helvetica Neue"/>
                <a:cs typeface="Helvetica Neue"/>
                <a:sym typeface="Helvetica Neue"/>
              </a:rPr>
              <a:t>needs</a:t>
            </a:r>
            <a:r>
              <a:rPr lang="es-ES" sz="1200" dirty="0">
                <a:latin typeface="+mn-lt"/>
                <a:ea typeface="Helvetica Neue"/>
                <a:cs typeface="Helvetica Neue"/>
                <a:sym typeface="Helvetica Neue"/>
              </a:rPr>
              <a:t> and </a:t>
            </a:r>
            <a:r>
              <a:rPr lang="es-ES" sz="1200" dirty="0" err="1">
                <a:latin typeface="+mn-lt"/>
                <a:ea typeface="Helvetica Neue"/>
                <a:cs typeface="Helvetica Neue"/>
                <a:sym typeface="Helvetica Neue"/>
              </a:rPr>
              <a:t>vulnerabilities</a:t>
            </a:r>
            <a:r>
              <a:rPr lang="es-ES" sz="1200" dirty="0">
                <a:latin typeface="+mn-lt"/>
                <a:ea typeface="Helvetica Neue"/>
                <a:cs typeface="Helvetica Neue"/>
                <a:sym typeface="Helvetica Neue"/>
              </a:rPr>
              <a:t>.</a:t>
            </a:r>
          </a:p>
          <a:p>
            <a:endParaRPr lang="en-US" dirty="0"/>
          </a:p>
        </p:txBody>
      </p:sp>
      <p:pic>
        <p:nvPicPr>
          <p:cNvPr id="4" name="Gráfico 3" descr="Insignia con relleno sólido">
            <a:extLst>
              <a:ext uri="{FF2B5EF4-FFF2-40B4-BE49-F238E27FC236}">
                <a16:creationId xmlns:a16="http://schemas.microsoft.com/office/drawing/2014/main" id="{BA437081-2B27-2A4F-BB56-A0B4E1F61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501" y="3059208"/>
            <a:ext cx="349710" cy="349710"/>
          </a:xfrm>
          <a:prstGeom prst="rect">
            <a:avLst/>
          </a:prstGeom>
        </p:spPr>
      </p:pic>
      <p:pic>
        <p:nvPicPr>
          <p:cNvPr id="6" name="Gráfico 5" descr="Insignia 3 con relleno sólido">
            <a:extLst>
              <a:ext uri="{FF2B5EF4-FFF2-40B4-BE49-F238E27FC236}">
                <a16:creationId xmlns:a16="http://schemas.microsoft.com/office/drawing/2014/main" id="{EB132F51-D084-2F49-AF54-BF22BF37F0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5086" y="3432217"/>
            <a:ext cx="349245" cy="349245"/>
          </a:xfrm>
          <a:prstGeom prst="rect">
            <a:avLst/>
          </a:prstGeom>
        </p:spPr>
      </p:pic>
      <p:pic>
        <p:nvPicPr>
          <p:cNvPr id="8" name="Gráfico 7" descr="Insignia 1 con relleno sólido">
            <a:extLst>
              <a:ext uri="{FF2B5EF4-FFF2-40B4-BE49-F238E27FC236}">
                <a16:creationId xmlns:a16="http://schemas.microsoft.com/office/drawing/2014/main" id="{3FE082F0-04BC-AC48-B64F-A63A836F77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2501" y="2709498"/>
            <a:ext cx="349710" cy="349710"/>
          </a:xfrm>
          <a:prstGeom prst="rect">
            <a:avLst/>
          </a:prstGeom>
        </p:spPr>
      </p:pic>
      <p:pic>
        <p:nvPicPr>
          <p:cNvPr id="10" name="Gráfico 9" descr="Insignia 4 con relleno sólido">
            <a:extLst>
              <a:ext uri="{FF2B5EF4-FFF2-40B4-BE49-F238E27FC236}">
                <a16:creationId xmlns:a16="http://schemas.microsoft.com/office/drawing/2014/main" id="{2B1FFA97-674B-ED45-A42C-B29F936CC5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502" y="3857927"/>
            <a:ext cx="349709" cy="3497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4</a:t>
            </a:fld>
            <a:endParaRPr/>
          </a:p>
        </p:txBody>
      </p:sp>
      <p:sp>
        <p:nvSpPr>
          <p:cNvPr id="153" name="Google Shape;153;p7"/>
          <p:cNvSpPr/>
          <p:nvPr/>
        </p:nvSpPr>
        <p:spPr>
          <a:xfrm>
            <a:off x="0" y="3300925"/>
            <a:ext cx="198900" cy="1427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54" name="Google Shape;154;p7"/>
          <p:cNvSpPr/>
          <p:nvPr/>
        </p:nvSpPr>
        <p:spPr>
          <a:xfrm>
            <a:off x="0" y="160642"/>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55" name="Google Shape;155;p7"/>
          <p:cNvSpPr txBox="1">
            <a:spLocks noGrp="1"/>
          </p:cNvSpPr>
          <p:nvPr>
            <p:ph type="title" idx="4294967295"/>
          </p:nvPr>
        </p:nvSpPr>
        <p:spPr>
          <a:xfrm>
            <a:off x="270462" y="202799"/>
            <a:ext cx="9143999" cy="573965"/>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a:t>
            </a:r>
            <a:r>
              <a:rPr lang="es-ES" sz="1900" b="0" dirty="0">
                <a:solidFill>
                  <a:srgbClr val="F8BD20"/>
                </a:solidFill>
                <a:latin typeface="Arial"/>
                <a:ea typeface="Arial"/>
                <a:cs typeface="Arial"/>
                <a:sym typeface="Arial"/>
              </a:rPr>
              <a:t> </a:t>
            </a:r>
            <a:r>
              <a:rPr lang="en-US" dirty="0"/>
              <a:t>Bottom-up: urban climate governance and community-based adaptation </a:t>
            </a:r>
            <a:br>
              <a:rPr lang="es-ES" dirty="0"/>
            </a:br>
            <a:endParaRPr dirty="0"/>
          </a:p>
        </p:txBody>
      </p:sp>
      <p:sp>
        <p:nvSpPr>
          <p:cNvPr id="156" name="Google Shape;156;p7"/>
          <p:cNvSpPr txBox="1"/>
          <p:nvPr/>
        </p:nvSpPr>
        <p:spPr>
          <a:xfrm>
            <a:off x="4762347" y="1269699"/>
            <a:ext cx="3858488" cy="3308700"/>
          </a:xfrm>
          <a:prstGeom prst="rect">
            <a:avLst/>
          </a:prstGeom>
          <a:noFill/>
          <a:ln>
            <a:noFill/>
          </a:ln>
        </p:spPr>
        <p:txBody>
          <a:bodyPr spcFirstLastPara="1" wrap="square" lIns="18000" tIns="0" rIns="54000" bIns="0" anchor="t" anchorCtr="0">
            <a:noAutofit/>
          </a:bodyPr>
          <a:lstStyle/>
          <a:p>
            <a:pPr algn="just"/>
            <a:r>
              <a:rPr lang="en-US" sz="1200" b="1" dirty="0">
                <a:solidFill>
                  <a:srgbClr val="0070C0"/>
                </a:solidFill>
              </a:rPr>
              <a:t>Local actors </a:t>
            </a:r>
            <a:r>
              <a:rPr lang="en-US" sz="1200" dirty="0"/>
              <a:t>often exemplify high commitment, a good understanding of their needs, and the capacity to generate novel adaptation solutions. </a:t>
            </a:r>
          </a:p>
          <a:p>
            <a:pPr algn="just"/>
            <a:endParaRPr lang="en-US" sz="1200" dirty="0"/>
          </a:p>
          <a:p>
            <a:pPr algn="just"/>
            <a:endParaRPr lang="en-US" sz="1200" dirty="0"/>
          </a:p>
          <a:p>
            <a:pPr algn="just"/>
            <a:r>
              <a:rPr lang="en-US" sz="1200" dirty="0"/>
              <a:t>These actors also </a:t>
            </a:r>
            <a:r>
              <a:rPr lang="en-US" sz="1200" b="1" dirty="0">
                <a:solidFill>
                  <a:srgbClr val="0070C0"/>
                </a:solidFill>
              </a:rPr>
              <a:t>often lack the necessary capacities </a:t>
            </a:r>
            <a:r>
              <a:rPr lang="en-US" sz="1200" dirty="0"/>
              <a:t>to make use of complex models, financial means, skills, and tools to make sound decisions.</a:t>
            </a:r>
          </a:p>
          <a:p>
            <a:pPr algn="just"/>
            <a:endParaRPr lang="es-ES" sz="1200" dirty="0"/>
          </a:p>
          <a:p>
            <a:pPr algn="just"/>
            <a:endParaRPr lang="es-ES" sz="1200" dirty="0"/>
          </a:p>
          <a:p>
            <a:pPr algn="just"/>
            <a:r>
              <a:rPr lang="en-US" sz="1200" dirty="0"/>
              <a:t>Two of the most </a:t>
            </a:r>
            <a:r>
              <a:rPr lang="en-US" sz="1200" b="1" dirty="0">
                <a:solidFill>
                  <a:srgbClr val="0070C0"/>
                </a:solidFill>
              </a:rPr>
              <a:t>common approaches </a:t>
            </a:r>
            <a:r>
              <a:rPr lang="en-US" sz="1200" dirty="0"/>
              <a:t>to local-scale climate adaptation action are:</a:t>
            </a:r>
          </a:p>
          <a:p>
            <a:pPr algn="just"/>
            <a:endParaRPr lang="en-US" sz="1200" dirty="0"/>
          </a:p>
          <a:p>
            <a:pPr marL="171450" indent="-171450" algn="just">
              <a:buClr>
                <a:srgbClr val="FFC000"/>
              </a:buClr>
              <a:buFont typeface="Courier New" panose="02070309020205020404" pitchFamily="49" charset="0"/>
              <a:buChar char="o"/>
            </a:pPr>
            <a:r>
              <a:rPr lang="en-US" sz="1200" dirty="0"/>
              <a:t>urban climate governance (the capacities of local authorities)</a:t>
            </a:r>
          </a:p>
          <a:p>
            <a:pPr marL="171450" indent="-171450" algn="just">
              <a:buClr>
                <a:srgbClr val="FFC000"/>
              </a:buClr>
              <a:buFont typeface="Courier New" panose="02070309020205020404" pitchFamily="49" charset="0"/>
              <a:buChar char="o"/>
            </a:pPr>
            <a:endParaRPr lang="en-US" sz="1200" dirty="0"/>
          </a:p>
          <a:p>
            <a:pPr marL="171450" indent="-171450" algn="just">
              <a:buClr>
                <a:srgbClr val="FFC000"/>
              </a:buClr>
              <a:buFont typeface="Courier New" panose="02070309020205020404" pitchFamily="49" charset="0"/>
              <a:buChar char="o"/>
            </a:pPr>
            <a:r>
              <a:rPr lang="en-US" sz="1200" dirty="0"/>
              <a:t>community-based adaptation (citizen-driven)</a:t>
            </a:r>
          </a:p>
          <a:p>
            <a:pPr marL="171450" indent="-171450" algn="just">
              <a:buClr>
                <a:srgbClr val="FFC000"/>
              </a:buClr>
              <a:buFont typeface="Courier New" panose="02070309020205020404" pitchFamily="49" charset="0"/>
              <a:buChar char="o"/>
            </a:pPr>
            <a:endParaRPr lang="en-US" sz="1200" b="0" u="none" strike="noStrike" cap="none" dirty="0">
              <a:solidFill>
                <a:schemeClr val="dk1"/>
              </a:solidFill>
              <a:latin typeface="Helvetica Neue"/>
              <a:ea typeface="Helvetica Neue"/>
              <a:cs typeface="Helvetica Neue"/>
              <a:sym typeface="Helvetica Neue"/>
            </a:endParaRPr>
          </a:p>
          <a:p>
            <a:pPr marL="171450" indent="-171450" algn="just">
              <a:buClr>
                <a:srgbClr val="FFC000"/>
              </a:buClr>
              <a:buFont typeface="Courier New" panose="02070309020205020404" pitchFamily="49" charset="0"/>
              <a:buChar char="o"/>
            </a:pPr>
            <a:endParaRPr lang="en-US" sz="1200" dirty="0">
              <a:solidFill>
                <a:schemeClr val="dk1"/>
              </a:solidFill>
              <a:latin typeface="Helvetica Neue"/>
              <a:ea typeface="Helvetica Neue"/>
              <a:cs typeface="Helvetica Neue"/>
              <a:sym typeface="Helvetica Neue"/>
            </a:endParaRPr>
          </a:p>
          <a:p>
            <a:pPr algn="just">
              <a:buClr>
                <a:srgbClr val="FFC000"/>
              </a:buClr>
            </a:pPr>
            <a:endParaRPr sz="1200" b="0" u="none" strike="noStrike" cap="none" dirty="0">
              <a:solidFill>
                <a:schemeClr val="dk1"/>
              </a:solidFill>
              <a:latin typeface="Helvetica Neue"/>
              <a:ea typeface="Helvetica Neue"/>
              <a:cs typeface="Helvetica Neue"/>
              <a:sym typeface="Helvetica Neue"/>
            </a:endParaRPr>
          </a:p>
        </p:txBody>
      </p:sp>
      <p:sp>
        <p:nvSpPr>
          <p:cNvPr id="157" name="Google Shape;157;p7"/>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cxnSp>
        <p:nvCxnSpPr>
          <p:cNvPr id="158" name="Google Shape;158;p7"/>
          <p:cNvCxnSpPr/>
          <p:nvPr/>
        </p:nvCxnSpPr>
        <p:spPr>
          <a:xfrm>
            <a:off x="4304371" y="1272075"/>
            <a:ext cx="0" cy="3308700"/>
          </a:xfrm>
          <a:prstGeom prst="straightConnector1">
            <a:avLst/>
          </a:prstGeom>
          <a:noFill/>
          <a:ln w="19050" cap="flat" cmpd="sng">
            <a:solidFill>
              <a:srgbClr val="F8BD20"/>
            </a:solidFill>
            <a:prstDash val="solid"/>
            <a:round/>
            <a:headEnd type="none" w="med" len="med"/>
            <a:tailEnd type="none" w="med" len="med"/>
          </a:ln>
        </p:spPr>
      </p:cxnSp>
      <p:grpSp>
        <p:nvGrpSpPr>
          <p:cNvPr id="5" name="Grupo 4">
            <a:extLst>
              <a:ext uri="{FF2B5EF4-FFF2-40B4-BE49-F238E27FC236}">
                <a16:creationId xmlns:a16="http://schemas.microsoft.com/office/drawing/2014/main" id="{FFBB429C-1D6E-2646-AA0C-63EF39735CA5}"/>
              </a:ext>
            </a:extLst>
          </p:cNvPr>
          <p:cNvGrpSpPr/>
          <p:nvPr/>
        </p:nvGrpSpPr>
        <p:grpSpPr>
          <a:xfrm>
            <a:off x="624286" y="1102296"/>
            <a:ext cx="3222111" cy="1331452"/>
            <a:chOff x="583897" y="1149147"/>
            <a:chExt cx="3222111" cy="1331452"/>
          </a:xfrm>
        </p:grpSpPr>
        <p:sp>
          <p:nvSpPr>
            <p:cNvPr id="152" name="Google Shape;152;p7"/>
            <p:cNvSpPr txBox="1"/>
            <p:nvPr/>
          </p:nvSpPr>
          <p:spPr>
            <a:xfrm>
              <a:off x="583898" y="1149147"/>
              <a:ext cx="3222110" cy="1231106"/>
            </a:xfrm>
            <a:prstGeom prst="rect">
              <a:avLst/>
            </a:prstGeom>
            <a:noFill/>
            <a:ln w="38100">
              <a:solidFill>
                <a:srgbClr val="0070C0"/>
              </a:solidFill>
            </a:ln>
          </p:spPr>
          <p:txBody>
            <a:bodyPr spcFirstLastPara="1" wrap="square" lIns="18000" tIns="0" rIns="54000" bIns="0" anchor="t" anchorCtr="0">
              <a:noAutofit/>
            </a:bodyPr>
            <a:lstStyle/>
            <a:p>
              <a:pPr lvl="0" algn="just"/>
              <a:endParaRPr sz="1200" b="0" i="0" u="none" strike="noStrike" cap="none" dirty="0">
                <a:solidFill>
                  <a:schemeClr val="dk1"/>
                </a:solidFill>
                <a:latin typeface="Helvetica Neue"/>
                <a:ea typeface="Helvetica Neue"/>
                <a:cs typeface="Helvetica Neue"/>
                <a:sym typeface="Helvetica Neue"/>
              </a:endParaRPr>
            </a:p>
          </p:txBody>
        </p:sp>
        <p:sp>
          <p:nvSpPr>
            <p:cNvPr id="2" name="CuadroTexto 1">
              <a:extLst>
                <a:ext uri="{FF2B5EF4-FFF2-40B4-BE49-F238E27FC236}">
                  <a16:creationId xmlns:a16="http://schemas.microsoft.com/office/drawing/2014/main" id="{5553F2E0-E606-3648-960A-6F3DEDF6D587}"/>
                </a:ext>
              </a:extLst>
            </p:cNvPr>
            <p:cNvSpPr txBox="1"/>
            <p:nvPr/>
          </p:nvSpPr>
          <p:spPr>
            <a:xfrm>
              <a:off x="583897" y="1249493"/>
              <a:ext cx="3222107" cy="1231106"/>
            </a:xfrm>
            <a:prstGeom prst="rect">
              <a:avLst/>
            </a:prstGeom>
            <a:noFill/>
          </p:spPr>
          <p:txBody>
            <a:bodyPr wrap="square" rtlCol="0">
              <a:spAutoFit/>
            </a:bodyPr>
            <a:lstStyle/>
            <a:p>
              <a:pPr algn="just"/>
              <a:r>
                <a:rPr lang="en-US" sz="1200" b="1" dirty="0"/>
                <a:t>Bottom-up implementation</a:t>
              </a:r>
              <a:r>
                <a:rPr lang="en-US" sz="1200" dirty="0"/>
                <a:t> leverages local capacities, cultural backgrounds, and situated knowledge to generate adaptation outcomes that resonate with the needs of specific local actors or larger communities.</a:t>
              </a:r>
              <a:endParaRPr lang="en-US" sz="1200" dirty="0">
                <a:solidFill>
                  <a:schemeClr val="dk1"/>
                </a:solidFill>
                <a:latin typeface="Helvetica Neue"/>
                <a:ea typeface="Helvetica Neue"/>
                <a:cs typeface="Helvetica Neue"/>
                <a:sym typeface="Helvetica Neue"/>
              </a:endParaRPr>
            </a:p>
            <a:p>
              <a:endParaRPr lang="en-US" dirty="0"/>
            </a:p>
          </p:txBody>
        </p:sp>
      </p:grpSp>
      <p:pic>
        <p:nvPicPr>
          <p:cNvPr id="4" name="Imagen 3" descr="Frutas y hortalizas en barcos">
            <a:extLst>
              <a:ext uri="{FF2B5EF4-FFF2-40B4-BE49-F238E27FC236}">
                <a16:creationId xmlns:a16="http://schemas.microsoft.com/office/drawing/2014/main" id="{F7A2A3A8-67B9-BD49-96BC-41DB36739C5E}"/>
              </a:ext>
            </a:extLst>
          </p:cNvPr>
          <p:cNvPicPr>
            <a:picLocks noChangeAspect="1"/>
          </p:cNvPicPr>
          <p:nvPr/>
        </p:nvPicPr>
        <p:blipFill>
          <a:blip r:embed="rId3"/>
          <a:stretch>
            <a:fillRect/>
          </a:stretch>
        </p:blipFill>
        <p:spPr>
          <a:xfrm>
            <a:off x="664692" y="2633830"/>
            <a:ext cx="3141293" cy="2094195"/>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5</a:t>
            </a:fld>
            <a:endParaRPr/>
          </a:p>
        </p:txBody>
      </p:sp>
      <p:sp>
        <p:nvSpPr>
          <p:cNvPr id="142" name="Google Shape;142;p6"/>
          <p:cNvSpPr txBox="1"/>
          <p:nvPr/>
        </p:nvSpPr>
        <p:spPr>
          <a:xfrm>
            <a:off x="1158948" y="1265274"/>
            <a:ext cx="7347099" cy="3338624"/>
          </a:xfrm>
          <a:prstGeom prst="rect">
            <a:avLst/>
          </a:prstGeom>
          <a:noFill/>
          <a:ln>
            <a:noFill/>
          </a:ln>
        </p:spPr>
        <p:txBody>
          <a:bodyPr spcFirstLastPara="1" wrap="square" lIns="18000" tIns="0" rIns="54000" bIns="0" anchor="t" anchorCtr="0">
            <a:noAutofit/>
          </a:bodyPr>
          <a:lstStyle/>
          <a:p>
            <a:pPr marL="285750" indent="-285750" algn="just">
              <a:buClr>
                <a:srgbClr val="FFC000"/>
              </a:buClr>
              <a:buFont typeface="Courier New" panose="02070309020205020404" pitchFamily="49" charset="0"/>
              <a:buChar char="o"/>
            </a:pPr>
            <a:r>
              <a:rPr lang="en-US" dirty="0"/>
              <a:t>NAPs serve as a </a:t>
            </a:r>
            <a:r>
              <a:rPr lang="en-US" b="1" dirty="0">
                <a:solidFill>
                  <a:srgbClr val="0070C0"/>
                </a:solidFill>
              </a:rPr>
              <a:t>vehicle</a:t>
            </a:r>
            <a:r>
              <a:rPr lang="en-US" dirty="0"/>
              <a:t> for the implementation of climate services.</a:t>
            </a:r>
          </a:p>
          <a:p>
            <a:pPr marL="285750" indent="-285750" algn="just">
              <a:buClr>
                <a:srgbClr val="FFC000"/>
              </a:buClr>
              <a:buFont typeface="Courier New" panose="02070309020205020404" pitchFamily="49" charset="0"/>
              <a:buChar char="o"/>
            </a:pPr>
            <a:endParaRPr lang="en-US" dirty="0"/>
          </a:p>
          <a:p>
            <a:pPr marL="285750" indent="-285750" algn="just">
              <a:buClr>
                <a:srgbClr val="FFC000"/>
              </a:buClr>
              <a:buFont typeface="Courier New" panose="02070309020205020404" pitchFamily="49" charset="0"/>
              <a:buChar char="o"/>
            </a:pPr>
            <a:r>
              <a:rPr lang="en-US" dirty="0"/>
              <a:t>NAPs benefit from information on climate variability, trends and extremes and contain provisions that promote the climate services needed </a:t>
            </a:r>
            <a:r>
              <a:rPr lang="en-US" b="1" dirty="0">
                <a:solidFill>
                  <a:srgbClr val="0070C0"/>
                </a:solidFill>
              </a:rPr>
              <a:t>to achieve desired climate-related development outcomes.</a:t>
            </a:r>
          </a:p>
          <a:p>
            <a:pPr marL="285750" indent="-285750" algn="just">
              <a:buClr>
                <a:srgbClr val="FFC000"/>
              </a:buClr>
              <a:buFont typeface="Courier New" panose="02070309020205020404" pitchFamily="49" charset="0"/>
              <a:buChar char="o"/>
            </a:pPr>
            <a:endParaRPr lang="en-US" sz="1400" b="0" i="0" u="none" strike="noStrike" cap="none" dirty="0">
              <a:solidFill>
                <a:schemeClr val="dk1"/>
              </a:solidFill>
              <a:latin typeface="Helvetica Neue"/>
              <a:ea typeface="Helvetica Neue"/>
              <a:cs typeface="Helvetica Neue"/>
              <a:sym typeface="Helvetica Neue"/>
            </a:endParaRPr>
          </a:p>
          <a:p>
            <a:pPr marL="285750" indent="-285750" algn="just">
              <a:buClr>
                <a:srgbClr val="FFC000"/>
              </a:buClr>
              <a:buFont typeface="Courier New" panose="02070309020205020404" pitchFamily="49" charset="0"/>
              <a:buChar char="o"/>
            </a:pPr>
            <a:r>
              <a:rPr lang="en-US" dirty="0"/>
              <a:t>NAP implementation involves decisions related to climate risk management.</a:t>
            </a:r>
          </a:p>
          <a:p>
            <a:pPr marL="285750" indent="-285750" algn="just">
              <a:buClr>
                <a:srgbClr val="FFC000"/>
              </a:buClr>
              <a:buFont typeface="Courier New" panose="02070309020205020404" pitchFamily="49" charset="0"/>
              <a:buChar char="o"/>
            </a:pPr>
            <a:endParaRPr lang="en-US" dirty="0"/>
          </a:p>
          <a:p>
            <a:pPr marL="285750" indent="-285750" algn="just">
              <a:buClr>
                <a:srgbClr val="FFC000"/>
              </a:buClr>
              <a:buFont typeface="Courier New" panose="02070309020205020404" pitchFamily="49" charset="0"/>
              <a:buChar char="o"/>
            </a:pPr>
            <a:r>
              <a:rPr lang="en-US" b="1" dirty="0">
                <a:solidFill>
                  <a:srgbClr val="0070C0"/>
                </a:solidFill>
              </a:rPr>
              <a:t>Climate services are thus necessary for an effective NAP process</a:t>
            </a:r>
            <a:r>
              <a:rPr lang="en-US" dirty="0"/>
              <a:t>, assessment of climate vulnerabilities, identification of adaptation options, and development of activities that improve resilience to climate change. </a:t>
            </a:r>
          </a:p>
          <a:p>
            <a:pPr marL="285750" indent="-285750" algn="just">
              <a:buClr>
                <a:srgbClr val="FFC000"/>
              </a:buClr>
              <a:buFont typeface="Courier New" panose="02070309020205020404" pitchFamily="49" charset="0"/>
              <a:buChar char="o"/>
            </a:pPr>
            <a:endParaRPr lang="en-US" sz="1400" b="0" i="0" u="none" strike="noStrike" cap="none" dirty="0">
              <a:solidFill>
                <a:schemeClr val="dk1"/>
              </a:solidFill>
              <a:latin typeface="Helvetica Neue"/>
              <a:ea typeface="Helvetica Neue"/>
              <a:cs typeface="Helvetica Neue"/>
              <a:sym typeface="Helvetica Neue"/>
            </a:endParaRPr>
          </a:p>
          <a:p>
            <a:pPr marL="285750" indent="-285750" algn="just">
              <a:buClr>
                <a:srgbClr val="FFC000"/>
              </a:buClr>
              <a:buFont typeface="Courier New" panose="02070309020205020404" pitchFamily="49" charset="0"/>
              <a:buChar char="o"/>
            </a:pPr>
            <a:r>
              <a:rPr lang="en-US" b="1" dirty="0">
                <a:solidFill>
                  <a:srgbClr val="0070C0"/>
                </a:solidFill>
              </a:rPr>
              <a:t>Climate indices </a:t>
            </a:r>
            <a:r>
              <a:rPr lang="en-US" dirty="0"/>
              <a:t>are an example of a climate information product that helps countries with NAP implementation. </a:t>
            </a:r>
            <a:endParaRPr sz="1400" b="0" i="0" u="none" strike="noStrike" cap="none" dirty="0">
              <a:solidFill>
                <a:schemeClr val="dk1"/>
              </a:solidFill>
              <a:latin typeface="Helvetica Neue"/>
              <a:ea typeface="Helvetica Neue"/>
              <a:cs typeface="Helvetica Neue"/>
              <a:sym typeface="Helvetica Neue"/>
            </a:endParaRPr>
          </a:p>
        </p:txBody>
      </p:sp>
      <p:sp>
        <p:nvSpPr>
          <p:cNvPr id="143" name="Google Shape;143;p6"/>
          <p:cNvSpPr/>
          <p:nvPr/>
        </p:nvSpPr>
        <p:spPr>
          <a:xfrm>
            <a:off x="0" y="1553800"/>
            <a:ext cx="198900" cy="27663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4" name="Google Shape;144;p6"/>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45" name="Google Shape;145;p6"/>
          <p:cNvSpPr txBox="1">
            <a:spLocks noGrp="1"/>
          </p:cNvSpPr>
          <p:nvPr>
            <p:ph type="title" idx="4294967295"/>
          </p:nvPr>
        </p:nvSpPr>
        <p:spPr>
          <a:xfrm>
            <a:off x="302625" y="286931"/>
            <a:ext cx="8538750" cy="253016"/>
          </a:xfrm>
          <a:prstGeom prst="rect">
            <a:avLst/>
          </a:prstGeom>
          <a:noFill/>
          <a:ln>
            <a:noFill/>
          </a:ln>
        </p:spPr>
        <p:txBody>
          <a:bodyPr spcFirstLastPara="1" wrap="square" lIns="0" tIns="0" rIns="91425" bIns="0" anchor="t" anchorCtr="0">
            <a:noAutofit/>
          </a:bodyPr>
          <a:lstStyle/>
          <a:p>
            <a:r>
              <a:rPr lang="es-ES" b="0" dirty="0">
                <a:solidFill>
                  <a:srgbClr val="F8BD20"/>
                </a:solidFill>
                <a:latin typeface="Arial"/>
                <a:ea typeface="Arial"/>
                <a:cs typeface="Arial"/>
                <a:sym typeface="Arial"/>
              </a:rPr>
              <a:t>▶ </a:t>
            </a:r>
            <a:r>
              <a:rPr lang="en-US" dirty="0"/>
              <a:t>Climate science and information services for NAP implementation</a:t>
            </a:r>
            <a:br>
              <a:rPr lang="es-ES" dirty="0"/>
            </a:br>
            <a:endParaRPr dirty="0"/>
          </a:p>
        </p:txBody>
      </p:sp>
      <p:sp>
        <p:nvSpPr>
          <p:cNvPr id="146" name="Google Shape;146;p6"/>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3" name="Gráfico 2" descr="Signo de exclamación con relleno sólido">
            <a:extLst>
              <a:ext uri="{FF2B5EF4-FFF2-40B4-BE49-F238E27FC236}">
                <a16:creationId xmlns:a16="http://schemas.microsoft.com/office/drawing/2014/main" id="{8304523E-AA2E-D14D-9B28-1868C277CF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157" y="1265274"/>
            <a:ext cx="771286" cy="771286"/>
          </a:xfrm>
          <a:prstGeom prst="rect">
            <a:avLst/>
          </a:prstGeom>
        </p:spPr>
      </p:pic>
    </p:spTree>
    <p:extLst>
      <p:ext uri="{BB962C8B-B14F-4D97-AF65-F5344CB8AC3E}">
        <p14:creationId xmlns:p14="http://schemas.microsoft.com/office/powerpoint/2010/main" val="331328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64" name="Google Shape;164;p8"/>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65" name="Google Shape;165;p8"/>
          <p:cNvSpPr/>
          <p:nvPr/>
        </p:nvSpPr>
        <p:spPr>
          <a:xfrm>
            <a:off x="0" y="1834725"/>
            <a:ext cx="198900" cy="1983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6" name="Google Shape;166;p8"/>
          <p:cNvSpPr txBox="1"/>
          <p:nvPr/>
        </p:nvSpPr>
        <p:spPr>
          <a:xfrm>
            <a:off x="4918863" y="42282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67" name="Google Shape;167;p8"/>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8" name="Google Shape;168;p8"/>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9" name="Google Shape;169;p8"/>
          <p:cNvSpPr txBox="1">
            <a:spLocks noGrp="1"/>
          </p:cNvSpPr>
          <p:nvPr>
            <p:ph type="title" idx="4294967295"/>
          </p:nvPr>
        </p:nvSpPr>
        <p:spPr>
          <a:xfrm>
            <a:off x="393450" y="256026"/>
            <a:ext cx="8158200" cy="333600"/>
          </a:xfrm>
          <a:prstGeom prst="rect">
            <a:avLst/>
          </a:prstGeom>
          <a:noFill/>
          <a:ln>
            <a:noFill/>
          </a:ln>
        </p:spPr>
        <p:txBody>
          <a:bodyPr spcFirstLastPara="1" wrap="square" lIns="0" tIns="0" rIns="0" bIns="0" anchor="t" anchorCtr="0">
            <a:noAutofit/>
          </a:bodyPr>
          <a:lstStyle/>
          <a:p>
            <a:pPr algn="just">
              <a:lnSpc>
                <a:spcPct val="150000"/>
              </a:lnSpc>
              <a:buSzPts val="900"/>
            </a:pPr>
            <a:r>
              <a:rPr lang="es-ES" b="0" dirty="0">
                <a:solidFill>
                  <a:srgbClr val="F8BD20"/>
                </a:solidFill>
                <a:latin typeface="Arial"/>
                <a:ea typeface="Arial"/>
                <a:cs typeface="Arial"/>
                <a:sym typeface="Arial"/>
              </a:rPr>
              <a:t>▶</a:t>
            </a:r>
            <a:r>
              <a:rPr lang="en-US" dirty="0"/>
              <a:t> Sector-tailored activities</a:t>
            </a:r>
            <a:r>
              <a:rPr lang="es-ES" dirty="0"/>
              <a:t>: </a:t>
            </a:r>
            <a:r>
              <a:rPr lang="en-US" dirty="0"/>
              <a:t>forestry, agriculture, and fisheries</a:t>
            </a:r>
            <a:br>
              <a:rPr lang="es-ES" dirty="0"/>
            </a:br>
            <a:endParaRPr dirty="0">
              <a:latin typeface="Helvetica Neue"/>
              <a:ea typeface="Helvetica Neue"/>
              <a:cs typeface="Helvetica Neue"/>
              <a:sym typeface="Helvetica Neue"/>
            </a:endParaRPr>
          </a:p>
        </p:txBody>
      </p:sp>
      <p:sp>
        <p:nvSpPr>
          <p:cNvPr id="170" name="Google Shape;170;p8"/>
          <p:cNvSpPr txBox="1"/>
          <p:nvPr/>
        </p:nvSpPr>
        <p:spPr>
          <a:xfrm>
            <a:off x="6293224" y="1546237"/>
            <a:ext cx="2560844" cy="2272088"/>
          </a:xfrm>
          <a:prstGeom prst="rect">
            <a:avLst/>
          </a:prstGeom>
          <a:noFill/>
          <a:ln>
            <a:noFill/>
          </a:ln>
        </p:spPr>
        <p:txBody>
          <a:bodyPr spcFirstLastPara="1" wrap="square" lIns="18000" tIns="0" rIns="54000" bIns="0" anchor="t" anchorCtr="0">
            <a:noAutofit/>
          </a:bodyPr>
          <a:lstStyle/>
          <a:p>
            <a:pPr lvl="0" algn="just"/>
            <a:r>
              <a:rPr lang="en-US" sz="1200" dirty="0"/>
              <a:t>Feeding the growing global population amidst climate change is a complex challenge. </a:t>
            </a:r>
          </a:p>
          <a:p>
            <a:pPr lvl="0" algn="just"/>
            <a:endParaRPr lang="en-US" sz="1200" dirty="0"/>
          </a:p>
          <a:p>
            <a:pPr lvl="0" algn="just"/>
            <a:endParaRPr lang="en-US" sz="1200" dirty="0"/>
          </a:p>
          <a:p>
            <a:pPr lvl="0" algn="just"/>
            <a:r>
              <a:rPr lang="en-US" sz="1200" dirty="0"/>
              <a:t>Farmers, fisherman, and foresters are employed in one of the most climate-vulnerable sectors, highly affected by climate change yet with limited capacities for effective responses.</a:t>
            </a:r>
          </a:p>
          <a:p>
            <a:pPr lvl="0" algn="just"/>
            <a:endParaRPr lang="en-US" sz="1100" b="0" i="0" u="none" strike="noStrike" cap="none" dirty="0">
              <a:solidFill>
                <a:schemeClr val="dk1"/>
              </a:solidFill>
              <a:latin typeface="Helvetica Neue"/>
              <a:ea typeface="Helvetica Neue"/>
              <a:cs typeface="Helvetica Neue"/>
              <a:sym typeface="Helvetica Neue"/>
            </a:endParaRPr>
          </a:p>
          <a:p>
            <a:pPr lvl="0" algn="just"/>
            <a:endParaRPr sz="1100" b="0" i="0" u="none" strike="noStrike" cap="none" dirty="0">
              <a:solidFill>
                <a:schemeClr val="dk1"/>
              </a:solidFill>
              <a:latin typeface="Helvetica Neue"/>
              <a:ea typeface="Helvetica Neue"/>
              <a:cs typeface="Helvetica Neue"/>
              <a:sym typeface="Helvetica Neue"/>
            </a:endParaRPr>
          </a:p>
        </p:txBody>
      </p:sp>
      <p:sp>
        <p:nvSpPr>
          <p:cNvPr id="171" name="Google Shape;171;p8"/>
          <p:cNvSpPr/>
          <p:nvPr/>
        </p:nvSpPr>
        <p:spPr>
          <a:xfrm>
            <a:off x="6153938" y="4255676"/>
            <a:ext cx="1419708" cy="461624"/>
          </a:xfrm>
          <a:prstGeom prst="rect">
            <a:avLst/>
          </a:prstGeom>
          <a:noFill/>
          <a:ln>
            <a:noFill/>
          </a:ln>
        </p:spPr>
        <p:txBody>
          <a:bodyPr spcFirstLastPara="1" wrap="square" lIns="91425" tIns="45700" rIns="91425" bIns="45700" anchor="t" anchorCtr="0">
            <a:spAutoFit/>
          </a:bodyPr>
          <a:lstStyle/>
          <a:p>
            <a:r>
              <a:rPr lang="en-US" sz="800" dirty="0"/>
              <a:t>Figure 1. Climate change affects agriculture around the world</a:t>
            </a:r>
            <a:endParaRPr lang="es-ES" sz="800" dirty="0"/>
          </a:p>
        </p:txBody>
      </p:sp>
      <p:pic>
        <p:nvPicPr>
          <p:cNvPr id="3" name="Imagen 2" descr="Una captura de pantalla de un celular con la imagen de un videojuego&#10;&#10;Descripción generada automáticamente con confianza baja">
            <a:extLst>
              <a:ext uri="{FF2B5EF4-FFF2-40B4-BE49-F238E27FC236}">
                <a16:creationId xmlns:a16="http://schemas.microsoft.com/office/drawing/2014/main" id="{D2A8B7AB-F6AA-3349-A7EB-372251924CB6}"/>
              </a:ext>
            </a:extLst>
          </p:cNvPr>
          <p:cNvPicPr>
            <a:picLocks noChangeAspect="1"/>
          </p:cNvPicPr>
          <p:nvPr/>
        </p:nvPicPr>
        <p:blipFill>
          <a:blip r:embed="rId3"/>
          <a:stretch>
            <a:fillRect/>
          </a:stretch>
        </p:blipFill>
        <p:spPr>
          <a:xfrm>
            <a:off x="198900" y="799455"/>
            <a:ext cx="5732362" cy="4088019"/>
          </a:xfrm>
          <a:prstGeom prst="rect">
            <a:avLst/>
          </a:prstGeom>
        </p:spPr>
      </p:pic>
    </p:spTree>
    <p:extLst>
      <p:ext uri="{BB962C8B-B14F-4D97-AF65-F5344CB8AC3E}">
        <p14:creationId xmlns:p14="http://schemas.microsoft.com/office/powerpoint/2010/main" val="3120930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64" name="Google Shape;164;p8"/>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65" name="Google Shape;165;p8"/>
          <p:cNvSpPr/>
          <p:nvPr/>
        </p:nvSpPr>
        <p:spPr>
          <a:xfrm>
            <a:off x="0" y="1834725"/>
            <a:ext cx="198900" cy="1983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6" name="Google Shape;166;p8"/>
          <p:cNvSpPr txBox="1"/>
          <p:nvPr/>
        </p:nvSpPr>
        <p:spPr>
          <a:xfrm>
            <a:off x="4918863" y="422825"/>
            <a:ext cx="2293500" cy="992700"/>
          </a:xfrm>
          <a:prstGeom prst="rect">
            <a:avLst/>
          </a:prstGeom>
          <a:noFill/>
          <a:ln>
            <a:noFill/>
          </a:ln>
        </p:spPr>
        <p:txBody>
          <a:bodyPr spcFirstLastPara="1" wrap="square" lIns="18000" tIns="0" rIns="54000" bIns="0" anchor="t" anchorCtr="0">
            <a:noAutofit/>
          </a:bodyPr>
          <a:lstStyle/>
          <a:p>
            <a:pPr marL="0" marR="0" lvl="0" indent="0" algn="l" rtl="0">
              <a:lnSpc>
                <a:spcPct val="150000"/>
              </a:lnSpc>
              <a:spcBef>
                <a:spcPts val="0"/>
              </a:spcBef>
              <a:spcAft>
                <a:spcPts val="0"/>
              </a:spcAft>
              <a:buClr>
                <a:srgbClr val="000000"/>
              </a:buClr>
              <a:buSzPts val="600"/>
              <a:buFont typeface="Arial"/>
              <a:buNone/>
            </a:pPr>
            <a:r>
              <a:rPr lang="es-ES" sz="600" b="1" i="0" u="none" strike="noStrike" cap="none">
                <a:solidFill>
                  <a:srgbClr val="000000"/>
                </a:solidFill>
                <a:latin typeface="Helvetica Neue"/>
                <a:ea typeface="Helvetica Neue"/>
                <a:cs typeface="Helvetica Neue"/>
                <a:sym typeface="Helvetica Neue"/>
              </a:rPr>
              <a:t>First Level</a:t>
            </a:r>
            <a:endParaRPr sz="600" b="1" i="0" u="none" strike="noStrike" cap="none">
              <a:solidFill>
                <a:srgbClr val="000000"/>
              </a:solidFill>
              <a:latin typeface="Helvetica Neue"/>
              <a:ea typeface="Helvetica Neue"/>
              <a:cs typeface="Helvetica Neue"/>
              <a:sym typeface="Helvetica Neue"/>
            </a:endParaRPr>
          </a:p>
          <a:p>
            <a:pPr marL="0" marR="0" lvl="0" indent="457200" algn="l" rtl="0">
              <a:lnSpc>
                <a:spcPct val="150000"/>
              </a:lnSpc>
              <a:spcBef>
                <a:spcPts val="100"/>
              </a:spcBef>
              <a:spcAft>
                <a:spcPts val="500"/>
              </a:spcAft>
              <a:buClr>
                <a:srgbClr val="000000"/>
              </a:buClr>
              <a:buSzPts val="600"/>
              <a:buFont typeface="Arial"/>
              <a:buNone/>
            </a:pPr>
            <a:r>
              <a:rPr lang="es-ES" sz="600" b="0" i="0" u="none" strike="noStrike" cap="none">
                <a:solidFill>
                  <a:schemeClr val="dk1"/>
                </a:solidFill>
                <a:latin typeface="Helvetica Neue"/>
                <a:ea typeface="Helvetica Neue"/>
                <a:cs typeface="Helvetica Neue"/>
                <a:sym typeface="Helvetica Neue"/>
              </a:rPr>
              <a:t>Second Level </a:t>
            </a:r>
            <a:endParaRPr sz="600" b="0" i="0" u="none" strike="noStrike" cap="none">
              <a:solidFill>
                <a:schemeClr val="dk1"/>
              </a:solidFill>
              <a:latin typeface="Helvetica Neue"/>
              <a:ea typeface="Helvetica Neue"/>
              <a:cs typeface="Helvetica Neue"/>
              <a:sym typeface="Helvetica Neue"/>
            </a:endParaRPr>
          </a:p>
        </p:txBody>
      </p:sp>
      <p:sp>
        <p:nvSpPr>
          <p:cNvPr id="167" name="Google Shape;167;p8"/>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8" name="Google Shape;168;p8"/>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69" name="Google Shape;169;p8"/>
          <p:cNvSpPr txBox="1">
            <a:spLocks noGrp="1"/>
          </p:cNvSpPr>
          <p:nvPr>
            <p:ph type="title" idx="4294967295"/>
          </p:nvPr>
        </p:nvSpPr>
        <p:spPr>
          <a:xfrm>
            <a:off x="396599" y="256025"/>
            <a:ext cx="8158200" cy="333600"/>
          </a:xfrm>
          <a:prstGeom prst="rect">
            <a:avLst/>
          </a:prstGeom>
          <a:noFill/>
          <a:ln>
            <a:noFill/>
          </a:ln>
        </p:spPr>
        <p:txBody>
          <a:bodyPr spcFirstLastPara="1" wrap="square" lIns="0" tIns="0" rIns="0" bIns="0" anchor="t" anchorCtr="0">
            <a:noAutofit/>
          </a:bodyPr>
          <a:lstStyle/>
          <a:p>
            <a:pPr algn="just">
              <a:lnSpc>
                <a:spcPct val="150000"/>
              </a:lnSpc>
              <a:buSzPts val="900"/>
            </a:pPr>
            <a:r>
              <a:rPr lang="es-ES" b="0" dirty="0">
                <a:solidFill>
                  <a:srgbClr val="F8BD20"/>
                </a:solidFill>
                <a:latin typeface="Arial"/>
                <a:ea typeface="Arial"/>
                <a:cs typeface="Arial"/>
                <a:sym typeface="Arial"/>
              </a:rPr>
              <a:t>▶</a:t>
            </a:r>
            <a:r>
              <a:rPr lang="en-US" dirty="0"/>
              <a:t> Sector-tailored activities</a:t>
            </a:r>
            <a:r>
              <a:rPr lang="es-ES" dirty="0"/>
              <a:t>: </a:t>
            </a:r>
            <a:r>
              <a:rPr lang="en-US" dirty="0"/>
              <a:t>forestry, agriculture, and fisheries</a:t>
            </a:r>
            <a:br>
              <a:rPr lang="es-ES" dirty="0"/>
            </a:br>
            <a:endParaRPr dirty="0">
              <a:latin typeface="Helvetica Neue"/>
              <a:ea typeface="Helvetica Neue"/>
              <a:cs typeface="Helvetica Neue"/>
              <a:sym typeface="Helvetica Neue"/>
            </a:endParaRPr>
          </a:p>
        </p:txBody>
      </p:sp>
      <p:sp>
        <p:nvSpPr>
          <p:cNvPr id="170" name="Google Shape;170;p8"/>
          <p:cNvSpPr txBox="1"/>
          <p:nvPr/>
        </p:nvSpPr>
        <p:spPr>
          <a:xfrm>
            <a:off x="583009" y="1120207"/>
            <a:ext cx="3633087" cy="3401733"/>
          </a:xfrm>
          <a:prstGeom prst="rect">
            <a:avLst/>
          </a:prstGeom>
          <a:noFill/>
          <a:ln>
            <a:noFill/>
          </a:ln>
        </p:spPr>
        <p:txBody>
          <a:bodyPr spcFirstLastPara="1" wrap="square" lIns="18000" tIns="0" rIns="54000" bIns="0" anchor="t" anchorCtr="0">
            <a:noAutofit/>
          </a:bodyPr>
          <a:lstStyle/>
          <a:p>
            <a:pPr lvl="0" algn="just"/>
            <a:endParaRPr lang="en-US" sz="1200" b="0" i="0" u="none" strike="noStrike" cap="none" dirty="0">
              <a:solidFill>
                <a:schemeClr val="dk1"/>
              </a:solidFill>
              <a:latin typeface="Helvetica Neue"/>
              <a:ea typeface="Helvetica Neue"/>
              <a:cs typeface="Helvetica Neue"/>
              <a:sym typeface="Helvetica Neue"/>
            </a:endParaRPr>
          </a:p>
          <a:p>
            <a:pPr lvl="0" algn="just"/>
            <a:r>
              <a:rPr lang="en-US" sz="1200" dirty="0"/>
              <a:t>The prospective impacts of climate change on fisheries, forestry, crops, and livestock around the world include:</a:t>
            </a:r>
          </a:p>
          <a:p>
            <a:pPr lvl="0" algn="just"/>
            <a:endParaRPr lang="en-US" sz="1200" dirty="0"/>
          </a:p>
          <a:p>
            <a:pPr marL="171450" lvl="0" indent="-171450" algn="just">
              <a:buFont typeface="Courier New" panose="02070309020205020404" pitchFamily="49" charset="0"/>
              <a:buChar char="o"/>
            </a:pPr>
            <a:r>
              <a:rPr lang="en-US" sz="1200" dirty="0"/>
              <a:t>effects on production and yield, </a:t>
            </a:r>
          </a:p>
          <a:p>
            <a:pPr marL="171450" lvl="0" indent="-171450" algn="just">
              <a:buFont typeface="Courier New" panose="02070309020205020404" pitchFamily="49" charset="0"/>
              <a:buChar char="o"/>
            </a:pPr>
            <a:r>
              <a:rPr lang="en-US" sz="1200" dirty="0"/>
              <a:t>distribution, </a:t>
            </a:r>
          </a:p>
          <a:p>
            <a:pPr marL="171450" lvl="0" indent="-171450" algn="just">
              <a:buFont typeface="Courier New" panose="02070309020205020404" pitchFamily="49" charset="0"/>
              <a:buChar char="o"/>
            </a:pPr>
            <a:r>
              <a:rPr lang="en-US" sz="1200" dirty="0"/>
              <a:t>seasonality, </a:t>
            </a:r>
          </a:p>
          <a:p>
            <a:pPr marL="171450" lvl="0" indent="-171450" algn="just">
              <a:buFont typeface="Courier New" panose="02070309020205020404" pitchFamily="49" charset="0"/>
              <a:buChar char="o"/>
            </a:pPr>
            <a:r>
              <a:rPr lang="en-US" sz="1200" dirty="0"/>
              <a:t>overall ecosystem dynamics</a:t>
            </a:r>
          </a:p>
          <a:p>
            <a:pPr lvl="0" algn="just"/>
            <a:endParaRPr lang="en-US" sz="1200" b="1" dirty="0"/>
          </a:p>
          <a:p>
            <a:pPr lvl="0" algn="just"/>
            <a:endParaRPr lang="en-US" sz="1200" b="1" dirty="0"/>
          </a:p>
          <a:p>
            <a:pPr lvl="0" algn="just"/>
            <a:r>
              <a:rPr lang="en-US" sz="1200" dirty="0"/>
              <a:t>These trends highlight the importance of food system transformation in adapting to climate change.</a:t>
            </a:r>
          </a:p>
          <a:p>
            <a:pPr lvl="0" algn="just"/>
            <a:endParaRPr lang="en-US" sz="1200" b="0" i="0" u="none" strike="noStrike" cap="none" dirty="0">
              <a:solidFill>
                <a:schemeClr val="dk1"/>
              </a:solidFill>
              <a:latin typeface="Helvetica Neue"/>
              <a:ea typeface="Helvetica Neue"/>
              <a:cs typeface="Helvetica Neue"/>
              <a:sym typeface="Helvetica Neue"/>
            </a:endParaRPr>
          </a:p>
          <a:p>
            <a:pPr lvl="0" algn="just"/>
            <a:endParaRPr lang="en-US" sz="1200" b="0" i="0" u="none" strike="noStrike" cap="none" dirty="0">
              <a:solidFill>
                <a:schemeClr val="dk1"/>
              </a:solidFill>
              <a:latin typeface="Helvetica Neue"/>
              <a:ea typeface="Helvetica Neue"/>
              <a:cs typeface="Helvetica Neue"/>
              <a:sym typeface="Helvetica Neue"/>
            </a:endParaRPr>
          </a:p>
          <a:p>
            <a:pPr algn="just"/>
            <a:r>
              <a:rPr lang="en-US" sz="1200" b="1" dirty="0"/>
              <a:t>It is important to consider the complex dynamics of multi-level and multi-actor contexts.</a:t>
            </a:r>
            <a:endParaRPr sz="1200" b="0" i="0" u="none" strike="noStrike" cap="none" dirty="0">
              <a:solidFill>
                <a:schemeClr val="dk1"/>
              </a:solidFill>
              <a:latin typeface="Helvetica Neue"/>
              <a:ea typeface="Helvetica Neue"/>
              <a:cs typeface="Helvetica Neue"/>
              <a:sym typeface="Helvetica Neue"/>
            </a:endParaRPr>
          </a:p>
        </p:txBody>
      </p:sp>
      <p:pic>
        <p:nvPicPr>
          <p:cNvPr id="6" name="Imagen 5" descr="Persona trabajando en campos de arroz">
            <a:extLst>
              <a:ext uri="{FF2B5EF4-FFF2-40B4-BE49-F238E27FC236}">
                <a16:creationId xmlns:a16="http://schemas.microsoft.com/office/drawing/2014/main" id="{5E95F46E-BE72-C94C-B8F6-DA00329BDF13}"/>
              </a:ext>
            </a:extLst>
          </p:cNvPr>
          <p:cNvPicPr>
            <a:picLocks noChangeAspect="1"/>
          </p:cNvPicPr>
          <p:nvPr/>
        </p:nvPicPr>
        <p:blipFill>
          <a:blip r:embed="rId3"/>
          <a:stretch>
            <a:fillRect/>
          </a:stretch>
        </p:blipFill>
        <p:spPr>
          <a:xfrm>
            <a:off x="4600206" y="1415525"/>
            <a:ext cx="4249583" cy="2811099"/>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p:cNvSpPr/>
          <p:nvPr/>
        </p:nvSpPr>
        <p:spPr>
          <a:xfrm rot="10800000" flipH="1">
            <a:off x="0" y="4761825"/>
            <a:ext cx="9259800" cy="4626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78" name="Google Shape;178;p9"/>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8</a:t>
            </a:fld>
            <a:endParaRPr/>
          </a:p>
        </p:txBody>
      </p:sp>
      <p:sp>
        <p:nvSpPr>
          <p:cNvPr id="179" name="Google Shape;179;p9"/>
          <p:cNvSpPr txBox="1"/>
          <p:nvPr/>
        </p:nvSpPr>
        <p:spPr>
          <a:xfrm>
            <a:off x="4572000" y="1640446"/>
            <a:ext cx="4106676" cy="2184304"/>
          </a:xfrm>
          <a:prstGeom prst="rect">
            <a:avLst/>
          </a:prstGeom>
          <a:noFill/>
          <a:ln>
            <a:noFill/>
          </a:ln>
        </p:spPr>
        <p:txBody>
          <a:bodyPr spcFirstLastPara="1" wrap="square" lIns="18000" tIns="0" rIns="54000" bIns="0" anchor="t" anchorCtr="0">
            <a:noAutofit/>
          </a:bodyPr>
          <a:lstStyle/>
          <a:p>
            <a:pPr lvl="0" algn="just"/>
            <a:r>
              <a:rPr lang="en-US" b="1" dirty="0">
                <a:solidFill>
                  <a:srgbClr val="0070C0"/>
                </a:solidFill>
              </a:rPr>
              <a:t>Traditional farming practices </a:t>
            </a:r>
            <a:r>
              <a:rPr lang="en-US" dirty="0"/>
              <a:t>that build on natural processes help to improve soil fertility, prevent soil erosion and nutrient loss, will play an important role in a technologically enabled and highly automated future. </a:t>
            </a:r>
          </a:p>
          <a:p>
            <a:pPr lvl="0" algn="just"/>
            <a:endParaRPr lang="en-US" b="0" i="0" u="none" strike="noStrike" cap="none" dirty="0">
              <a:solidFill>
                <a:srgbClr val="000000"/>
              </a:solidFill>
              <a:latin typeface="Arial"/>
              <a:ea typeface="Arial"/>
              <a:cs typeface="Arial"/>
              <a:sym typeface="Arial"/>
            </a:endParaRPr>
          </a:p>
          <a:p>
            <a:pPr lvl="0" algn="just"/>
            <a:endParaRPr lang="en-US" b="0" i="0" u="none" strike="noStrike" cap="none" dirty="0">
              <a:solidFill>
                <a:srgbClr val="000000"/>
              </a:solidFill>
              <a:latin typeface="Arial"/>
              <a:ea typeface="Arial"/>
              <a:cs typeface="Arial"/>
              <a:sym typeface="Arial"/>
            </a:endParaRPr>
          </a:p>
          <a:p>
            <a:pPr lvl="0" algn="just"/>
            <a:r>
              <a:rPr lang="en-US" dirty="0"/>
              <a:t>Tailored policy regimes and institutional arrangements can be highly beneficial in certain contexts.</a:t>
            </a: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300" b="0" i="0" u="none" strike="noStrike" cap="none" dirty="0">
              <a:solidFill>
                <a:schemeClr val="dk1"/>
              </a:solidFill>
              <a:latin typeface="Helvetica Neue"/>
              <a:ea typeface="Helvetica Neue"/>
              <a:cs typeface="Helvetica Neue"/>
              <a:sym typeface="Helvetica Neue"/>
            </a:endParaRPr>
          </a:p>
        </p:txBody>
      </p:sp>
      <p:sp>
        <p:nvSpPr>
          <p:cNvPr id="180" name="Google Shape;180;p9"/>
          <p:cNvSpPr/>
          <p:nvPr/>
        </p:nvSpPr>
        <p:spPr>
          <a:xfrm>
            <a:off x="0" y="123489"/>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81" name="Google Shape;181;p9"/>
          <p:cNvSpPr txBox="1">
            <a:spLocks noGrp="1"/>
          </p:cNvSpPr>
          <p:nvPr>
            <p:ph type="title" idx="4294967295"/>
          </p:nvPr>
        </p:nvSpPr>
        <p:spPr>
          <a:xfrm>
            <a:off x="349976" y="291595"/>
            <a:ext cx="8158200" cy="276900"/>
          </a:xfrm>
          <a:prstGeom prst="rect">
            <a:avLst/>
          </a:prstGeom>
          <a:noFill/>
          <a:ln>
            <a:noFill/>
          </a:ln>
        </p:spPr>
        <p:txBody>
          <a:bodyPr spcFirstLastPara="1" wrap="square" lIns="0" tIns="0" rIns="91425" bIns="0" anchor="t" anchorCtr="0">
            <a:noAutofit/>
          </a:bodyPr>
          <a:lstStyle/>
          <a:p>
            <a:pPr lvl="0"/>
            <a:r>
              <a:rPr lang="es-ES" b="0" dirty="0">
                <a:solidFill>
                  <a:srgbClr val="F8BD20"/>
                </a:solidFill>
                <a:latin typeface="Arial"/>
                <a:ea typeface="Arial"/>
                <a:cs typeface="Arial"/>
                <a:sym typeface="Arial"/>
              </a:rPr>
              <a:t>▶ </a:t>
            </a:r>
            <a:r>
              <a:rPr lang="en-US" dirty="0"/>
              <a:t>Forestry, agriculture, and fisheries</a:t>
            </a:r>
            <a:endParaRPr dirty="0"/>
          </a:p>
        </p:txBody>
      </p:sp>
      <p:sp>
        <p:nvSpPr>
          <p:cNvPr id="182" name="Google Shape;182;p9"/>
          <p:cNvSpPr/>
          <p:nvPr/>
        </p:nvSpPr>
        <p:spPr>
          <a:xfrm>
            <a:off x="8945100" y="124419"/>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pic>
        <p:nvPicPr>
          <p:cNvPr id="5" name="Imagen 4" descr="Un niño sentado en el pasto&#10;&#10;Descripción generada automáticamente con confianza baja">
            <a:extLst>
              <a:ext uri="{FF2B5EF4-FFF2-40B4-BE49-F238E27FC236}">
                <a16:creationId xmlns:a16="http://schemas.microsoft.com/office/drawing/2014/main" id="{E3C39AFB-409C-F347-B692-14942618648C}"/>
              </a:ext>
            </a:extLst>
          </p:cNvPr>
          <p:cNvPicPr>
            <a:picLocks noChangeAspect="1"/>
          </p:cNvPicPr>
          <p:nvPr/>
        </p:nvPicPr>
        <p:blipFill>
          <a:blip r:embed="rId3"/>
          <a:stretch>
            <a:fillRect/>
          </a:stretch>
        </p:blipFill>
        <p:spPr>
          <a:xfrm>
            <a:off x="349976" y="1414803"/>
            <a:ext cx="4039328" cy="2688845"/>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subTitle" idx="1"/>
          </p:nvPr>
        </p:nvSpPr>
        <p:spPr>
          <a:xfrm>
            <a:off x="400325" y="426200"/>
            <a:ext cx="6514800" cy="217800"/>
          </a:xfrm>
          <a:prstGeom prst="rect">
            <a:avLst/>
          </a:prstGeom>
          <a:noFill/>
          <a:ln>
            <a:noFill/>
          </a:ln>
        </p:spPr>
        <p:txBody>
          <a:bodyPr spcFirstLastPara="1" wrap="square" lIns="0" tIns="0" rIns="5400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EIWFH DCGGBC WEIUIVHKJ UDHF</a:t>
            </a:r>
            <a:endParaRPr sz="1400" b="0" i="0" u="none" strike="noStrike" cap="none">
              <a:solidFill>
                <a:srgbClr val="000000"/>
              </a:solidFill>
              <a:latin typeface="Arial"/>
              <a:ea typeface="Arial"/>
              <a:cs typeface="Arial"/>
              <a:sym typeface="Arial"/>
            </a:endParaRPr>
          </a:p>
        </p:txBody>
      </p:sp>
      <p:sp>
        <p:nvSpPr>
          <p:cNvPr id="100" name="Google Shape;100;p3"/>
          <p:cNvSpPr txBox="1">
            <a:spLocks noGrp="1"/>
          </p:cNvSpPr>
          <p:nvPr>
            <p:ph type="title" idx="4294967295"/>
          </p:nvPr>
        </p:nvSpPr>
        <p:spPr>
          <a:xfrm>
            <a:off x="396599" y="198988"/>
            <a:ext cx="6585300" cy="333600"/>
          </a:xfrm>
          <a:prstGeom prst="rect">
            <a:avLst/>
          </a:prstGeom>
          <a:noFill/>
          <a:ln>
            <a:noFill/>
          </a:ln>
        </p:spPr>
        <p:txBody>
          <a:bodyPr spcFirstLastPara="1" wrap="square" lIns="0" tIns="0" rIns="91425" bIns="0" anchor="t" anchorCtr="0">
            <a:normAutofit/>
          </a:bodyPr>
          <a:lstStyle/>
          <a:p>
            <a:pPr marL="0" lvl="0" indent="0" algn="l" rtl="0">
              <a:lnSpc>
                <a:spcPct val="100000"/>
              </a:lnSpc>
              <a:spcBef>
                <a:spcPts val="0"/>
              </a:spcBef>
              <a:spcAft>
                <a:spcPts val="0"/>
              </a:spcAft>
              <a:buSzPts val="1800"/>
              <a:buNone/>
            </a:pPr>
            <a:r>
              <a:rPr lang="es-ES"/>
              <a:t>EHFG VGYDF CYGRVG CSU</a:t>
            </a:r>
            <a:endParaRPr/>
          </a:p>
        </p:txBody>
      </p:sp>
      <p:sp>
        <p:nvSpPr>
          <p:cNvPr id="101" name="Google Shape;101;p3"/>
          <p:cNvSpPr/>
          <p:nvPr/>
        </p:nvSpPr>
        <p:spPr>
          <a:xfrm>
            <a:off x="0" y="3509945"/>
            <a:ext cx="198900" cy="8181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3" name="Google Shape;103;p3"/>
          <p:cNvSpPr/>
          <p:nvPr/>
        </p:nvSpPr>
        <p:spPr>
          <a:xfrm>
            <a:off x="0" y="130600"/>
            <a:ext cx="9144000" cy="579900"/>
          </a:xfrm>
          <a:prstGeom prst="rect">
            <a:avLst/>
          </a:prstGeom>
          <a:solidFill>
            <a:srgbClr val="558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4" name="Google Shape;104;p3"/>
          <p:cNvSpPr/>
          <p:nvPr/>
        </p:nvSpPr>
        <p:spPr>
          <a:xfrm>
            <a:off x="8945100" y="130600"/>
            <a:ext cx="198900" cy="579900"/>
          </a:xfrm>
          <a:prstGeom prst="rect">
            <a:avLst/>
          </a:prstGeom>
          <a:solidFill>
            <a:srgbClr val="F8BD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FFFFFF"/>
                </a:solidFill>
                <a:latin typeface="Arial"/>
                <a:ea typeface="Arial"/>
                <a:cs typeface="Arial"/>
                <a:sym typeface="Arial"/>
              </a:rPr>
              <a:t>  </a:t>
            </a:r>
            <a:endParaRPr sz="1400" b="0" i="0" u="none" strike="noStrike" cap="none">
              <a:solidFill>
                <a:srgbClr val="FFFFFF"/>
              </a:solidFill>
              <a:latin typeface="Arial"/>
              <a:ea typeface="Arial"/>
              <a:cs typeface="Arial"/>
              <a:sym typeface="Arial"/>
            </a:endParaRPr>
          </a:p>
        </p:txBody>
      </p:sp>
      <p:sp>
        <p:nvSpPr>
          <p:cNvPr id="105" name="Google Shape;105;p3"/>
          <p:cNvSpPr txBox="1">
            <a:spLocks noGrp="1"/>
          </p:cNvSpPr>
          <p:nvPr>
            <p:ph type="title" idx="4294967295"/>
          </p:nvPr>
        </p:nvSpPr>
        <p:spPr>
          <a:xfrm>
            <a:off x="198900" y="238989"/>
            <a:ext cx="8158200" cy="363121"/>
          </a:xfrm>
          <a:prstGeom prst="rect">
            <a:avLst/>
          </a:prstGeom>
          <a:noFill/>
          <a:ln>
            <a:noFill/>
          </a:ln>
        </p:spPr>
        <p:txBody>
          <a:bodyPr spcFirstLastPara="1" wrap="square" lIns="0" tIns="0" rIns="91425" bIns="0" anchor="t" anchorCtr="0">
            <a:noAutofit/>
          </a:bodyPr>
          <a:lstStyle/>
          <a:p>
            <a:pPr algn="just">
              <a:lnSpc>
                <a:spcPct val="150000"/>
              </a:lnSpc>
              <a:buSzPts val="900"/>
            </a:pPr>
            <a:r>
              <a:rPr lang="es-ES" b="0" dirty="0">
                <a:solidFill>
                  <a:srgbClr val="F8BD20"/>
                </a:solidFill>
                <a:latin typeface="Arial"/>
                <a:ea typeface="Arial"/>
                <a:cs typeface="Arial"/>
                <a:sym typeface="Arial"/>
              </a:rPr>
              <a:t>▶ </a:t>
            </a:r>
            <a:r>
              <a:rPr lang="en-US" dirty="0"/>
              <a:t>Water</a:t>
            </a:r>
            <a:endParaRPr dirty="0">
              <a:latin typeface="Helvetica Neue"/>
              <a:ea typeface="Helvetica Neue"/>
              <a:cs typeface="Helvetica Neue"/>
              <a:sym typeface="Helvetica Neue"/>
            </a:endParaRPr>
          </a:p>
        </p:txBody>
      </p:sp>
      <p:sp>
        <p:nvSpPr>
          <p:cNvPr id="107" name="Google Shape;107;p3"/>
          <p:cNvSpPr/>
          <p:nvPr/>
        </p:nvSpPr>
        <p:spPr>
          <a:xfrm>
            <a:off x="7393763" y="3048321"/>
            <a:ext cx="1441893" cy="461624"/>
          </a:xfrm>
          <a:prstGeom prst="rect">
            <a:avLst/>
          </a:prstGeom>
          <a:noFill/>
          <a:ln>
            <a:noFill/>
          </a:ln>
        </p:spPr>
        <p:txBody>
          <a:bodyPr spcFirstLastPara="1" wrap="square" lIns="91425" tIns="45700" rIns="91425" bIns="45700" anchor="t" anchorCtr="0">
            <a:spAutoFit/>
          </a:bodyPr>
          <a:lstStyle/>
          <a:p>
            <a:r>
              <a:rPr lang="en-US" sz="800" dirty="0"/>
              <a:t>Figure 2. Links between climate change, water cycle, and agriculture</a:t>
            </a:r>
            <a:endParaRPr lang="es-ES" sz="800" dirty="0"/>
          </a:p>
        </p:txBody>
      </p:sp>
      <p:sp>
        <p:nvSpPr>
          <p:cNvPr id="109" name="Google Shape;109;p3"/>
          <p:cNvSpPr txBox="1">
            <a:spLocks noGrp="1"/>
          </p:cNvSpPr>
          <p:nvPr>
            <p:ph type="sldNum" idx="4294967295"/>
          </p:nvPr>
        </p:nvSpPr>
        <p:spPr>
          <a:xfrm>
            <a:off x="8620834" y="4761816"/>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100"/>
              <a:buNone/>
            </a:pPr>
            <a:fld id="{00000000-1234-1234-1234-123412341234}" type="slidenum">
              <a:rPr lang="es-ES"/>
              <a:t>9</a:t>
            </a:fld>
            <a:endParaRPr/>
          </a:p>
        </p:txBody>
      </p:sp>
      <p:pic>
        <p:nvPicPr>
          <p:cNvPr id="6" name="Imagen 5" descr="Diagrama&#10;&#10;Descripción generada automáticamente">
            <a:extLst>
              <a:ext uri="{FF2B5EF4-FFF2-40B4-BE49-F238E27FC236}">
                <a16:creationId xmlns:a16="http://schemas.microsoft.com/office/drawing/2014/main" id="{5852A197-B96E-C741-B28E-171BFD2CB0D4}"/>
              </a:ext>
            </a:extLst>
          </p:cNvPr>
          <p:cNvPicPr>
            <a:picLocks noChangeAspect="1"/>
          </p:cNvPicPr>
          <p:nvPr/>
        </p:nvPicPr>
        <p:blipFill>
          <a:blip r:embed="rId3"/>
          <a:stretch>
            <a:fillRect/>
          </a:stretch>
        </p:blipFill>
        <p:spPr>
          <a:xfrm>
            <a:off x="1159128" y="690195"/>
            <a:ext cx="6237743" cy="2992931"/>
          </a:xfrm>
          <a:prstGeom prst="rect">
            <a:avLst/>
          </a:prstGeom>
        </p:spPr>
      </p:pic>
      <p:sp>
        <p:nvSpPr>
          <p:cNvPr id="4" name="Rectangle 3">
            <a:extLst>
              <a:ext uri="{FF2B5EF4-FFF2-40B4-BE49-F238E27FC236}">
                <a16:creationId xmlns:a16="http://schemas.microsoft.com/office/drawing/2014/main" id="{EF43DCFB-F7D5-E647-A9DD-BFEFFFF8F99D}"/>
              </a:ext>
            </a:extLst>
          </p:cNvPr>
          <p:cNvSpPr>
            <a:spLocks noChangeArrowheads="1"/>
          </p:cNvSpPr>
          <p:nvPr/>
        </p:nvSpPr>
        <p:spPr bwMode="auto">
          <a:xfrm>
            <a:off x="850247" y="3662821"/>
            <a:ext cx="7634534"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s-ES" sz="1100" b="0" i="0" u="none" strike="noStrike" cap="none" normalizeH="0" baseline="0" dirty="0">
                <a:ln>
                  <a:noFill/>
                </a:ln>
                <a:solidFill>
                  <a:srgbClr val="000000"/>
                </a:solidFill>
                <a:effectLst/>
                <a:latin typeface="+mn-lt"/>
                <a:ea typeface="Times New Roman" panose="02020603050405020304" pitchFamily="18" charset="0"/>
              </a:rPr>
              <a:t>Climate change presents an evident challenge for water stewardship, which in turn has consequences for human wellbeing.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s-ES" sz="1100" dirty="0">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s-ES" sz="1100" b="0" i="0" u="none" strike="noStrike" cap="none" normalizeH="0" baseline="0" dirty="0">
                <a:ln>
                  <a:noFill/>
                </a:ln>
                <a:solidFill>
                  <a:srgbClr val="000000"/>
                </a:solidFill>
                <a:effectLst/>
                <a:latin typeface="+mn-lt"/>
                <a:ea typeface="Times New Roman" panose="02020603050405020304" pitchFamily="18" charset="0"/>
              </a:rPr>
              <a:t>Droughts, floods, melting glaciers, sea-level rise, and storms are all manifestations of changes in the water cycle, triggered by climate change.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s-ES" sz="1100" dirty="0">
              <a:latin typeface="+mn-l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s-ES" sz="1100" b="0" i="0" u="none" strike="noStrike" cap="none" normalizeH="0" baseline="0" dirty="0">
                <a:ln>
                  <a:noFill/>
                </a:ln>
                <a:solidFill>
                  <a:srgbClr val="000000"/>
                </a:solidFill>
                <a:effectLst/>
                <a:latin typeface="+mn-lt"/>
                <a:ea typeface="Times New Roman" panose="02020603050405020304" pitchFamily="18" charset="0"/>
              </a:rPr>
              <a:t>This may lead to conflicts over the availability of water, climate migration, as well as significant losses and damages. </a:t>
            </a:r>
            <a:endParaRPr lang="en-US" altLang="es-ES" sz="1100" dirty="0">
              <a:solidFill>
                <a:schemeClr val="tx1"/>
              </a:solidFill>
              <a:latin typeface="+mn-lt"/>
              <a:ea typeface="Times New Roman" panose="02020603050405020304" pitchFamily="18" charset="0"/>
            </a:endParaRPr>
          </a:p>
        </p:txBody>
      </p:sp>
      <p:pic>
        <p:nvPicPr>
          <p:cNvPr id="3" name="Gráfico 2" descr="Agua con relleno sólido">
            <a:extLst>
              <a:ext uri="{FF2B5EF4-FFF2-40B4-BE49-F238E27FC236}">
                <a16:creationId xmlns:a16="http://schemas.microsoft.com/office/drawing/2014/main" id="{EF8B49B8-9930-CC40-BEFF-AF95A5B645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422" y="3720809"/>
            <a:ext cx="200760" cy="201673"/>
          </a:xfrm>
          <a:prstGeom prst="rect">
            <a:avLst/>
          </a:prstGeom>
        </p:spPr>
      </p:pic>
      <p:pic>
        <p:nvPicPr>
          <p:cNvPr id="16" name="Gráfico 15" descr="Agua con relleno sólido">
            <a:extLst>
              <a:ext uri="{FF2B5EF4-FFF2-40B4-BE49-F238E27FC236}">
                <a16:creationId xmlns:a16="http://schemas.microsoft.com/office/drawing/2014/main" id="{82D6B554-E828-E74B-A6EF-F1EF0CE9E1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470" y="4227208"/>
            <a:ext cx="200760" cy="201673"/>
          </a:xfrm>
          <a:prstGeom prst="rect">
            <a:avLst/>
          </a:prstGeom>
        </p:spPr>
      </p:pic>
      <p:pic>
        <p:nvPicPr>
          <p:cNvPr id="17" name="Gráfico 16" descr="Agua con relleno sólido">
            <a:extLst>
              <a:ext uri="{FF2B5EF4-FFF2-40B4-BE49-F238E27FC236}">
                <a16:creationId xmlns:a16="http://schemas.microsoft.com/office/drawing/2014/main" id="{AD484C87-C2D4-C64D-81C2-3626C80034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470" y="4674303"/>
            <a:ext cx="200760" cy="201673"/>
          </a:xfrm>
          <a:prstGeom prst="rect">
            <a:avLst/>
          </a:prstGeom>
        </p:spPr>
      </p:pic>
    </p:spTree>
  </p:cSld>
  <p:clrMapOvr>
    <a:masterClrMapping/>
  </p:clrMapOvr>
</p:sld>
</file>

<file path=ppt/theme/theme1.xml><?xml version="1.0" encoding="utf-8"?>
<a:theme xmlns:a="http://schemas.openxmlformats.org/drawingml/2006/main" name="UNITA_GSP-NAP">
  <a:themeElements>
    <a:clrScheme name="Simple Light">
      <a:dk1>
        <a:srgbClr val="000000"/>
      </a:dk1>
      <a:lt1>
        <a:srgbClr val="FFFFFF"/>
      </a:lt1>
      <a:dk2>
        <a:srgbClr val="595959"/>
      </a:dk2>
      <a:lt2>
        <a:srgbClr val="EEEEEE"/>
      </a:lt2>
      <a:accent1>
        <a:srgbClr val="4285F4"/>
      </a:accent1>
      <a:accent2>
        <a:srgbClr val="212121"/>
      </a:accent2>
      <a:accent3>
        <a:srgbClr val="000000"/>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1511</Words>
  <Application>Microsoft Office PowerPoint</Application>
  <PresentationFormat>On-screen Show (16:9)</PresentationFormat>
  <Paragraphs>284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Courier New</vt:lpstr>
      <vt:lpstr>Arial</vt:lpstr>
      <vt:lpstr>Helvetica Neue</vt:lpstr>
      <vt:lpstr>Montserrat</vt:lpstr>
      <vt:lpstr>UNITA_GSP-NAP</vt:lpstr>
      <vt:lpstr>Phase 2: NAP Implementation and Monitoring </vt:lpstr>
      <vt:lpstr>▶ What is NAP implementation? </vt:lpstr>
      <vt:lpstr>▶ Top-down: strategy, policies, options, and coordination   </vt:lpstr>
      <vt:lpstr>▶ Bottom-up: urban climate governance and community-based adaptation  </vt:lpstr>
      <vt:lpstr>▶ Climate science and information services for NAP implementation </vt:lpstr>
      <vt:lpstr>EHFG VGYDF CYGRVG CSU</vt:lpstr>
      <vt:lpstr>EHFG VGYDF CYGRVG CSU</vt:lpstr>
      <vt:lpstr>▶ Forestry, agriculture, and fisheries</vt:lpstr>
      <vt:lpstr>EHFG VGYDF CYGRVG CSU</vt:lpstr>
      <vt:lpstr>▶ Infrastructure </vt:lpstr>
      <vt:lpstr>▶ Energy </vt:lpstr>
      <vt:lpstr>▶ Health</vt:lpstr>
      <vt:lpstr>EHFG VGYDF CYGRVG CSU</vt:lpstr>
      <vt:lpstr>▶ Cross-cutting activities: from sectoral action to nexus thinking </vt:lpstr>
      <vt:lpstr>▶ Basic principles for choosing methods of stakeholder engagement </vt:lpstr>
      <vt:lpstr>PowerPoint Presentation</vt:lpstr>
      <vt:lpstr>▶ Capacity development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1: NAP Preparation and Formulation </dc:title>
  <dc:creator>Josefina ASHIPALA</dc:creator>
  <cp:lastModifiedBy>Josefina ASHIPALA</cp:lastModifiedBy>
  <cp:revision>18</cp:revision>
  <dcterms:modified xsi:type="dcterms:W3CDTF">2022-01-05T11:05:05Z</dcterms:modified>
</cp:coreProperties>
</file>