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1"/>
  </p:notesMasterIdLst>
  <p:sldIdLst>
    <p:sldId id="282" r:id="rId2"/>
    <p:sldId id="261" r:id="rId3"/>
    <p:sldId id="257" r:id="rId4"/>
    <p:sldId id="271" r:id="rId5"/>
    <p:sldId id="263" r:id="rId6"/>
    <p:sldId id="260" r:id="rId7"/>
    <p:sldId id="258" r:id="rId8"/>
    <p:sldId id="264" r:id="rId9"/>
    <p:sldId id="272" r:id="rId10"/>
    <p:sldId id="273" r:id="rId11"/>
    <p:sldId id="274" r:id="rId12"/>
    <p:sldId id="275" r:id="rId13"/>
    <p:sldId id="276" r:id="rId14"/>
    <p:sldId id="277" r:id="rId15"/>
    <p:sldId id="278" r:id="rId16"/>
    <p:sldId id="279" r:id="rId17"/>
    <p:sldId id="280" r:id="rId18"/>
    <p:sldId id="281" r:id="rId19"/>
    <p:sldId id="270" r:id="rId20"/>
  </p:sldIdLst>
  <p:sldSz cx="9144000" cy="5143500" type="screen16x9"/>
  <p:notesSz cx="6858000" cy="9144000"/>
  <p:embeddedFontLst>
    <p:embeddedFont>
      <p:font typeface="Helvetica Neue" panose="020B060402020202020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33">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5Tb1J/AP/FYpAcBPWBG0IjEiq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33"/>
    <p:restoredTop sz="94624"/>
  </p:normalViewPr>
  <p:slideViewPr>
    <p:cSldViewPr snapToGrid="0">
      <p:cViewPr varScale="1">
        <p:scale>
          <a:sx n="90" d="100"/>
          <a:sy n="90" d="100"/>
        </p:scale>
        <p:origin x="414" y="276"/>
      </p:cViewPr>
      <p:guideLst>
        <p:guide orient="horz" pos="1620"/>
        <p:guide pos="2880"/>
        <p:guide orient="horz" pos="7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90302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5618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4350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0280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8554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251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6889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361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7601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bec1cdad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fbec1cdad6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4360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3261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
        <p:cNvGrpSpPr/>
        <p:nvPr/>
      </p:nvGrpSpPr>
      <p:grpSpPr>
        <a:xfrm>
          <a:off x="0" y="0"/>
          <a:ext cx="0" cy="0"/>
          <a:chOff x="0" y="0"/>
          <a:chExt cx="0" cy="0"/>
        </a:xfrm>
      </p:grpSpPr>
      <p:sp>
        <p:nvSpPr>
          <p:cNvPr id="12" name="Google Shape;12;p18"/>
          <p:cNvSpPr txBox="1">
            <a:spLocks noGrp="1"/>
          </p:cNvSpPr>
          <p:nvPr>
            <p:ph type="title"/>
          </p:nvPr>
        </p:nvSpPr>
        <p:spPr>
          <a:xfrm>
            <a:off x="311700" y="555600"/>
            <a:ext cx="2808000" cy="755700"/>
          </a:xfrm>
          <a:prstGeom prst="rect">
            <a:avLst/>
          </a:prstGeom>
          <a:noFill/>
          <a:ln>
            <a:noFill/>
          </a:ln>
        </p:spPr>
        <p:txBody>
          <a:bodyPr spcFirstLastPara="1" wrap="square" lIns="0" tIns="0" rIns="91425" bIns="0"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 name="Google Shape;13;p18"/>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14" name="Google Shape;14;p18"/>
          <p:cNvSpPr txBox="1"/>
          <p:nvPr/>
        </p:nvSpPr>
        <p:spPr>
          <a:xfrm>
            <a:off x="4523538" y="317900"/>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5" name="Google Shape;15;p18"/>
          <p:cNvSpPr txBox="1">
            <a:spLocks noGrp="1"/>
          </p:cNvSpPr>
          <p:nvPr>
            <p:ph type="title" idx="2"/>
          </p:nvPr>
        </p:nvSpPr>
        <p:spPr>
          <a:xfrm>
            <a:off x="4153618" y="82021"/>
            <a:ext cx="7325700" cy="4224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sldNum" idx="3"/>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pic>
        <p:nvPicPr>
          <p:cNvPr id="17" name="Google Shape;17;p18"/>
          <p:cNvPicPr preferRelativeResize="0"/>
          <p:nvPr/>
        </p:nvPicPr>
        <p:blipFill rotWithShape="1">
          <a:blip r:embed="rId2">
            <a:alphaModFix/>
          </a:blip>
          <a:srcRect l="11433" t="4251" r="2015" b="4715"/>
          <a:stretch/>
        </p:blipFill>
        <p:spPr>
          <a:xfrm>
            <a:off x="1029385" y="2240150"/>
            <a:ext cx="5420477" cy="2639575"/>
          </a:xfrm>
          <a:prstGeom prst="rect">
            <a:avLst/>
          </a:prstGeom>
          <a:noFill/>
          <a:ln>
            <a:noFill/>
          </a:ln>
        </p:spPr>
      </p:pic>
      <p:sp>
        <p:nvSpPr>
          <p:cNvPr id="18" name="Google Shape;18;p1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19" name="Google Shape;19;p18"/>
          <p:cNvPicPr preferRelativeResize="0"/>
          <p:nvPr/>
        </p:nvPicPr>
        <p:blipFill rotWithShape="1">
          <a:blip r:embed="rId3">
            <a:alphaModFix/>
          </a:blip>
          <a:srcRect/>
          <a:stretch/>
        </p:blipFill>
        <p:spPr>
          <a:xfrm>
            <a:off x="7242150" y="191550"/>
            <a:ext cx="1572125" cy="457900"/>
          </a:xfrm>
          <a:prstGeom prst="rect">
            <a:avLst/>
          </a:prstGeom>
          <a:noFill/>
          <a:ln>
            <a:noFill/>
          </a:ln>
        </p:spPr>
      </p:pic>
      <p:sp>
        <p:nvSpPr>
          <p:cNvPr id="20" name="Google Shape;20;p18"/>
          <p:cNvSpPr txBox="1"/>
          <p:nvPr/>
        </p:nvSpPr>
        <p:spPr>
          <a:xfrm>
            <a:off x="6715875" y="3629100"/>
            <a:ext cx="2193300" cy="14382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 m</a:t>
            </a:r>
            <a:r>
              <a:rPr lang="es-ES" sz="600" b="1" i="0" u="none" strike="noStrike" cap="none">
                <a:solidFill>
                  <a:schemeClr val="dk1"/>
                </a:solidFill>
                <a:latin typeface="Helvetica Neue"/>
                <a:ea typeface="Helvetica Neue"/>
                <a:cs typeface="Helvetica Neue"/>
                <a:sym typeface="Helvetica Neue"/>
              </a:rPr>
              <a:t>mvjhsvsjd oikjlkls</a:t>
            </a:r>
            <a:r>
              <a:rPr lang="es-ES" sz="600" b="0" i="0" u="none" strike="noStrike" cap="none">
                <a:solidFill>
                  <a:schemeClr val="dk1"/>
                </a:solidFill>
                <a:latin typeface="Helvetica Neue"/>
                <a:ea typeface="Helvetica Neue"/>
                <a:cs typeface="Helvetica Neue"/>
                <a:sym typeface="Helvetica Neue"/>
              </a:rPr>
              <a:t> mm vjjhjdw wjygdw ekuhfesdT epofjijfd rlijfio erw.kgn trwkwgjsvsjd oikjlkls mm vjjhjdw wjygdw ekuhfesd epofjijfd rlijfio erw.kgn d epofjijfd rlijfio erw.kgn trwkwgjsvsjd oikjlkls mm vsjd okjlkls mm vsjd okjlki vsjd okjlkvsjd okjlk vsjd okjlkvsjd vsjd okjlkls mm vsjd okjlki vsjd okjlkvsjd od epofjijfd rlijfio erw.kgn </a:t>
            </a:r>
            <a:endParaRPr sz="600" b="0"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300"/>
              </a:spcBef>
              <a:spcAft>
                <a:spcPts val="30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Shdvjhsvsjd oikjlkls mmvjhsvsjd oikjlkls</a:t>
            </a:r>
            <a:r>
              <a:rPr lang="es-ES" sz="600" b="0" i="0" u="none" strike="noStrike" cap="none">
                <a:solidFill>
                  <a:schemeClr val="dk1"/>
                </a:solidFill>
                <a:latin typeface="Helvetica Neue"/>
                <a:ea typeface="Helvetica Neue"/>
                <a:cs typeface="Helvetica Neue"/>
                <a:sym typeface="Helvetica Neue"/>
              </a:rPr>
              <a:t> mm vjjhjdw wjygdw ekuhfesd epofjijfd rlijfio erw.kgn m vsjd okjlki vsjd okjlkvsjd od epofjijfd rlijfio erw.kgn </a:t>
            </a:r>
            <a:endParaRPr sz="600" b="0" i="0" u="none" strike="noStrike" cap="none">
              <a:solidFill>
                <a:schemeClr val="dk1"/>
              </a:solidFill>
              <a:latin typeface="Helvetica Neue"/>
              <a:ea typeface="Helvetica Neue"/>
              <a:cs typeface="Helvetica Neue"/>
              <a:sym typeface="Helvetica Neue"/>
            </a:endParaRPr>
          </a:p>
        </p:txBody>
      </p:sp>
      <p:sp>
        <p:nvSpPr>
          <p:cNvPr id="21" name="Google Shape;21;p1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2" name="Google Shape;22;p18"/>
          <p:cNvSpPr txBox="1"/>
          <p:nvPr/>
        </p:nvSpPr>
        <p:spPr>
          <a:xfrm>
            <a:off x="385175" y="966450"/>
            <a:ext cx="6107400" cy="1074000"/>
          </a:xfrm>
          <a:prstGeom prst="rect">
            <a:avLst/>
          </a:prstGeom>
          <a:noFill/>
          <a:ln>
            <a:noFill/>
          </a:ln>
        </p:spPr>
        <p:txBody>
          <a:bodyPr spcFirstLastPara="1" wrap="square" lIns="18000" tIns="0" rIns="54000" bIns="0"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s-ES" sz="700" b="1" i="0" u="none" strike="noStrike" cap="none">
                <a:solidFill>
                  <a:srgbClr val="000000"/>
                </a:solidFill>
                <a:latin typeface="Helvetica Neue"/>
                <a:ea typeface="Helvetica Neue"/>
                <a:cs typeface="Helvetica Neue"/>
                <a:sym typeface="Helvetica Neue"/>
              </a:rPr>
              <a:t>Shdvjhsvsjd oikjlkls m</a:t>
            </a:r>
            <a:r>
              <a:rPr lang="es-ES" sz="700" b="1" i="0" u="none" strike="noStrike" cap="none">
                <a:solidFill>
                  <a:schemeClr val="dk1"/>
                </a:solidFill>
                <a:latin typeface="Helvetica Neue"/>
                <a:ea typeface="Helvetica Neue"/>
                <a:cs typeface="Helvetica Neue"/>
                <a:sym typeface="Helvetica Neue"/>
              </a:rPr>
              <a:t>mvjhsvsjd oikjlkls</a:t>
            </a:r>
            <a:r>
              <a:rPr lang="es-ES" sz="700" b="0" i="0" u="none" strike="noStrike" cap="none">
                <a:solidFill>
                  <a:schemeClr val="dk1"/>
                </a:solidFill>
                <a:latin typeface="Helvetica Neue"/>
                <a:ea typeface="Helvetica Neue"/>
                <a:cs typeface="Helvetica Neue"/>
                <a:sym typeface="Helvetica Neue"/>
              </a:rPr>
              <a:t> mm vjjhjdw wjygdw ekuhfesd epofjijfd rlijfio erw.kgn trwkwgjsvsjd oikjlkls mm vjjhjdw wjygdw ekuhfesd epofjijfd rlijfio erw.kgn d epofjijfd rlijfio  mm vjjhjdw wjygdw ekuhfesd epofjijfd rlijfio erw.kgn trwkwgjsvsjd oikjlkls mm vjjhjdw wjygdw ekuhfesd epofjijfd rlijfio erw.kgn d epofjijfd rlijfio erw.kgn trwkwgjsvsjd oikjlkls mm </a:t>
            </a: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500"/>
              </a:spcBef>
              <a:spcAft>
                <a:spcPts val="0"/>
              </a:spcAft>
              <a:buClr>
                <a:srgbClr val="000000"/>
              </a:buClr>
              <a:buSzPts val="700"/>
              <a:buFont typeface="Arial"/>
              <a:buNone/>
            </a:pP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500"/>
              </a:spcBef>
              <a:spcAft>
                <a:spcPts val="0"/>
              </a:spcAft>
              <a:buClr>
                <a:srgbClr val="000000"/>
              </a:buClr>
              <a:buSzPts val="700"/>
              <a:buFont typeface="Arial"/>
              <a:buNone/>
            </a:pPr>
            <a:r>
              <a:rPr lang="es-ES" sz="700" b="1" i="0" u="none" strike="noStrike" cap="none">
                <a:solidFill>
                  <a:schemeClr val="dk1"/>
                </a:solidFill>
                <a:latin typeface="Helvetica Neue"/>
                <a:ea typeface="Helvetica Neue"/>
                <a:cs typeface="Helvetica Neue"/>
                <a:sym typeface="Helvetica Neue"/>
              </a:rPr>
              <a:t>Shdvjhsvsjd oikjlkls mmvjhsvsjd oikjlkls </a:t>
            </a:r>
            <a:r>
              <a:rPr lang="es-ES" sz="700" b="0" i="0" u="none" strike="noStrike" cap="none">
                <a:solidFill>
                  <a:schemeClr val="dk1"/>
                </a:solidFill>
                <a:latin typeface="Helvetica Neue"/>
                <a:ea typeface="Helvetica Neue"/>
                <a:cs typeface="Helvetica Neue"/>
                <a:sym typeface="Helvetica Neue"/>
              </a:rPr>
              <a:t>mm vjjhjdw wjygdw ekuhfesd epofjijfd rlijfio erw.kgn trwkwgjsvsjd oikjlkls mm vjjhjdw wjygdw ekuhfesd epofjijfd rlijfio erw.kgn d epofjijfd rlijfio  mm vjjhjdw wjygdw ekuhfesd epofjijfd rlijfio erw.kgn trwkwgjsvsjd oikjlkls mm vjjhjdw wjygdw ekuhfesd epofjijfd </a:t>
            </a: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300"/>
              </a:spcBef>
              <a:spcAft>
                <a:spcPts val="0"/>
              </a:spcAft>
              <a:buClr>
                <a:srgbClr val="000000"/>
              </a:buClr>
              <a:buSzPts val="700"/>
              <a:buFont typeface="Arial"/>
              <a:buNone/>
            </a:pPr>
            <a:r>
              <a:rPr lang="es-ES" sz="700" b="1" i="0" u="none" strike="noStrike" cap="none">
                <a:solidFill>
                  <a:srgbClr val="558BC8"/>
                </a:solidFill>
                <a:latin typeface="Helvetica Neue"/>
                <a:ea typeface="Helvetica Neue"/>
                <a:cs typeface="Helvetica Neue"/>
                <a:sym typeface="Helvetica Neue"/>
              </a:rPr>
              <a:t>epofjijfd rlijfio  mm vjjhjdw wjygdw ekuhfesd epofjijfd rlijfio erw.kgn trwkwgjsvsjd oikjlkls mm vjjhjdw wjygdw ekuhfes</a:t>
            </a:r>
            <a:endParaRPr sz="700" b="1" i="0" u="none" strike="noStrike" cap="none">
              <a:solidFill>
                <a:srgbClr val="558BC8"/>
              </a:solidFill>
              <a:latin typeface="Helvetica Neue"/>
              <a:ea typeface="Helvetica Neue"/>
              <a:cs typeface="Helvetica Neue"/>
              <a:sym typeface="Helvetica Neue"/>
            </a:endParaRPr>
          </a:p>
          <a:p>
            <a:pPr marL="0" marR="0" lvl="0" indent="0" algn="l" rtl="0">
              <a:lnSpc>
                <a:spcPct val="115000"/>
              </a:lnSpc>
              <a:spcBef>
                <a:spcPts val="300"/>
              </a:spcBef>
              <a:spcAft>
                <a:spcPts val="0"/>
              </a:spcAft>
              <a:buClr>
                <a:srgbClr val="000000"/>
              </a:buClr>
              <a:buSzPts val="700"/>
              <a:buFont typeface="Arial"/>
              <a:buNone/>
            </a:pPr>
            <a:endParaRPr sz="700" b="1" i="0" u="none" strike="noStrike" cap="none">
              <a:solidFill>
                <a:srgbClr val="558BC8"/>
              </a:solidFill>
              <a:latin typeface="Helvetica Neue"/>
              <a:ea typeface="Helvetica Neue"/>
              <a:cs typeface="Helvetica Neue"/>
              <a:sym typeface="Helvetica Neue"/>
            </a:endParaRPr>
          </a:p>
          <a:p>
            <a:pPr marL="0" marR="0" lvl="0" indent="0" algn="l" rtl="0">
              <a:lnSpc>
                <a:spcPct val="115000"/>
              </a:lnSpc>
              <a:spcBef>
                <a:spcPts val="300"/>
              </a:spcBef>
              <a:spcAft>
                <a:spcPts val="300"/>
              </a:spcAft>
              <a:buClr>
                <a:srgbClr val="000000"/>
              </a:buClr>
              <a:buSzPts val="700"/>
              <a:buFont typeface="Arial"/>
              <a:buNone/>
            </a:pPr>
            <a:endParaRPr sz="700" b="1" i="0" u="none" strike="noStrike" cap="none">
              <a:solidFill>
                <a:srgbClr val="558BC8"/>
              </a:solidFill>
              <a:latin typeface="Helvetica Neue"/>
              <a:ea typeface="Helvetica Neue"/>
              <a:cs typeface="Helvetica Neue"/>
              <a:sym typeface="Helvetica Neue"/>
            </a:endParaRPr>
          </a:p>
        </p:txBody>
      </p:sp>
      <p:sp>
        <p:nvSpPr>
          <p:cNvPr id="23" name="Google Shape;23;p18"/>
          <p:cNvSpPr txBox="1"/>
          <p:nvPr/>
        </p:nvSpPr>
        <p:spPr>
          <a:xfrm>
            <a:off x="414325" y="2816510"/>
            <a:ext cx="657600" cy="2201100"/>
          </a:xfrm>
          <a:prstGeom prst="rect">
            <a:avLst/>
          </a:prstGeom>
          <a:noFill/>
          <a:ln>
            <a:noFill/>
          </a:ln>
        </p:spPr>
        <p:txBody>
          <a:bodyPr spcFirstLastPara="1" wrap="square" lIns="0" tIns="0" rIns="91425"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s-ES" sz="700" b="1" i="0" u="none" strike="noStrike" cap="none">
                <a:solidFill>
                  <a:srgbClr val="000000"/>
                </a:solidFill>
                <a:latin typeface="Helvetica Neue"/>
                <a:ea typeface="Helvetica Neue"/>
                <a:cs typeface="Helvetica Neue"/>
                <a:sym typeface="Helvetica Neue"/>
              </a:rPr>
              <a:t>First Level</a:t>
            </a:r>
            <a:endParaRPr sz="7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r>
              <a:rPr lang="es-ES" sz="800" b="1" i="0" u="none" strike="noStrike" cap="none">
                <a:solidFill>
                  <a:srgbClr val="000000"/>
                </a:solidFill>
                <a:latin typeface="Helvetica Neue"/>
                <a:ea typeface="Helvetica Neue"/>
                <a:cs typeface="Helvetica Neue"/>
                <a:sym typeface="Helvetica Neue"/>
              </a:rPr>
              <a:t>Increasing</a:t>
            </a: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r>
              <a:rPr lang="es-ES" sz="800" b="1" i="0" u="none" strike="noStrike" cap="none">
                <a:solidFill>
                  <a:srgbClr val="000000"/>
                </a:solidFill>
                <a:latin typeface="Helvetica Neue"/>
                <a:ea typeface="Helvetica Neue"/>
                <a:cs typeface="Helvetica Neue"/>
                <a:sym typeface="Helvetica Neue"/>
              </a:rPr>
              <a:t>Climate risk levels</a:t>
            </a: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000000"/>
                </a:solidFill>
                <a:latin typeface="Helvetica Neue"/>
                <a:ea typeface="Helvetica Neue"/>
                <a:cs typeface="Helvetica Neue"/>
                <a:sym typeface="Helvetica Neue"/>
              </a:rPr>
              <a:t>(from undetectable to very low, to very high)</a:t>
            </a:r>
            <a:endParaRPr sz="7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p:txBody>
      </p:sp>
      <p:pic>
        <p:nvPicPr>
          <p:cNvPr id="24" name="Google Shape;24;p18"/>
          <p:cNvPicPr preferRelativeResize="0"/>
          <p:nvPr/>
        </p:nvPicPr>
        <p:blipFill rotWithShape="1">
          <a:blip r:embed="rId4">
            <a:alphaModFix/>
          </a:blip>
          <a:srcRect l="10798" r="18253"/>
          <a:stretch/>
        </p:blipFill>
        <p:spPr>
          <a:xfrm>
            <a:off x="6715875" y="998225"/>
            <a:ext cx="2193172" cy="2137075"/>
          </a:xfrm>
          <a:prstGeom prst="rect">
            <a:avLst/>
          </a:prstGeom>
          <a:noFill/>
          <a:ln>
            <a:noFill/>
          </a:ln>
        </p:spPr>
      </p:pic>
      <p:sp>
        <p:nvSpPr>
          <p:cNvPr id="25" name="Google Shape;25;p18"/>
          <p:cNvSpPr txBox="1"/>
          <p:nvPr/>
        </p:nvSpPr>
        <p:spPr>
          <a:xfrm>
            <a:off x="6761206" y="3219350"/>
            <a:ext cx="1631700" cy="192300"/>
          </a:xfrm>
          <a:prstGeom prst="rect">
            <a:avLst/>
          </a:prstGeom>
          <a:noFill/>
          <a:ln>
            <a:noFill/>
          </a:ln>
        </p:spPr>
        <p:txBody>
          <a:bodyPr spcFirstLastPara="1" wrap="square" lIns="0" tIns="0" rIns="91425" bIns="0" anchor="t" anchorCtr="0">
            <a:spAutoFit/>
          </a:bodyPr>
          <a:lstStyle/>
          <a:p>
            <a:pPr marL="0" marR="0" lvl="0" indent="0" algn="l" rtl="0">
              <a:lnSpc>
                <a:spcPct val="150000"/>
              </a:lnSpc>
              <a:spcBef>
                <a:spcPts val="0"/>
              </a:spcBef>
              <a:spcAft>
                <a:spcPts val="300"/>
              </a:spcAft>
              <a:buClr>
                <a:srgbClr val="000000"/>
              </a:buClr>
              <a:buSzPts val="500"/>
              <a:buFont typeface="Arial"/>
              <a:buNone/>
            </a:pPr>
            <a:r>
              <a:rPr lang="es-ES" sz="500" b="1" i="0" u="none" strike="noStrike" cap="none">
                <a:solidFill>
                  <a:schemeClr val="dk1"/>
                </a:solidFill>
                <a:latin typeface="Helvetica Neue"/>
                <a:ea typeface="Helvetica Neue"/>
                <a:cs typeface="Helvetica Neue"/>
                <a:sym typeface="Helvetica Neue"/>
              </a:rPr>
              <a:t>Shdvjhsvsjd oikjlkls mmvjhsvsjd oikjlkls</a:t>
            </a:r>
            <a:r>
              <a:rPr lang="es-ES" sz="500" b="0" i="0" u="none" strike="noStrike" cap="none">
                <a:solidFill>
                  <a:schemeClr val="dk1"/>
                </a:solidFill>
                <a:latin typeface="Helvetica Neue"/>
                <a:ea typeface="Helvetica Neue"/>
                <a:cs typeface="Helvetica Neue"/>
                <a:sym typeface="Helvetica Neue"/>
              </a:rPr>
              <a:t> mm vjjhjdw wjygdw ekuhfesd epofjijfd rlijfio erw.kgn trwkwgjs</a:t>
            </a:r>
            <a:endParaRPr sz="1300" b="0" i="0" u="none" strike="noStrike" cap="none">
              <a:solidFill>
                <a:srgbClr val="000000"/>
              </a:solidFill>
              <a:latin typeface="Arial"/>
              <a:ea typeface="Arial"/>
              <a:cs typeface="Arial"/>
              <a:sym typeface="Arial"/>
            </a:endParaRPr>
          </a:p>
        </p:txBody>
      </p:sp>
      <p:sp>
        <p:nvSpPr>
          <p:cNvPr id="26" name="Google Shape;26;p18"/>
          <p:cNvSpPr txBox="1">
            <a:spLocks noGrp="1"/>
          </p:cNvSpPr>
          <p:nvPr>
            <p:ph type="subTitle" idx="1"/>
          </p:nvPr>
        </p:nvSpPr>
        <p:spPr>
          <a:xfrm>
            <a:off x="428900" y="469075"/>
            <a:ext cx="8381400" cy="217800"/>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1"/>
              </a:buClr>
              <a:buSzPts val="1100"/>
              <a:buFont typeface="Montserrat"/>
              <a:buNone/>
              <a:defRPr sz="1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18"/>
          <p:cNvSpPr txBox="1">
            <a:spLocks noGrp="1"/>
          </p:cNvSpPr>
          <p:nvPr>
            <p:ph type="title" idx="4"/>
          </p:nvPr>
        </p:nvSpPr>
        <p:spPr>
          <a:xfrm>
            <a:off x="382325" y="227575"/>
            <a:ext cx="8158200" cy="2769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490250" y="450150"/>
            <a:ext cx="6367800" cy="40908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0" name="Google Shape;30;p19"/>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31" name="Google Shape;31;p19"/>
          <p:cNvSpPr txBox="1"/>
          <p:nvPr/>
        </p:nvSpPr>
        <p:spPr>
          <a:xfrm>
            <a:off x="4504513" y="275050"/>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32" name="Google Shape;32;p19"/>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pic>
        <p:nvPicPr>
          <p:cNvPr id="33" name="Google Shape;33;p19"/>
          <p:cNvPicPr preferRelativeResize="0"/>
          <p:nvPr/>
        </p:nvPicPr>
        <p:blipFill rotWithShape="1">
          <a:blip r:embed="rId2">
            <a:alphaModFix/>
          </a:blip>
          <a:srcRect/>
          <a:stretch/>
        </p:blipFill>
        <p:spPr>
          <a:xfrm>
            <a:off x="1327075" y="885625"/>
            <a:ext cx="7174349" cy="3562399"/>
          </a:xfrm>
          <a:prstGeom prst="rect">
            <a:avLst/>
          </a:prstGeom>
          <a:noFill/>
          <a:ln>
            <a:noFill/>
          </a:ln>
        </p:spPr>
      </p:pic>
      <p:sp>
        <p:nvSpPr>
          <p:cNvPr id="34" name="Google Shape;34;p19"/>
          <p:cNvSpPr txBox="1"/>
          <p:nvPr/>
        </p:nvSpPr>
        <p:spPr>
          <a:xfrm>
            <a:off x="411605" y="4453000"/>
            <a:ext cx="8218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 m</a:t>
            </a:r>
            <a:r>
              <a:rPr lang="es-ES" sz="600" b="1" i="0" u="none" strike="noStrike" cap="none">
                <a:solidFill>
                  <a:schemeClr val="dk1"/>
                </a:solidFill>
                <a:latin typeface="Helvetica Neue"/>
                <a:ea typeface="Helvetica Neue"/>
                <a:cs typeface="Helvetica Neue"/>
                <a:sym typeface="Helvetica Neue"/>
              </a:rPr>
              <a:t>mvjhsvsjd oikjlkls</a:t>
            </a:r>
            <a:r>
              <a:rPr lang="es-ES" sz="600" b="0" i="0" u="none" strike="noStrike" cap="none">
                <a:solidFill>
                  <a:schemeClr val="dk1"/>
                </a:solidFill>
                <a:latin typeface="Helvetica Neue"/>
                <a:ea typeface="Helvetica Neue"/>
                <a:cs typeface="Helvetica Neue"/>
                <a:sym typeface="Helvetica Neue"/>
              </a:rPr>
              <a:t> mm vjjhjdw wjygdw ekuhfesd epofjijfd rlijfio erw.kgn trwkwgjsvsjd oikjlkls mm vjjhjdw wjygdw ekuhfesd epofjijfd rlijfio erw.kgn d epofjijfd rlijfio erw.kgn trwkwgjsvsjd oikjlkls mm vsjd okjlkls mm vsjd okjlki vsjd okjlkvsjd okjlk vsjd okjlkvsjd vsjd okjlkls mm vsjd okjlki vsjd okjlkvsjd od epofjijfd rlijfio erw.kgn trwkwgjsvsjd oikjlkls mm vsjd okjlkls mm vsjd okjlki vsjd okjlkvsjd okjlk vsjd okjlkvsjd vjd okjlkvsjd v.jd okjlkvsjd v.jd okjlkvsjd v.</a:t>
            </a:r>
            <a:endParaRPr sz="600" b="0" i="0" u="none" strike="noStrike" cap="none">
              <a:solidFill>
                <a:schemeClr val="dk1"/>
              </a:solidFill>
              <a:latin typeface="Helvetica Neue"/>
              <a:ea typeface="Helvetica Neue"/>
              <a:cs typeface="Helvetica Neue"/>
              <a:sym typeface="Helvetica Neue"/>
            </a:endParaRPr>
          </a:p>
          <a:p>
            <a:pPr marL="457200" marR="0" lvl="0" indent="-266700" algn="l" rtl="0">
              <a:lnSpc>
                <a:spcPct val="150000"/>
              </a:lnSpc>
              <a:spcBef>
                <a:spcPts val="300"/>
              </a:spcBef>
              <a:spcAft>
                <a:spcPts val="0"/>
              </a:spcAft>
              <a:buClr>
                <a:schemeClr val="dk1"/>
              </a:buClr>
              <a:buSzPts val="600"/>
              <a:buFont typeface="Helvetica Neue"/>
              <a:buChar char="➔"/>
            </a:pPr>
            <a:r>
              <a:rPr lang="es-ES" sz="600" b="0" i="0" u="none" strike="noStrike" cap="none">
                <a:solidFill>
                  <a:schemeClr val="dk1"/>
                </a:solidFill>
                <a:latin typeface="Helvetica Neue"/>
                <a:ea typeface="Helvetica Neue"/>
                <a:cs typeface="Helvetica Neue"/>
                <a:sym typeface="Helvetica Neue"/>
              </a:rPr>
              <a:t>okjlkls mm vsjd okjlki vsjd okjlkvsjd okjlk vsjd jd oikjlmmvjhsvsjdokjlkvsjd vsjd okjlkls mm vsjd okjlki vsjd okjlkvsjd okjlk vsjd jd oikjlkvsjd vsjd okjlkvsjd vsjd okjlkvsjd vsjd okjlkvsjd vsjd okjl.</a:t>
            </a:r>
            <a:endParaRPr sz="600" b="0" i="0" u="none" strike="noStrike" cap="none">
              <a:solidFill>
                <a:schemeClr val="dk1"/>
              </a:solidFill>
              <a:latin typeface="Helvetica Neue"/>
              <a:ea typeface="Helvetica Neue"/>
              <a:cs typeface="Helvetica Neue"/>
              <a:sym typeface="Helvetica Neue"/>
            </a:endParaRPr>
          </a:p>
          <a:p>
            <a:pPr marL="457200" marR="0" lvl="0" indent="-266700" algn="l" rtl="0">
              <a:lnSpc>
                <a:spcPct val="150000"/>
              </a:lnSpc>
              <a:spcBef>
                <a:spcPts val="0"/>
              </a:spcBef>
              <a:spcAft>
                <a:spcPts val="0"/>
              </a:spcAft>
              <a:buClr>
                <a:schemeClr val="dk1"/>
              </a:buClr>
              <a:buSzPts val="600"/>
              <a:buFont typeface="Helvetica Neue"/>
              <a:buChar char="➔"/>
            </a:pPr>
            <a:r>
              <a:rPr lang="es-ES" sz="600" b="0" i="0" u="none" strike="noStrike" cap="none">
                <a:solidFill>
                  <a:schemeClr val="dk1"/>
                </a:solidFill>
                <a:latin typeface="Helvetica Neue"/>
                <a:ea typeface="Helvetica Neue"/>
                <a:cs typeface="Helvetica Neue"/>
                <a:sym typeface="Helvetica Neue"/>
              </a:rPr>
              <a:t>kvsjd vsjd okjlkvsjd vsjd okjlkvsjd vsjd okjlkvsjd vsjd okjlkvsjd vsjd okjlkvsjd vsjd okjlkvsjd vsjd okjlkvsjd vsjd okjlkvsjd vsjd okjlkvsjd vsjd okjlkvsjd vsjd okjl.</a:t>
            </a:r>
            <a:endParaRPr sz="600" b="0" i="0" u="none" strike="noStrike" cap="none">
              <a:solidFill>
                <a:schemeClr val="dk1"/>
              </a:solidFill>
              <a:latin typeface="Helvetica Neue"/>
              <a:ea typeface="Helvetica Neue"/>
              <a:cs typeface="Helvetica Neue"/>
              <a:sym typeface="Helvetica Neue"/>
            </a:endParaRPr>
          </a:p>
        </p:txBody>
      </p:sp>
      <p:sp>
        <p:nvSpPr>
          <p:cNvPr id="35" name="Google Shape;35;p19"/>
          <p:cNvSpPr txBox="1"/>
          <p:nvPr/>
        </p:nvSpPr>
        <p:spPr>
          <a:xfrm>
            <a:off x="413838" y="285257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a:t>
            </a: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m</a:t>
            </a:r>
            <a:r>
              <a:rPr lang="es-ES" sz="600" b="1" i="0" u="none" strike="noStrike" cap="none">
                <a:solidFill>
                  <a:schemeClr val="dk1"/>
                </a:solidFill>
                <a:latin typeface="Helvetica Neue"/>
                <a:ea typeface="Helvetica Neue"/>
                <a:cs typeface="Helvetica Neue"/>
                <a:sym typeface="Helvetica Neue"/>
              </a:rPr>
              <a:t>mvj svsjd ikjlkls mm vjjh</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jdw wjygdw ek Shdvjhsvsjd oi</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100"/>
              </a:spcBef>
              <a:spcAft>
                <a:spcPts val="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kjlkls mmvj svsj</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epofjijfd rlijfio erw.kgn tr wkwgjsvsjd oikjlkls mm vsjd okjlkls mm vsjd okjlki vsjd okjlkvsjd okjlk vsjd okjlkvsjd vsjd okjlkls mm vsjd okjlki vsjd ekuhfesd epofjijfd rlijfio erw.kgn rwokjlkvsjd  okjlkls</a:t>
            </a:r>
            <a:endParaRPr sz="600" b="0" i="0" u="none" strike="noStrike" cap="none">
              <a:solidFill>
                <a:schemeClr val="dk1"/>
              </a:solidFill>
              <a:latin typeface="Helvetica Neue"/>
              <a:ea typeface="Helvetica Neue"/>
              <a:cs typeface="Helvetica Neue"/>
              <a:sym typeface="Helvetica Neue"/>
            </a:endParaRPr>
          </a:p>
        </p:txBody>
      </p:sp>
      <p:sp>
        <p:nvSpPr>
          <p:cNvPr id="36" name="Google Shape;36;p19"/>
          <p:cNvSpPr/>
          <p:nvPr/>
        </p:nvSpPr>
        <p:spPr>
          <a:xfrm>
            <a:off x="0" y="2852575"/>
            <a:ext cx="198900" cy="21042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37" name="Google Shape;37;p19"/>
          <p:cNvSpPr txBox="1">
            <a:spLocks noGrp="1"/>
          </p:cNvSpPr>
          <p:nvPr>
            <p:ph type="title" idx="3"/>
          </p:nvPr>
        </p:nvSpPr>
        <p:spPr>
          <a:xfrm>
            <a:off x="4153618" y="82021"/>
            <a:ext cx="7325700" cy="4224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9" name="Google Shape;39;p19"/>
          <p:cNvPicPr preferRelativeResize="0"/>
          <p:nvPr/>
        </p:nvPicPr>
        <p:blipFill rotWithShape="1">
          <a:blip r:embed="rId3">
            <a:alphaModFix/>
          </a:blip>
          <a:srcRect/>
          <a:stretch/>
        </p:blipFill>
        <p:spPr>
          <a:xfrm>
            <a:off x="7242150" y="201075"/>
            <a:ext cx="1572125" cy="457900"/>
          </a:xfrm>
          <a:prstGeom prst="rect">
            <a:avLst/>
          </a:prstGeom>
          <a:noFill/>
          <a:ln>
            <a:noFill/>
          </a:ln>
        </p:spPr>
      </p:pic>
      <p:sp>
        <p:nvSpPr>
          <p:cNvPr id="40" name="Google Shape;40;p19"/>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41" name="Google Shape;41;p19"/>
          <p:cNvSpPr txBox="1">
            <a:spLocks noGrp="1"/>
          </p:cNvSpPr>
          <p:nvPr>
            <p:ph type="subTitle" idx="1"/>
          </p:nvPr>
        </p:nvSpPr>
        <p:spPr>
          <a:xfrm>
            <a:off x="428900" y="469075"/>
            <a:ext cx="8381400" cy="217800"/>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1"/>
              </a:buClr>
              <a:buSzPts val="1100"/>
              <a:buFont typeface="Montserrat"/>
              <a:buNone/>
              <a:defRPr sz="1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19"/>
          <p:cNvSpPr txBox="1">
            <a:spLocks noGrp="1"/>
          </p:cNvSpPr>
          <p:nvPr>
            <p:ph type="title" idx="4"/>
          </p:nvPr>
        </p:nvSpPr>
        <p:spPr>
          <a:xfrm>
            <a:off x="382325" y="227575"/>
            <a:ext cx="8158200" cy="2769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0"/>
          <p:cNvSpPr txBox="1">
            <a:spLocks noGrp="1"/>
          </p:cNvSpPr>
          <p:nvPr>
            <p:ph type="title"/>
          </p:nvPr>
        </p:nvSpPr>
        <p:spPr>
          <a:xfrm>
            <a:off x="265500" y="1233175"/>
            <a:ext cx="4045200" cy="1482300"/>
          </a:xfrm>
          <a:prstGeom prst="rect">
            <a:avLst/>
          </a:prstGeom>
          <a:noFill/>
          <a:ln>
            <a:noFill/>
          </a:ln>
        </p:spPr>
        <p:txBody>
          <a:bodyPr spcFirstLastPara="1" wrap="square" lIns="0" tIns="0" rIns="91425" bIns="0"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6" name="Google Shape;46;p20"/>
          <p:cNvSpPr txBox="1">
            <a:spLocks noGrp="1"/>
          </p:cNvSpPr>
          <p:nvPr>
            <p:ph type="subTitle" idx="1"/>
          </p:nvPr>
        </p:nvSpPr>
        <p:spPr>
          <a:xfrm>
            <a:off x="265500" y="2803075"/>
            <a:ext cx="4045200" cy="1235100"/>
          </a:xfrm>
          <a:prstGeom prst="rect">
            <a:avLst/>
          </a:prstGeom>
          <a:noFill/>
          <a:ln>
            <a:noFill/>
          </a:ln>
        </p:spPr>
        <p:txBody>
          <a:bodyPr spcFirstLastPara="1" wrap="square" lIns="0" tIns="0" rIns="54000" bIns="0" anchor="t"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47" name="Google Shape;47;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 name="Google Shape;48;p20"/>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stStyle>
          <a:p>
            <a:endParaRPr/>
          </a:p>
        </p:txBody>
      </p:sp>
      <p:sp>
        <p:nvSpPr>
          <p:cNvPr id="51" name="Google Shape;51;p21"/>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22"/>
          <p:cNvSpPr txBox="1">
            <a:spLocks noGrp="1"/>
          </p:cNvSpPr>
          <p:nvPr>
            <p:ph type="title" hasCustomPrompt="1"/>
          </p:nvPr>
        </p:nvSpPr>
        <p:spPr>
          <a:xfrm>
            <a:off x="311700" y="1106125"/>
            <a:ext cx="8520600" cy="1963500"/>
          </a:xfrm>
          <a:prstGeom prst="rect">
            <a:avLst/>
          </a:prstGeom>
          <a:noFill/>
          <a:ln>
            <a:noFill/>
          </a:ln>
        </p:spPr>
        <p:txBody>
          <a:bodyPr spcFirstLastPara="1" wrap="square" lIns="0" tIns="0" rIns="91425" bIns="0"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marR="0" lvl="0"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 name="Google Shape;55;p22"/>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3"/>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58" name="Google Shape;58;p23"/>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59" name="Google Shape;59;p23"/>
          <p:cNvSpPr txBox="1">
            <a:spLocks noGrp="1"/>
          </p:cNvSpPr>
          <p:nvPr>
            <p:ph type="subTitle" idx="1"/>
          </p:nvPr>
        </p:nvSpPr>
        <p:spPr>
          <a:xfrm>
            <a:off x="657500" y="3945489"/>
            <a:ext cx="8381400" cy="217800"/>
          </a:xfrm>
          <a:prstGeom prst="rect">
            <a:avLst/>
          </a:prstGeom>
          <a:noFill/>
          <a:ln>
            <a:noFill/>
          </a:ln>
        </p:spPr>
        <p:txBody>
          <a:bodyPr spcFirstLastPara="1" wrap="square" lIns="0" tIns="0" rIns="54000" bIns="0" anchor="t" anchorCtr="0">
            <a:noAutofit/>
          </a:bodyPr>
          <a:lstStyle>
            <a:lvl1pPr marR="0" lvl="0" rtl="0">
              <a:lnSpc>
                <a:spcPct val="100000"/>
              </a:lnSpc>
              <a:spcBef>
                <a:spcPts val="0"/>
              </a:spcBef>
              <a:spcAft>
                <a:spcPts val="0"/>
              </a:spcAft>
              <a:buClr>
                <a:schemeClr val="lt1"/>
              </a:buClr>
              <a:buSzPts val="1900"/>
              <a:buFont typeface="Montserrat"/>
              <a:buNone/>
              <a:defRPr sz="19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60" name="Google Shape;60;p23"/>
          <p:cNvSpPr txBox="1">
            <a:spLocks noGrp="1"/>
          </p:cNvSpPr>
          <p:nvPr>
            <p:ph type="title"/>
          </p:nvPr>
        </p:nvSpPr>
        <p:spPr>
          <a:xfrm>
            <a:off x="610925" y="3549277"/>
            <a:ext cx="8158200" cy="276900"/>
          </a:xfrm>
          <a:prstGeom prst="rect">
            <a:avLst/>
          </a:prstGeom>
          <a:noFill/>
          <a:ln>
            <a:noFill/>
          </a:ln>
        </p:spPr>
        <p:txBody>
          <a:bodyPr spcFirstLastPara="1" wrap="square" lIns="0" tIns="0" rIns="91425" bIns="0" anchor="t" anchorCtr="0">
            <a:normAutofit/>
          </a:bodyPr>
          <a:lstStyle>
            <a:lvl1pPr lvl="0" rtl="0">
              <a:lnSpc>
                <a:spcPct val="100000"/>
              </a:lnSpc>
              <a:spcBef>
                <a:spcPts val="0"/>
              </a:spcBef>
              <a:spcAft>
                <a:spcPts val="0"/>
              </a:spcAft>
              <a:buSzPts val="2800"/>
              <a:buFont typeface="Montserrat"/>
              <a:buNone/>
              <a:defRPr sz="2800" b="1">
                <a:latin typeface="Montserrat"/>
                <a:ea typeface="Montserrat"/>
                <a:cs typeface="Montserrat"/>
                <a:sym typeface="Montserrat"/>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1"/>
        <p:cNvGrpSpPr/>
        <p:nvPr/>
      </p:nvGrpSpPr>
      <p:grpSpPr>
        <a:xfrm>
          <a:off x="0" y="0"/>
          <a:ext cx="0" cy="0"/>
          <a:chOff x="0" y="0"/>
          <a:chExt cx="0" cy="0"/>
        </a:xfrm>
      </p:grpSpPr>
      <p:pic>
        <p:nvPicPr>
          <p:cNvPr id="62" name="Google Shape;62;gfbec1cdad6_0_70"/>
          <p:cNvPicPr preferRelativeResize="0"/>
          <p:nvPr/>
        </p:nvPicPr>
        <p:blipFill rotWithShape="1">
          <a:blip r:embed="rId2">
            <a:alphaModFix/>
          </a:blip>
          <a:srcRect t="2992" b="11508"/>
          <a:stretch/>
        </p:blipFill>
        <p:spPr>
          <a:xfrm>
            <a:off x="0" y="-67375"/>
            <a:ext cx="9144003" cy="5210874"/>
          </a:xfrm>
          <a:prstGeom prst="rect">
            <a:avLst/>
          </a:prstGeom>
          <a:noFill/>
          <a:ln>
            <a:noFill/>
          </a:ln>
        </p:spPr>
      </p:pic>
      <p:sp>
        <p:nvSpPr>
          <p:cNvPr id="63" name="Google Shape;63;gfbec1cdad6_0_70"/>
          <p:cNvSpPr/>
          <p:nvPr/>
        </p:nvSpPr>
        <p:spPr>
          <a:xfrm>
            <a:off x="0" y="3416250"/>
            <a:ext cx="9144000" cy="9480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64" name="Google Shape;64;gfbec1cdad6_0_70"/>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65" name="Google Shape;65;gfbec1cdad6_0_70"/>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66" name="Google Shape;66;gfbec1cdad6_0_70"/>
          <p:cNvSpPr txBox="1">
            <a:spLocks noGrp="1"/>
          </p:cNvSpPr>
          <p:nvPr>
            <p:ph type="subTitle" idx="1"/>
          </p:nvPr>
        </p:nvSpPr>
        <p:spPr>
          <a:xfrm>
            <a:off x="657500" y="3945489"/>
            <a:ext cx="8381400" cy="217800"/>
          </a:xfrm>
          <a:prstGeom prst="rect">
            <a:avLst/>
          </a:prstGeom>
          <a:noFill/>
          <a:ln>
            <a:noFill/>
          </a:ln>
        </p:spPr>
        <p:txBody>
          <a:bodyPr spcFirstLastPara="1" wrap="square" lIns="0" tIns="0" rIns="54000" bIns="0" anchor="t" anchorCtr="0">
            <a:noAutofit/>
          </a:bodyPr>
          <a:lstStyle>
            <a:lvl1pPr marR="0" lvl="0" rtl="0">
              <a:lnSpc>
                <a:spcPct val="100000"/>
              </a:lnSpc>
              <a:spcBef>
                <a:spcPts val="0"/>
              </a:spcBef>
              <a:spcAft>
                <a:spcPts val="0"/>
              </a:spcAft>
              <a:buClr>
                <a:schemeClr val="lt1"/>
              </a:buClr>
              <a:buSzPts val="1900"/>
              <a:buFont typeface="Montserrat"/>
              <a:buNone/>
              <a:defRPr sz="19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67" name="Google Shape;67;gfbec1cdad6_0_70"/>
          <p:cNvSpPr txBox="1">
            <a:spLocks noGrp="1"/>
          </p:cNvSpPr>
          <p:nvPr>
            <p:ph type="title"/>
          </p:nvPr>
        </p:nvSpPr>
        <p:spPr>
          <a:xfrm>
            <a:off x="610925" y="3549277"/>
            <a:ext cx="8158200" cy="276900"/>
          </a:xfrm>
          <a:prstGeom prst="rect">
            <a:avLst/>
          </a:prstGeom>
          <a:noFill/>
          <a:ln>
            <a:noFill/>
          </a:ln>
        </p:spPr>
        <p:txBody>
          <a:bodyPr spcFirstLastPara="1" wrap="square" lIns="0" tIns="0" rIns="91425" bIns="0" anchor="t" anchorCtr="0">
            <a:normAutofit/>
          </a:bodyPr>
          <a:lstStyle>
            <a:lvl1pPr lvl="0" rtl="0">
              <a:lnSpc>
                <a:spcPct val="100000"/>
              </a:lnSpc>
              <a:spcBef>
                <a:spcPts val="0"/>
              </a:spcBef>
              <a:spcAft>
                <a:spcPts val="0"/>
              </a:spcAft>
              <a:buSzPts val="2800"/>
              <a:buFont typeface="Montserrat"/>
              <a:buNone/>
              <a:defRPr sz="2800" b="1">
                <a:latin typeface="Montserrat"/>
                <a:ea typeface="Montserrat"/>
                <a:cs typeface="Montserrat"/>
                <a:sym typeface="Montserrat"/>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8" name="Google Shape;68;gfbec1cdad6_0_70"/>
          <p:cNvSpPr/>
          <p:nvPr/>
        </p:nvSpPr>
        <p:spPr>
          <a:xfrm>
            <a:off x="0" y="3416250"/>
            <a:ext cx="219900" cy="948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69" name="Google Shape;69;gfbec1cdad6_0_70"/>
          <p:cNvPicPr preferRelativeResize="0"/>
          <p:nvPr/>
        </p:nvPicPr>
        <p:blipFill rotWithShape="1">
          <a:blip r:embed="rId3">
            <a:alphaModFix/>
          </a:blip>
          <a:srcRect/>
          <a:stretch/>
        </p:blipFill>
        <p:spPr>
          <a:xfrm>
            <a:off x="6475100" y="3533600"/>
            <a:ext cx="2449000" cy="7133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82322" y="227575"/>
            <a:ext cx="8158200" cy="333600"/>
          </a:xfrm>
          <a:prstGeom prst="rect">
            <a:avLst/>
          </a:prstGeom>
          <a:noFill/>
          <a:ln>
            <a:noFill/>
          </a:ln>
        </p:spPr>
        <p:txBody>
          <a:bodyPr spcFirstLastPara="1" wrap="square" lIns="0" tIns="0" rIns="91425" bIns="0" anchor="t" anchorCtr="0">
            <a:normAutofit/>
          </a:bodyPr>
          <a:lstStyle>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8" name="Google Shape;8;p15"/>
          <p:cNvSpPr txBox="1">
            <a:spLocks noGrp="1"/>
          </p:cNvSpPr>
          <p:nvPr>
            <p:ph type="title" idx="2"/>
          </p:nvPr>
        </p:nvSpPr>
        <p:spPr>
          <a:xfrm>
            <a:off x="382322" y="227575"/>
            <a:ext cx="8158200" cy="333600"/>
          </a:xfrm>
          <a:prstGeom prst="rect">
            <a:avLst/>
          </a:prstGeom>
          <a:noFill/>
          <a:ln>
            <a:noFill/>
          </a:ln>
        </p:spPr>
        <p:txBody>
          <a:bodyPr spcFirstLastPara="1" wrap="square" lIns="0" tIns="0" rIns="91425" bIns="0" anchor="t" anchorCtr="0">
            <a:normAutofit/>
          </a:bodyPr>
          <a:lstStyle>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e-ir.info/2014/03/13/climate-change-limits-to-adaptation-and-the-loss-and-damage-debat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
          <p:cNvPicPr preferRelativeResize="0"/>
          <p:nvPr/>
        </p:nvPicPr>
        <p:blipFill rotWithShape="1">
          <a:blip r:embed="rId3"/>
          <a:srcRect t="7252" b="7252"/>
          <a:stretch/>
        </p:blipFill>
        <p:spPr>
          <a:xfrm>
            <a:off x="-5615" y="-397224"/>
            <a:ext cx="9144003" cy="5210874"/>
          </a:xfrm>
          <a:prstGeom prst="rect">
            <a:avLst/>
          </a:prstGeom>
          <a:noFill/>
          <a:ln>
            <a:noFill/>
          </a:ln>
        </p:spPr>
      </p:pic>
      <p:sp>
        <p:nvSpPr>
          <p:cNvPr id="75" name="Google Shape;75;p1"/>
          <p:cNvSpPr/>
          <p:nvPr/>
        </p:nvSpPr>
        <p:spPr>
          <a:xfrm>
            <a:off x="51065" y="3490368"/>
            <a:ext cx="9144000" cy="9480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76" name="Google Shape;76;p1"/>
          <p:cNvSpPr/>
          <p:nvPr/>
        </p:nvSpPr>
        <p:spPr>
          <a:xfrm>
            <a:off x="-62290" y="3490368"/>
            <a:ext cx="219900" cy="948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78" name="Google Shape;78;p1"/>
          <p:cNvSpPr txBox="1">
            <a:spLocks noGrp="1"/>
          </p:cNvSpPr>
          <p:nvPr>
            <p:ph type="sldNum" idx="12"/>
          </p:nvPr>
        </p:nvSpPr>
        <p:spPr>
          <a:xfrm>
            <a:off x="8620834" y="4761816"/>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ES"/>
              <a:t>1</a:t>
            </a:fld>
            <a:endParaRPr/>
          </a:p>
        </p:txBody>
      </p:sp>
      <p:sp>
        <p:nvSpPr>
          <p:cNvPr id="79" name="Google Shape;79;p1"/>
          <p:cNvSpPr txBox="1">
            <a:spLocks noGrp="1"/>
          </p:cNvSpPr>
          <p:nvPr>
            <p:ph type="sldNum" idx="2"/>
          </p:nvPr>
        </p:nvSpPr>
        <p:spPr>
          <a:xfrm>
            <a:off x="8620834" y="4761816"/>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ES"/>
              <a:t>1</a:t>
            </a:fld>
            <a:endParaRPr/>
          </a:p>
        </p:txBody>
      </p:sp>
      <p:sp>
        <p:nvSpPr>
          <p:cNvPr id="81" name="Google Shape;81;p1"/>
          <p:cNvSpPr txBox="1">
            <a:spLocks noGrp="1"/>
          </p:cNvSpPr>
          <p:nvPr>
            <p:ph type="title"/>
          </p:nvPr>
        </p:nvSpPr>
        <p:spPr>
          <a:xfrm>
            <a:off x="173784" y="3785119"/>
            <a:ext cx="8898562" cy="814973"/>
          </a:xfrm>
          <a:prstGeom prst="rect">
            <a:avLst/>
          </a:prstGeom>
        </p:spPr>
        <p:txBody>
          <a:bodyPr spcFirstLastPara="1" wrap="square" lIns="0" tIns="0" rIns="91425" bIns="0" anchor="t" anchorCtr="0">
            <a:normAutofit/>
          </a:bodyPr>
          <a:lstStyle/>
          <a:p>
            <a:pPr lvl="0"/>
            <a:r>
              <a:rPr lang="en-US" dirty="0"/>
              <a:t>Phase 3: Financing the NAP Process</a:t>
            </a:r>
            <a:endParaRPr dirty="0"/>
          </a:p>
        </p:txBody>
      </p:sp>
      <p:sp>
        <p:nvSpPr>
          <p:cNvPr id="4" name="Rectangle 3">
            <a:extLst>
              <a:ext uri="{FF2B5EF4-FFF2-40B4-BE49-F238E27FC236}">
                <a16:creationId xmlns:a16="http://schemas.microsoft.com/office/drawing/2014/main" id="{07CF5292-E844-430C-91E6-EA3A73DF4477}"/>
              </a:ext>
            </a:extLst>
          </p:cNvPr>
          <p:cNvSpPr/>
          <p:nvPr/>
        </p:nvSpPr>
        <p:spPr>
          <a:xfrm>
            <a:off x="-62290" y="4379459"/>
            <a:ext cx="9257355" cy="77164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8" name="Imagen 4" descr="Interfaz de usuario gráfica, Texto, Aplicación&#10;&#10;Descripción generada automáticamente">
            <a:extLst>
              <a:ext uri="{FF2B5EF4-FFF2-40B4-BE49-F238E27FC236}">
                <a16:creationId xmlns:a16="http://schemas.microsoft.com/office/drawing/2014/main" id="{00046EF8-3754-4284-8C2A-644B0A08D04C}"/>
              </a:ext>
            </a:extLst>
          </p:cNvPr>
          <p:cNvPicPr>
            <a:picLocks noChangeAspect="1"/>
          </p:cNvPicPr>
          <p:nvPr/>
        </p:nvPicPr>
        <p:blipFill>
          <a:blip r:embed="rId4"/>
          <a:stretch>
            <a:fillRect/>
          </a:stretch>
        </p:blipFill>
        <p:spPr>
          <a:xfrm>
            <a:off x="2767371" y="4392571"/>
            <a:ext cx="3711388" cy="738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10</a:t>
            </a:fld>
            <a:endParaRPr/>
          </a:p>
        </p:txBody>
      </p:sp>
      <p:sp>
        <p:nvSpPr>
          <p:cNvPr id="130" name="Google Shape;130;p5"/>
          <p:cNvSpPr txBox="1"/>
          <p:nvPr/>
        </p:nvSpPr>
        <p:spPr>
          <a:xfrm>
            <a:off x="434399" y="1576247"/>
            <a:ext cx="3902101" cy="2362876"/>
          </a:xfrm>
          <a:prstGeom prst="rect">
            <a:avLst/>
          </a:prstGeom>
          <a:noFill/>
          <a:ln>
            <a:noFill/>
          </a:ln>
        </p:spPr>
        <p:txBody>
          <a:bodyPr spcFirstLastPara="1" wrap="square" lIns="18000" tIns="0" rIns="54000" bIns="0" anchor="t" anchorCtr="0">
            <a:noAutofit/>
          </a:bodyPr>
          <a:lstStyle/>
          <a:p>
            <a:pPr marL="171450" indent="-171450" algn="just">
              <a:buClr>
                <a:srgbClr val="FFC000"/>
              </a:buClr>
              <a:buFont typeface="Courier New" panose="02070309020205020404" pitchFamily="49" charset="0"/>
              <a:buChar char="o"/>
            </a:pPr>
            <a:r>
              <a:rPr lang="en-US" sz="1100" b="1" dirty="0"/>
              <a:t>Bilateral donors</a:t>
            </a:r>
            <a:r>
              <a:rPr lang="en-US" sz="1100" dirty="0"/>
              <a:t> focus on grant-based technical assistance as part of broader support packages, as well as bilateral development banks focused on specific projects.</a:t>
            </a:r>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r>
              <a:rPr lang="en-US" sz="1100" dirty="0"/>
              <a:t>There are two key channels they use, as outlined below:</a:t>
            </a:r>
          </a:p>
          <a:p>
            <a:pPr algn="just"/>
            <a:endParaRPr lang="en-US" sz="1100" dirty="0"/>
          </a:p>
          <a:p>
            <a:pPr marL="171450" indent="-171450" algn="just">
              <a:buClr>
                <a:srgbClr val="FFC000"/>
              </a:buClr>
              <a:buFont typeface="Arial" panose="020B0604020202020204" pitchFamily="34" charset="0"/>
              <a:buChar char="•"/>
            </a:pPr>
            <a:r>
              <a:rPr lang="en-US" sz="1100" b="1" dirty="0"/>
              <a:t>Government-to-government commitments</a:t>
            </a:r>
            <a:r>
              <a:rPr lang="es-ES" sz="1100" b="1" dirty="0"/>
              <a:t>: </a:t>
            </a:r>
            <a:r>
              <a:rPr lang="en-US" sz="1100" dirty="0"/>
              <a:t>Build on country priorities and collaborative arrangements and financed via either bilateral assistance overall portfolio. </a:t>
            </a:r>
          </a:p>
          <a:p>
            <a:pPr algn="just">
              <a:buClr>
                <a:srgbClr val="FFC000"/>
              </a:buClr>
            </a:pPr>
            <a:endParaRPr lang="en-US" sz="1100" b="1" dirty="0"/>
          </a:p>
          <a:p>
            <a:pPr marL="171450" indent="-171450" algn="just">
              <a:buClr>
                <a:srgbClr val="FFC000"/>
              </a:buClr>
              <a:buFont typeface="Arial" panose="020B0604020202020204" pitchFamily="34" charset="0"/>
              <a:buChar char="•"/>
            </a:pPr>
            <a:r>
              <a:rPr lang="en-US" sz="1100" b="1" dirty="0"/>
              <a:t>Targeted climate funds</a:t>
            </a:r>
            <a:r>
              <a:rPr lang="es-ES" sz="1100" b="1" dirty="0"/>
              <a:t>: </a:t>
            </a:r>
            <a:r>
              <a:rPr lang="en-US" sz="1100" dirty="0"/>
              <a:t>Finance specific adaptation projects.</a:t>
            </a:r>
            <a:endParaRPr lang="es-ES" sz="1100" dirty="0"/>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International public finance</a:t>
            </a:r>
            <a:endParaRPr dirty="0">
              <a:latin typeface="Helvetica Neue"/>
              <a:ea typeface="Helvetica Neue"/>
              <a:cs typeface="Helvetica Neue"/>
              <a:sym typeface="Helvetica Neue"/>
            </a:endParaRPr>
          </a:p>
        </p:txBody>
      </p:sp>
      <p:sp>
        <p:nvSpPr>
          <p:cNvPr id="134" name="Google Shape;134;p5"/>
          <p:cNvSpPr txBox="1"/>
          <p:nvPr/>
        </p:nvSpPr>
        <p:spPr>
          <a:xfrm>
            <a:off x="4910745" y="1576247"/>
            <a:ext cx="3902100" cy="2601845"/>
          </a:xfrm>
          <a:prstGeom prst="rect">
            <a:avLst/>
          </a:prstGeom>
          <a:noFill/>
          <a:ln>
            <a:noFill/>
          </a:ln>
        </p:spPr>
        <p:txBody>
          <a:bodyPr spcFirstLastPara="1" wrap="square" lIns="18000" tIns="0" rIns="54000" bIns="0" anchor="t" anchorCtr="0">
            <a:noAutofit/>
          </a:bodyPr>
          <a:lstStyle/>
          <a:p>
            <a:pPr marL="171450" indent="-171450" algn="just">
              <a:buClr>
                <a:srgbClr val="FFC000"/>
              </a:buClr>
              <a:buFont typeface="Courier New" panose="02070309020205020404" pitchFamily="49" charset="0"/>
              <a:buChar char="o"/>
            </a:pPr>
            <a:r>
              <a:rPr lang="en-US" sz="1100" dirty="0"/>
              <a:t>NAP processes provide a </a:t>
            </a:r>
            <a:r>
              <a:rPr lang="en-US" sz="1100" b="1" dirty="0"/>
              <a:t>strategic opportunity </a:t>
            </a:r>
            <a:r>
              <a:rPr lang="en-US" sz="1100" dirty="0"/>
              <a:t>to communicate a country’s adaptation needs and to integrate adaptation priorities into frameworks for development assistance.</a:t>
            </a:r>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r>
              <a:rPr lang="en-US" sz="1100" dirty="0"/>
              <a:t>Bilateral finance may </a:t>
            </a:r>
            <a:r>
              <a:rPr lang="en-US" sz="1100" b="1" dirty="0"/>
              <a:t>provide simpler and quicker access </a:t>
            </a:r>
            <a:r>
              <a:rPr lang="en-US" sz="1100" dirty="0"/>
              <a:t>modalities than some multilateral mechanisms. </a:t>
            </a:r>
          </a:p>
          <a:p>
            <a:pPr marL="171450" indent="-171450" algn="just">
              <a:buClr>
                <a:srgbClr val="FFC000"/>
              </a:buClr>
              <a:buFont typeface="Courier New" panose="02070309020205020404" pitchFamily="49" charset="0"/>
              <a:buChar char="o"/>
            </a:pPr>
            <a:endParaRPr lang="es-ES" sz="1100" dirty="0"/>
          </a:p>
          <a:p>
            <a:pPr marL="171450" indent="-171450" algn="just">
              <a:buClr>
                <a:srgbClr val="FFC000"/>
              </a:buClr>
              <a:buFont typeface="Courier New" panose="02070309020205020404" pitchFamily="49" charset="0"/>
              <a:buChar char="o"/>
            </a:pPr>
            <a:endParaRPr lang="es-ES" sz="1100" dirty="0"/>
          </a:p>
          <a:p>
            <a:pPr marL="171450" indent="-171450" algn="just">
              <a:buClr>
                <a:srgbClr val="FFC000"/>
              </a:buClr>
              <a:buFont typeface="Courier New" panose="02070309020205020404" pitchFamily="49" charset="0"/>
              <a:buChar char="o"/>
            </a:pPr>
            <a:r>
              <a:rPr lang="en-US" sz="1100" b="1" dirty="0"/>
              <a:t>Bilateral providers place a strong emphasis on capacity development and technical assistance for adaptation</a:t>
            </a:r>
            <a:r>
              <a:rPr lang="en-US" sz="1100" dirty="0"/>
              <a:t>, creating opportunities to finance the building of in-country capacity.</a:t>
            </a:r>
            <a:endParaRPr sz="1200" b="0" i="0" u="none" strike="noStrike" cap="none" dirty="0">
              <a:solidFill>
                <a:schemeClr val="dk1"/>
              </a:solidFill>
              <a:latin typeface="Helvetica Neue"/>
              <a:ea typeface="Helvetica Neue"/>
              <a:cs typeface="Helvetica Neue"/>
              <a:sym typeface="Helvetica Neue"/>
            </a:endParaRPr>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136" name="Google Shape;136;p5"/>
          <p:cNvCxnSpPr/>
          <p:nvPr/>
        </p:nvCxnSpPr>
        <p:spPr>
          <a:xfrm>
            <a:off x="4572000" y="1272075"/>
            <a:ext cx="0" cy="3308700"/>
          </a:xfrm>
          <a:prstGeom prst="straightConnector1">
            <a:avLst/>
          </a:prstGeom>
          <a:noFill/>
          <a:ln w="19050" cap="flat" cmpd="sng">
            <a:solidFill>
              <a:srgbClr val="F8BD20"/>
            </a:solidFill>
            <a:prstDash val="solid"/>
            <a:round/>
            <a:headEnd type="none" w="med" len="med"/>
            <a:tailEnd type="none" w="med" len="med"/>
          </a:ln>
        </p:spPr>
      </p:cxnSp>
    </p:spTree>
    <p:extLst>
      <p:ext uri="{BB962C8B-B14F-4D97-AF65-F5344CB8AC3E}">
        <p14:creationId xmlns:p14="http://schemas.microsoft.com/office/powerpoint/2010/main" val="426553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11</a:t>
            </a:fld>
            <a:endParaRPr/>
          </a:p>
        </p:txBody>
      </p:sp>
      <p:sp>
        <p:nvSpPr>
          <p:cNvPr id="130" name="Google Shape;130;p5"/>
          <p:cNvSpPr txBox="1"/>
          <p:nvPr/>
        </p:nvSpPr>
        <p:spPr>
          <a:xfrm>
            <a:off x="363736" y="1005397"/>
            <a:ext cx="4275614" cy="3730408"/>
          </a:xfrm>
          <a:prstGeom prst="rect">
            <a:avLst/>
          </a:prstGeom>
          <a:noFill/>
          <a:ln>
            <a:noFill/>
          </a:ln>
        </p:spPr>
        <p:txBody>
          <a:bodyPr spcFirstLastPara="1" wrap="square" lIns="18000" tIns="0" rIns="54000" bIns="0" anchor="t" anchorCtr="0">
            <a:noAutofit/>
          </a:bodyPr>
          <a:lstStyle/>
          <a:p>
            <a:pPr marL="285750" lvl="0" indent="-285750" algn="just" eaLnBrk="0" fontAlgn="base" hangingPunct="0">
              <a:spcBef>
                <a:spcPct val="0"/>
              </a:spcBef>
              <a:spcAft>
                <a:spcPct val="0"/>
              </a:spcAft>
              <a:buClr>
                <a:srgbClr val="0070C0"/>
              </a:buClr>
              <a:buFont typeface="Courier New" panose="02070309020205020404" pitchFamily="49" charset="0"/>
              <a:buChar char="o"/>
            </a:pPr>
            <a:r>
              <a:rPr lang="en-US" altLang="es-ES" sz="1200" dirty="0">
                <a:solidFill>
                  <a:schemeClr val="tx1"/>
                </a:solidFill>
                <a:latin typeface="+mn-lt"/>
                <a:ea typeface="Times New Roman" panose="02020603050405020304" pitchFamily="18" charset="0"/>
              </a:rPr>
              <a:t>Multilateral providers comprise a heterogeneous group of funds both under and outside of the UNFCCC.</a:t>
            </a:r>
          </a:p>
          <a:p>
            <a:pPr marL="285750" lvl="0" indent="-285750" algn="just" eaLnBrk="0" fontAlgn="base" hangingPunct="0">
              <a:spcBef>
                <a:spcPct val="0"/>
              </a:spcBef>
              <a:spcAft>
                <a:spcPct val="0"/>
              </a:spcAft>
              <a:buClr>
                <a:srgbClr val="0070C0"/>
              </a:buClr>
              <a:buFont typeface="Courier New" panose="02070309020205020404" pitchFamily="49" charset="0"/>
              <a:buChar char="o"/>
            </a:pPr>
            <a:endParaRPr lang="en-US" altLang="es-ES" sz="1200" b="1" dirty="0">
              <a:solidFill>
                <a:schemeClr val="tx1"/>
              </a:solidFill>
              <a:latin typeface="+mn-lt"/>
              <a:ea typeface="Times New Roman" panose="02020603050405020304" pitchFamily="18" charset="0"/>
            </a:endParaRPr>
          </a:p>
          <a:p>
            <a:pPr marL="285750" lvl="0" indent="-285750" algn="just" eaLnBrk="0" fontAlgn="base" hangingPunct="0">
              <a:spcBef>
                <a:spcPct val="0"/>
              </a:spcBef>
              <a:spcAft>
                <a:spcPct val="0"/>
              </a:spcAft>
              <a:buClr>
                <a:srgbClr val="0070C0"/>
              </a:buClr>
              <a:buFont typeface="Courier New" panose="02070309020205020404" pitchFamily="49" charset="0"/>
              <a:buChar char="o"/>
            </a:pPr>
            <a:r>
              <a:rPr lang="en-US" altLang="es-ES" sz="1200" dirty="0">
                <a:solidFill>
                  <a:schemeClr val="tx1"/>
                </a:solidFill>
                <a:latin typeface="+mn-lt"/>
                <a:ea typeface="Times New Roman" panose="02020603050405020304" pitchFamily="18" charset="0"/>
              </a:rPr>
              <a:t>The largest sources of approved funding for adaptation projects are:</a:t>
            </a:r>
          </a:p>
          <a:p>
            <a:pPr marL="285750" lvl="0" indent="-285750" algn="just" eaLnBrk="0" fontAlgn="base" hangingPunct="0">
              <a:spcBef>
                <a:spcPct val="0"/>
              </a:spcBef>
              <a:spcAft>
                <a:spcPct val="0"/>
              </a:spcAft>
              <a:buClr>
                <a:srgbClr val="0070C0"/>
              </a:buClr>
              <a:buFont typeface="Courier New" panose="02070309020205020404" pitchFamily="49" charset="0"/>
              <a:buChar char="o"/>
            </a:pPr>
            <a:endParaRPr lang="en-US" altLang="es-ES" sz="1200" dirty="0">
              <a:solidFill>
                <a:schemeClr val="tx1"/>
              </a:solidFill>
              <a:latin typeface="+mn-lt"/>
              <a:ea typeface="Times New Roman" panose="02020603050405020304" pitchFamily="18" charset="0"/>
            </a:endParaRPr>
          </a:p>
          <a:p>
            <a:pPr marL="285750" lvl="0" indent="-285750" algn="just" eaLnBrk="0" fontAlgn="base" hangingPunct="0">
              <a:spcBef>
                <a:spcPct val="0"/>
              </a:spcBef>
              <a:spcAft>
                <a:spcPct val="0"/>
              </a:spcAft>
              <a:buClr>
                <a:srgbClr val="0070C0"/>
              </a:buClr>
              <a:buFont typeface="Arial" panose="020B0604020202020204" pitchFamily="34" charset="0"/>
              <a:buChar char="•"/>
            </a:pPr>
            <a:r>
              <a:rPr lang="en-US" altLang="es-ES" sz="1200" dirty="0">
                <a:solidFill>
                  <a:schemeClr val="tx1"/>
                </a:solidFill>
                <a:latin typeface="+mn-lt"/>
                <a:ea typeface="Times New Roman" panose="02020603050405020304" pitchFamily="18" charset="0"/>
              </a:rPr>
              <a:t>The Green Climate Fund (GCF), </a:t>
            </a:r>
          </a:p>
          <a:p>
            <a:pPr marL="285750" lvl="0" indent="-285750" algn="just" eaLnBrk="0" fontAlgn="base" hangingPunct="0">
              <a:spcBef>
                <a:spcPct val="0"/>
              </a:spcBef>
              <a:spcAft>
                <a:spcPct val="0"/>
              </a:spcAft>
              <a:buClr>
                <a:srgbClr val="0070C0"/>
              </a:buClr>
              <a:buFont typeface="Arial" panose="020B0604020202020204" pitchFamily="34" charset="0"/>
              <a:buChar char="•"/>
            </a:pPr>
            <a:r>
              <a:rPr lang="en-US" altLang="es-ES" sz="1200" dirty="0">
                <a:solidFill>
                  <a:schemeClr val="tx1"/>
                </a:solidFill>
                <a:latin typeface="+mn-lt"/>
                <a:ea typeface="Times New Roman" panose="02020603050405020304" pitchFamily="18" charset="0"/>
              </a:rPr>
              <a:t>he Pilot Program for Climate Resilience (PPCR),</a:t>
            </a:r>
          </a:p>
          <a:p>
            <a:pPr marL="285750" lvl="0" indent="-285750" algn="just" eaLnBrk="0" fontAlgn="base" hangingPunct="0">
              <a:spcBef>
                <a:spcPct val="0"/>
              </a:spcBef>
              <a:spcAft>
                <a:spcPct val="0"/>
              </a:spcAft>
              <a:buClr>
                <a:srgbClr val="0070C0"/>
              </a:buClr>
              <a:buFont typeface="Arial" panose="020B0604020202020204" pitchFamily="34" charset="0"/>
              <a:buChar char="•"/>
            </a:pPr>
            <a:r>
              <a:rPr lang="en-US" altLang="es-ES" sz="1200" dirty="0">
                <a:solidFill>
                  <a:schemeClr val="tx1"/>
                </a:solidFill>
                <a:latin typeface="+mn-lt"/>
                <a:ea typeface="Times New Roman" panose="02020603050405020304" pitchFamily="18" charset="0"/>
              </a:rPr>
              <a:t>Climate Investment Funds, </a:t>
            </a:r>
          </a:p>
          <a:p>
            <a:pPr marL="285750" lvl="0" indent="-285750" algn="just" eaLnBrk="0" fontAlgn="base" hangingPunct="0">
              <a:spcBef>
                <a:spcPct val="0"/>
              </a:spcBef>
              <a:spcAft>
                <a:spcPct val="0"/>
              </a:spcAft>
              <a:buClr>
                <a:srgbClr val="0070C0"/>
              </a:buClr>
              <a:buFont typeface="Arial" panose="020B0604020202020204" pitchFamily="34" charset="0"/>
              <a:buChar char="•"/>
            </a:pPr>
            <a:r>
              <a:rPr lang="en-US" altLang="es-ES" sz="1200" dirty="0">
                <a:solidFill>
                  <a:schemeClr val="tx1"/>
                </a:solidFill>
                <a:latin typeface="+mn-lt"/>
                <a:ea typeface="Times New Roman" panose="02020603050405020304" pitchFamily="18" charset="0"/>
              </a:rPr>
              <a:t>the Least Developed Countries Fund (LDCF) of the Global Environmental Facility (GEF), and </a:t>
            </a:r>
          </a:p>
          <a:p>
            <a:pPr marL="285750" lvl="0" indent="-285750" algn="just" eaLnBrk="0" fontAlgn="base" hangingPunct="0">
              <a:spcBef>
                <a:spcPct val="0"/>
              </a:spcBef>
              <a:spcAft>
                <a:spcPct val="0"/>
              </a:spcAft>
              <a:buClr>
                <a:srgbClr val="0070C0"/>
              </a:buClr>
              <a:buFont typeface="Arial" panose="020B0604020202020204" pitchFamily="34" charset="0"/>
              <a:buChar char="•"/>
            </a:pPr>
            <a:r>
              <a:rPr lang="en-US" altLang="es-ES" sz="1200" dirty="0">
                <a:solidFill>
                  <a:schemeClr val="tx1"/>
                </a:solidFill>
                <a:latin typeface="+mn-lt"/>
                <a:ea typeface="Times New Roman" panose="02020603050405020304" pitchFamily="18" charset="0"/>
              </a:rPr>
              <a:t>the Adaptation Fund (AF). </a:t>
            </a:r>
          </a:p>
          <a:p>
            <a:pPr lvl="0" algn="just" eaLnBrk="0" fontAlgn="base" hangingPunct="0">
              <a:spcBef>
                <a:spcPct val="0"/>
              </a:spcBef>
              <a:spcAft>
                <a:spcPct val="0"/>
              </a:spcAft>
              <a:buClrTx/>
            </a:pPr>
            <a:endParaRPr lang="en-US" altLang="es-ES" sz="1200" dirty="0">
              <a:solidFill>
                <a:schemeClr val="tx1"/>
              </a:solidFill>
              <a:latin typeface="+mn-lt"/>
            </a:endParaRPr>
          </a:p>
          <a:p>
            <a:pPr marL="285750" lvl="0" indent="-285750" algn="just" eaLnBrk="0" fontAlgn="base" hangingPunct="0">
              <a:spcBef>
                <a:spcPct val="0"/>
              </a:spcBef>
              <a:spcAft>
                <a:spcPct val="0"/>
              </a:spcAft>
              <a:buClr>
                <a:srgbClr val="0070C0"/>
              </a:buClr>
              <a:buFont typeface="Courier New" panose="02070309020205020404" pitchFamily="49" charset="0"/>
              <a:buChar char="o"/>
            </a:pPr>
            <a:r>
              <a:rPr lang="en-US" altLang="es-ES" sz="1200" b="1" dirty="0">
                <a:solidFill>
                  <a:schemeClr val="tx1"/>
                </a:solidFill>
                <a:latin typeface="+mn-lt"/>
                <a:ea typeface="Times New Roman" panose="02020603050405020304" pitchFamily="18" charset="0"/>
              </a:rPr>
              <a:t>The GCF is the largest source of adaptation finance </a:t>
            </a:r>
            <a:r>
              <a:rPr lang="en-US" altLang="es-ES" sz="1200" dirty="0">
                <a:solidFill>
                  <a:schemeClr val="tx1"/>
                </a:solidFill>
                <a:latin typeface="+mn-lt"/>
                <a:ea typeface="Times New Roman" panose="02020603050405020304" pitchFamily="18" charset="0"/>
              </a:rPr>
              <a:t>to date.</a:t>
            </a:r>
          </a:p>
          <a:p>
            <a:pPr marL="285750" lvl="0" indent="-285750" algn="just" eaLnBrk="0" fontAlgn="base" hangingPunct="0">
              <a:spcBef>
                <a:spcPct val="0"/>
              </a:spcBef>
              <a:spcAft>
                <a:spcPct val="0"/>
              </a:spcAft>
              <a:buClr>
                <a:srgbClr val="0070C0"/>
              </a:buClr>
              <a:buFont typeface="Courier New" panose="02070309020205020404" pitchFamily="49" charset="0"/>
              <a:buChar char="o"/>
            </a:pPr>
            <a:endParaRPr lang="en-US" altLang="es-ES" sz="1200" dirty="0">
              <a:solidFill>
                <a:schemeClr val="tx1"/>
              </a:solidFill>
              <a:latin typeface="+mn-lt"/>
              <a:ea typeface="Times New Roman" panose="02020603050405020304" pitchFamily="18" charset="0"/>
            </a:endParaRPr>
          </a:p>
          <a:p>
            <a:pPr marL="285750" lvl="0" indent="-285750" algn="just" eaLnBrk="0" fontAlgn="base" hangingPunct="0">
              <a:spcBef>
                <a:spcPct val="0"/>
              </a:spcBef>
              <a:spcAft>
                <a:spcPct val="0"/>
              </a:spcAft>
              <a:buClr>
                <a:srgbClr val="0070C0"/>
              </a:buClr>
              <a:buFont typeface="Courier New" panose="02070309020205020404" pitchFamily="49" charset="0"/>
              <a:buChar char="o"/>
            </a:pPr>
            <a:r>
              <a:rPr lang="en-US" altLang="es-ES" sz="1200" dirty="0">
                <a:solidFill>
                  <a:schemeClr val="tx1"/>
                </a:solidFill>
                <a:latin typeface="+mn-lt"/>
                <a:ea typeface="Times New Roman" panose="02020603050405020304" pitchFamily="18" charset="0"/>
              </a:rPr>
              <a:t>Overall, the GCF project approval process includes 10 stages, from project origination to closure. </a:t>
            </a:r>
            <a:endParaRPr lang="en-US" altLang="es-ES" sz="1200" dirty="0">
              <a:solidFill>
                <a:schemeClr val="tx1"/>
              </a:solidFill>
              <a:latin typeface="+mn-lt"/>
            </a:endParaRPr>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International public finance</a:t>
            </a:r>
            <a:endParaRPr dirty="0">
              <a:latin typeface="Helvetica Neue"/>
              <a:ea typeface="Helvetica Neue"/>
              <a:cs typeface="Helvetica Neue"/>
              <a:sym typeface="Helvetica Neue"/>
            </a:endParaRPr>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7" name="Imagen 6" descr="Gráfico, Gráfico de proyección solar&#10;&#10;Descripción generada automáticamente">
            <a:extLst>
              <a:ext uri="{FF2B5EF4-FFF2-40B4-BE49-F238E27FC236}">
                <a16:creationId xmlns:a16="http://schemas.microsoft.com/office/drawing/2014/main" id="{724DD4EF-AD58-E546-9CF4-C586B33593A7}"/>
              </a:ext>
            </a:extLst>
          </p:cNvPr>
          <p:cNvPicPr>
            <a:picLocks noChangeAspect="1"/>
          </p:cNvPicPr>
          <p:nvPr/>
        </p:nvPicPr>
        <p:blipFill>
          <a:blip r:embed="rId3"/>
          <a:stretch>
            <a:fillRect/>
          </a:stretch>
        </p:blipFill>
        <p:spPr>
          <a:xfrm>
            <a:off x="4762105" y="633665"/>
            <a:ext cx="4060240" cy="3992001"/>
          </a:xfrm>
          <a:prstGeom prst="rect">
            <a:avLst/>
          </a:prstGeom>
        </p:spPr>
      </p:pic>
      <p:sp>
        <p:nvSpPr>
          <p:cNvPr id="16" name="Google Shape;107;p3">
            <a:extLst>
              <a:ext uri="{FF2B5EF4-FFF2-40B4-BE49-F238E27FC236}">
                <a16:creationId xmlns:a16="http://schemas.microsoft.com/office/drawing/2014/main" id="{72462DB7-6338-E444-9674-EE1690E5225A}"/>
              </a:ext>
            </a:extLst>
          </p:cNvPr>
          <p:cNvSpPr/>
          <p:nvPr/>
        </p:nvSpPr>
        <p:spPr>
          <a:xfrm>
            <a:off x="5784666" y="4735805"/>
            <a:ext cx="2243172" cy="215403"/>
          </a:xfrm>
          <a:prstGeom prst="rect">
            <a:avLst/>
          </a:prstGeom>
          <a:noFill/>
          <a:ln>
            <a:noFill/>
          </a:ln>
        </p:spPr>
        <p:txBody>
          <a:bodyPr spcFirstLastPara="1" wrap="square" lIns="91425" tIns="45700" rIns="91425" bIns="45700" anchor="t" anchorCtr="0">
            <a:spAutoFit/>
          </a:bodyPr>
          <a:lstStyle/>
          <a:p>
            <a:pPr algn="ctr"/>
            <a:r>
              <a:rPr lang="en-US" sz="800" dirty="0"/>
              <a:t>Figure 4. GCF project/program activity cycle</a:t>
            </a:r>
          </a:p>
        </p:txBody>
      </p:sp>
    </p:spTree>
    <p:extLst>
      <p:ext uri="{BB962C8B-B14F-4D97-AF65-F5344CB8AC3E}">
        <p14:creationId xmlns:p14="http://schemas.microsoft.com/office/powerpoint/2010/main" val="362047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8" name="Google Shape;178;p9"/>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12</a:t>
            </a:fld>
            <a:endParaRPr/>
          </a:p>
        </p:txBody>
      </p:sp>
      <p:sp>
        <p:nvSpPr>
          <p:cNvPr id="179" name="Google Shape;179;p9"/>
          <p:cNvSpPr txBox="1"/>
          <p:nvPr/>
        </p:nvSpPr>
        <p:spPr>
          <a:xfrm>
            <a:off x="198900" y="974145"/>
            <a:ext cx="4683638" cy="3516924"/>
          </a:xfrm>
          <a:prstGeom prst="rect">
            <a:avLst/>
          </a:prstGeom>
          <a:noFill/>
          <a:ln>
            <a:noFill/>
          </a:ln>
        </p:spPr>
        <p:txBody>
          <a:bodyPr spcFirstLastPara="1" wrap="square" lIns="18000" tIns="0" rIns="54000" bIns="0" anchor="t" anchorCtr="0">
            <a:noAutofit/>
          </a:bodyPr>
          <a:lstStyle/>
          <a:p>
            <a:pPr marL="285750" indent="-285750" algn="just">
              <a:buClr>
                <a:srgbClr val="FFC000"/>
              </a:buClr>
              <a:buFont typeface="Courier New" panose="02070309020205020404" pitchFamily="49" charset="0"/>
              <a:buChar char="o"/>
            </a:pPr>
            <a:r>
              <a:rPr lang="en-US" b="1" dirty="0"/>
              <a:t>Development Finance Institutions / Multilateral Development Banks</a:t>
            </a:r>
            <a:r>
              <a:rPr lang="en-US" dirty="0"/>
              <a:t> can support the implementation of adaptation measures, particularly those that are within the sector or scope of MDB priorities. </a:t>
            </a:r>
          </a:p>
          <a:p>
            <a:pPr marL="285750" indent="-285750" algn="just">
              <a:buClr>
                <a:srgbClr val="FFC000"/>
              </a:buClr>
              <a:buFont typeface="Courier New" panose="02070309020205020404" pitchFamily="49" charset="0"/>
              <a:buChar char="o"/>
            </a:pPr>
            <a:endParaRPr lang="es-ES" dirty="0"/>
          </a:p>
          <a:p>
            <a:pPr marL="285750" indent="-285750" algn="just">
              <a:buClr>
                <a:srgbClr val="FFC000"/>
              </a:buClr>
              <a:buFont typeface="Courier New" panose="02070309020205020404" pitchFamily="49" charset="0"/>
              <a:buChar char="o"/>
            </a:pPr>
            <a:endParaRPr lang="es-ES" dirty="0"/>
          </a:p>
          <a:p>
            <a:pPr marL="285750" indent="-285750" algn="just">
              <a:buClr>
                <a:srgbClr val="FFC000"/>
              </a:buClr>
              <a:buFont typeface="Courier New" panose="02070309020205020404" pitchFamily="49" charset="0"/>
              <a:buChar char="o"/>
            </a:pPr>
            <a:r>
              <a:rPr lang="en-US" dirty="0"/>
              <a:t>MDBs often finance specific adaptation or development projects with adaptation co-benefits. They can also help attract extra resources from the public and private sectors. </a:t>
            </a:r>
          </a:p>
          <a:p>
            <a:pPr marL="285750" indent="-285750" algn="just">
              <a:buClr>
                <a:srgbClr val="FFC000"/>
              </a:buClr>
              <a:buFont typeface="Courier New" panose="02070309020205020404" pitchFamily="49" charset="0"/>
              <a:buChar char="o"/>
            </a:pPr>
            <a:endParaRPr lang="en-US" dirty="0"/>
          </a:p>
          <a:p>
            <a:pPr marL="285750" indent="-285750" algn="just">
              <a:buClr>
                <a:srgbClr val="FFC000"/>
              </a:buClr>
              <a:buFont typeface="Courier New" panose="02070309020205020404" pitchFamily="49" charset="0"/>
              <a:buChar char="o"/>
            </a:pPr>
            <a:endParaRPr lang="en-US" dirty="0"/>
          </a:p>
          <a:p>
            <a:pPr marL="285750" indent="-285750" algn="just">
              <a:buClr>
                <a:srgbClr val="FFC000"/>
              </a:buClr>
              <a:buFont typeface="Courier New" panose="02070309020205020404" pitchFamily="49" charset="0"/>
              <a:buChar char="o"/>
            </a:pPr>
            <a:r>
              <a:rPr lang="en-US" dirty="0"/>
              <a:t>National authorities need to have a clear understanding of the agendas and expectations of different multilateral actors to achieve an optimal mix of different sources.  </a:t>
            </a:r>
            <a:endParaRPr lang="es-ES" dirty="0"/>
          </a:p>
          <a:p>
            <a:endParaRPr lang="es-ES" dirty="0"/>
          </a:p>
          <a:p>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p:txBody>
      </p:sp>
      <p:sp>
        <p:nvSpPr>
          <p:cNvPr id="180" name="Google Shape;180;p9"/>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81" name="Google Shape;181;p9"/>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International public finance</a:t>
            </a:r>
            <a:br>
              <a:rPr lang="es-ES" dirty="0"/>
            </a:br>
            <a:endParaRPr dirty="0"/>
          </a:p>
        </p:txBody>
      </p:sp>
      <p:sp>
        <p:nvSpPr>
          <p:cNvPr id="182" name="Google Shape;182;p9"/>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 name="Imagen 2" descr="Pantalla de video juego&#10;&#10;Descripción generada automáticamente con confianza media">
            <a:extLst>
              <a:ext uri="{FF2B5EF4-FFF2-40B4-BE49-F238E27FC236}">
                <a16:creationId xmlns:a16="http://schemas.microsoft.com/office/drawing/2014/main" id="{2E7AD194-1259-F94B-AF8E-04AEDA3C97DA}"/>
              </a:ext>
            </a:extLst>
          </p:cNvPr>
          <p:cNvPicPr>
            <a:picLocks noChangeAspect="1"/>
          </p:cNvPicPr>
          <p:nvPr/>
        </p:nvPicPr>
        <p:blipFill>
          <a:blip r:embed="rId3"/>
          <a:stretch>
            <a:fillRect/>
          </a:stretch>
        </p:blipFill>
        <p:spPr>
          <a:xfrm>
            <a:off x="5281370" y="1356528"/>
            <a:ext cx="3663730" cy="2745962"/>
          </a:xfrm>
          <a:prstGeom prst="rect">
            <a:avLst/>
          </a:prstGeom>
          <a:ln>
            <a:noFill/>
          </a:ln>
          <a:effectLst>
            <a:softEdge rad="112500"/>
          </a:effectLst>
        </p:spPr>
      </p:pic>
    </p:spTree>
    <p:extLst>
      <p:ext uri="{BB962C8B-B14F-4D97-AF65-F5344CB8AC3E}">
        <p14:creationId xmlns:p14="http://schemas.microsoft.com/office/powerpoint/2010/main" val="2267791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13</a:t>
            </a:fld>
            <a:endParaRPr/>
          </a:p>
        </p:txBody>
      </p:sp>
      <p:sp>
        <p:nvSpPr>
          <p:cNvPr id="130" name="Google Shape;130;p5"/>
          <p:cNvSpPr txBox="1"/>
          <p:nvPr/>
        </p:nvSpPr>
        <p:spPr>
          <a:xfrm>
            <a:off x="358050" y="967679"/>
            <a:ext cx="3902101" cy="3794137"/>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Wingdings" pitchFamily="2" charset="2"/>
              <a:buChar char="q"/>
            </a:pPr>
            <a:r>
              <a:rPr lang="en-US" sz="1200" b="1" dirty="0"/>
              <a:t>Domestic public finance </a:t>
            </a:r>
            <a:r>
              <a:rPr lang="en-US" sz="1200" dirty="0"/>
              <a:t>may serve as a key source for NAP development, coordination, and maintenance.</a:t>
            </a:r>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q"/>
            </a:pPr>
            <a:r>
              <a:rPr lang="en-US" sz="1200" dirty="0"/>
              <a:t>Identifying and systematically embedding costs into national planning and budgeting </a:t>
            </a:r>
            <a:r>
              <a:rPr lang="en-US" sz="1200" b="1" dirty="0"/>
              <a:t>is necessary for securing stable and long-term </a:t>
            </a:r>
            <a:r>
              <a:rPr lang="en-US" sz="1200" dirty="0"/>
              <a:t>sources of finance.</a:t>
            </a:r>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q"/>
            </a:pPr>
            <a:r>
              <a:rPr lang="en-US" sz="1200" b="1" dirty="0"/>
              <a:t>Mobilizing domestic resources has multiple benefits</a:t>
            </a:r>
            <a:r>
              <a:rPr lang="en-US" sz="1200" dirty="0"/>
              <a:t>, such us:</a:t>
            </a:r>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
            </a:pPr>
            <a:r>
              <a:rPr lang="en-US" sz="1200" dirty="0"/>
              <a:t>High degree of ownership</a:t>
            </a:r>
          </a:p>
          <a:p>
            <a:pPr marL="171450" indent="-171450" algn="just">
              <a:buClr>
                <a:srgbClr val="0070C0"/>
              </a:buClr>
              <a:buFont typeface="Wingdings" pitchFamily="2" charset="2"/>
              <a:buChar char="§"/>
            </a:pPr>
            <a:r>
              <a:rPr lang="en-US" sz="1200" dirty="0"/>
              <a:t>Integration within current planning and budgeting frameworks</a:t>
            </a:r>
          </a:p>
          <a:p>
            <a:pPr marL="171450" indent="-171450" algn="just">
              <a:buClr>
                <a:srgbClr val="0070C0"/>
              </a:buClr>
              <a:buFont typeface="Wingdings" pitchFamily="2" charset="2"/>
              <a:buChar char="§"/>
            </a:pPr>
            <a:r>
              <a:rPr lang="en-US" sz="1200" dirty="0"/>
              <a:t>Defining priorities without relying on external agenda</a:t>
            </a:r>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q"/>
            </a:pPr>
            <a:endParaRPr lang="en-US" sz="1200" dirty="0"/>
          </a:p>
          <a:p>
            <a:pPr marL="171450" indent="-171450" algn="just">
              <a:buClr>
                <a:srgbClr val="0070C0"/>
              </a:buClr>
              <a:buFont typeface="Wingdings" pitchFamily="2" charset="2"/>
              <a:buChar char="q"/>
            </a:pPr>
            <a:r>
              <a:rPr lang="en-US" sz="1200" b="1" dirty="0"/>
              <a:t>It can also prove crucial for the maintenance of the NAP process </a:t>
            </a:r>
            <a:r>
              <a:rPr lang="en-US" sz="1200" dirty="0"/>
              <a:t>under unstable conditions.</a:t>
            </a:r>
          </a:p>
          <a:p>
            <a:pPr marL="171450" indent="-171450" algn="just">
              <a:buClr>
                <a:srgbClr val="0070C0"/>
              </a:buClr>
              <a:buFont typeface="Wingdings" pitchFamily="2" charset="2"/>
              <a:buChar char="q"/>
            </a:pPr>
            <a:endParaRPr lang="en-US" sz="1000" dirty="0"/>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Domestic public finance</a:t>
            </a:r>
            <a:br>
              <a:rPr lang="es-ES" dirty="0"/>
            </a:br>
            <a:endParaRPr dirty="0">
              <a:latin typeface="Helvetica Neue"/>
              <a:ea typeface="Helvetica Neue"/>
              <a:cs typeface="Helvetica Neue"/>
              <a:sym typeface="Helvetica Neue"/>
            </a:endParaRPr>
          </a:p>
        </p:txBody>
      </p:sp>
      <p:sp>
        <p:nvSpPr>
          <p:cNvPr id="134" name="Google Shape;134;p5"/>
          <p:cNvSpPr txBox="1"/>
          <p:nvPr/>
        </p:nvSpPr>
        <p:spPr>
          <a:xfrm>
            <a:off x="4883850" y="967679"/>
            <a:ext cx="3902100" cy="1807246"/>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Wingdings" pitchFamily="2" charset="2"/>
              <a:buChar char="q"/>
            </a:pPr>
            <a:r>
              <a:rPr lang="en-US" sz="1200" dirty="0"/>
              <a:t>Such </a:t>
            </a:r>
            <a:r>
              <a:rPr lang="en-US" sz="1200" b="1" dirty="0"/>
              <a:t>longer-term commitments </a:t>
            </a:r>
            <a:r>
              <a:rPr lang="en-US" sz="1200" dirty="0"/>
              <a:t>at the national level can also be a signal for private actors to also start investing in adaptation.</a:t>
            </a:r>
          </a:p>
          <a:p>
            <a:pPr algn="just">
              <a:buClr>
                <a:srgbClr val="0070C0"/>
              </a:buClr>
            </a:pPr>
            <a:endParaRPr lang="en-US" sz="1200" b="0" i="0" u="none" strike="noStrike" cap="none" dirty="0">
              <a:solidFill>
                <a:schemeClr val="dk1"/>
              </a:solidFill>
              <a:latin typeface="Helvetica Neue"/>
              <a:ea typeface="Helvetica Neue"/>
              <a:cs typeface="Helvetica Neue"/>
              <a:sym typeface="Helvetica Neue"/>
            </a:endParaRPr>
          </a:p>
          <a:p>
            <a:pPr marL="171450" indent="-171450" algn="just">
              <a:buClr>
                <a:srgbClr val="0070C0"/>
              </a:buClr>
              <a:buFont typeface="Wingdings" pitchFamily="2" charset="2"/>
              <a:buChar char="q"/>
            </a:pPr>
            <a:endParaRPr lang="en-US" sz="1200" b="0" i="0" u="none" strike="noStrike" cap="none" dirty="0">
              <a:solidFill>
                <a:schemeClr val="dk1"/>
              </a:solidFill>
              <a:latin typeface="Helvetica Neue"/>
              <a:ea typeface="Helvetica Neue"/>
              <a:cs typeface="Helvetica Neue"/>
              <a:sym typeface="Helvetica Neue"/>
            </a:endParaRPr>
          </a:p>
          <a:p>
            <a:pPr marL="171450" indent="-171450" algn="just">
              <a:buClr>
                <a:srgbClr val="0070C0"/>
              </a:buClr>
              <a:buFont typeface="Wingdings" pitchFamily="2" charset="2"/>
              <a:buChar char="q"/>
            </a:pPr>
            <a:r>
              <a:rPr lang="en-US" sz="1200" dirty="0"/>
              <a:t>While climate finance is often limited, </a:t>
            </a:r>
            <a:r>
              <a:rPr lang="en-US" sz="1200" b="1" dirty="0"/>
              <a:t>it is essential </a:t>
            </a:r>
            <a:r>
              <a:rPr lang="en-US" sz="1200" dirty="0"/>
              <a:t>to back and kickstart priority projects that are not of significant interest to private investors at their inception. </a:t>
            </a:r>
          </a:p>
          <a:p>
            <a:pPr marL="171450" indent="-171450" algn="just">
              <a:buClr>
                <a:srgbClr val="0070C0"/>
              </a:buClr>
              <a:buFont typeface="Wingdings" pitchFamily="2" charset="2"/>
              <a:buChar char="q"/>
            </a:pPr>
            <a:endParaRPr lang="en-US" sz="1200" dirty="0"/>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136" name="Google Shape;136;p5"/>
          <p:cNvCxnSpPr/>
          <p:nvPr/>
        </p:nvCxnSpPr>
        <p:spPr>
          <a:xfrm>
            <a:off x="4572000" y="1272075"/>
            <a:ext cx="0" cy="3308700"/>
          </a:xfrm>
          <a:prstGeom prst="straightConnector1">
            <a:avLst/>
          </a:prstGeom>
          <a:noFill/>
          <a:ln w="19050" cap="flat" cmpd="sng">
            <a:solidFill>
              <a:srgbClr val="F8BD20"/>
            </a:solidFill>
            <a:prstDash val="solid"/>
            <a:round/>
            <a:headEnd type="none" w="med" len="med"/>
            <a:tailEnd type="none" w="med" len="med"/>
          </a:ln>
        </p:spPr>
      </p:cxnSp>
      <p:pic>
        <p:nvPicPr>
          <p:cNvPr id="5" name="Imagen 4" descr="Un florero de cristal con líquido dentro&#10;&#10;Descripción generada automáticamente con confianza media">
            <a:extLst>
              <a:ext uri="{FF2B5EF4-FFF2-40B4-BE49-F238E27FC236}">
                <a16:creationId xmlns:a16="http://schemas.microsoft.com/office/drawing/2014/main" id="{3F9F01FB-73B5-8042-85B3-9CE0F48F69C1}"/>
              </a:ext>
            </a:extLst>
          </p:cNvPr>
          <p:cNvPicPr>
            <a:picLocks noChangeAspect="1"/>
          </p:cNvPicPr>
          <p:nvPr/>
        </p:nvPicPr>
        <p:blipFill>
          <a:blip r:embed="rId3"/>
          <a:stretch>
            <a:fillRect/>
          </a:stretch>
        </p:blipFill>
        <p:spPr>
          <a:xfrm>
            <a:off x="5375869" y="2798762"/>
            <a:ext cx="3104313" cy="2069749"/>
          </a:xfrm>
          <a:prstGeom prst="rect">
            <a:avLst/>
          </a:prstGeom>
          <a:ln>
            <a:noFill/>
          </a:ln>
          <a:effectLst>
            <a:softEdge rad="112500"/>
          </a:effectLst>
        </p:spPr>
      </p:pic>
    </p:spTree>
    <p:extLst>
      <p:ext uri="{BB962C8B-B14F-4D97-AF65-F5344CB8AC3E}">
        <p14:creationId xmlns:p14="http://schemas.microsoft.com/office/powerpoint/2010/main" val="2269694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14</a:t>
            </a:fld>
            <a:endParaRPr/>
          </a:p>
        </p:txBody>
      </p:sp>
      <p:sp>
        <p:nvSpPr>
          <p:cNvPr id="130" name="Google Shape;130;p5"/>
          <p:cNvSpPr txBox="1"/>
          <p:nvPr/>
        </p:nvSpPr>
        <p:spPr>
          <a:xfrm>
            <a:off x="375900" y="917399"/>
            <a:ext cx="3808702" cy="3555989"/>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Courier New" panose="02070309020205020404" pitchFamily="49" charset="0"/>
              <a:buChar char="o"/>
            </a:pPr>
            <a:r>
              <a:rPr lang="en-US" sz="1200" dirty="0"/>
              <a:t>The NAP process allows governments to attract private actors to implement adaptation measures. </a:t>
            </a:r>
          </a:p>
          <a:p>
            <a:pPr marL="171450" indent="-171450" algn="just">
              <a:buClr>
                <a:srgbClr val="0070C0"/>
              </a:buClr>
              <a:buFont typeface="Courier New" panose="02070309020205020404" pitchFamily="49" charset="0"/>
              <a:buChar char="o"/>
            </a:pPr>
            <a:endParaRPr lang="en-US" sz="1200" b="1" dirty="0"/>
          </a:p>
          <a:p>
            <a:pPr marL="171450" indent="-171450" algn="just">
              <a:buClr>
                <a:srgbClr val="0070C0"/>
              </a:buClr>
              <a:buFont typeface="Courier New" panose="02070309020205020404" pitchFamily="49" charset="0"/>
              <a:buChar char="o"/>
            </a:pPr>
            <a:endParaRPr lang="en-US" sz="1200" b="1" dirty="0"/>
          </a:p>
          <a:p>
            <a:pPr marL="171450" indent="-171450" algn="just">
              <a:buClr>
                <a:srgbClr val="0070C0"/>
              </a:buClr>
              <a:buFont typeface="Courier New" panose="02070309020205020404" pitchFamily="49" charset="0"/>
              <a:buChar char="o"/>
            </a:pPr>
            <a:r>
              <a:rPr lang="en-US" sz="1200" dirty="0"/>
              <a:t>Some of the key private-sector initiatives </a:t>
            </a:r>
            <a:r>
              <a:rPr lang="en-US" sz="1200" b="1" dirty="0"/>
              <a:t>plays an important role </a:t>
            </a:r>
            <a:r>
              <a:rPr lang="en-US" sz="1200" dirty="0"/>
              <a:t>in charting the trajectories of adaptation finance.</a:t>
            </a:r>
          </a:p>
          <a:p>
            <a:pPr marL="171450" indent="-171450" algn="just">
              <a:buClr>
                <a:srgbClr val="0070C0"/>
              </a:buClr>
              <a:buFont typeface="Courier New" panose="02070309020205020404" pitchFamily="49" charset="0"/>
              <a:buChar char="o"/>
            </a:pPr>
            <a:endParaRPr lang="es-ES" sz="1200" dirty="0"/>
          </a:p>
          <a:p>
            <a:pPr marL="171450" indent="-171450" algn="just">
              <a:buClr>
                <a:srgbClr val="0070C0"/>
              </a:buClr>
              <a:buFont typeface="Courier New" panose="02070309020205020404" pitchFamily="49" charset="0"/>
              <a:buChar char="o"/>
            </a:pPr>
            <a:endParaRPr lang="es-ES" sz="1200" dirty="0"/>
          </a:p>
          <a:p>
            <a:pPr marL="171450" indent="-171450" algn="just">
              <a:buClr>
                <a:srgbClr val="0070C0"/>
              </a:buClr>
              <a:buFont typeface="Courier New" panose="02070309020205020404" pitchFamily="49" charset="0"/>
              <a:buChar char="o"/>
            </a:pPr>
            <a:r>
              <a:rPr lang="en-US" sz="1200" dirty="0"/>
              <a:t>Engaging private sector actors requires understanding of their motivations, concerns, and scope of options relevant to each actor.</a:t>
            </a:r>
          </a:p>
          <a:p>
            <a:pPr marL="171450" indent="-171450" algn="just">
              <a:buClr>
                <a:srgbClr val="0070C0"/>
              </a:buClr>
              <a:buFont typeface="Courier New" panose="02070309020205020404" pitchFamily="49" charset="0"/>
              <a:buChar char="o"/>
            </a:pPr>
            <a:endParaRPr lang="en-US" sz="1200" dirty="0"/>
          </a:p>
          <a:p>
            <a:pPr marL="171450" indent="-171450" algn="just">
              <a:buClr>
                <a:srgbClr val="0070C0"/>
              </a:buClr>
              <a:buFont typeface="Courier New" panose="02070309020205020404" pitchFamily="49" charset="0"/>
              <a:buChar char="o"/>
            </a:pPr>
            <a:endParaRPr lang="en-US" sz="1200" dirty="0"/>
          </a:p>
          <a:p>
            <a:pPr marL="171450" indent="-171450" algn="just">
              <a:buClr>
                <a:srgbClr val="0070C0"/>
              </a:buClr>
              <a:buFont typeface="Courier New" panose="02070309020205020404" pitchFamily="49" charset="0"/>
              <a:buChar char="o"/>
            </a:pPr>
            <a:r>
              <a:rPr lang="en-US" sz="1200" dirty="0"/>
              <a:t>There is also </a:t>
            </a:r>
            <a:r>
              <a:rPr lang="en-US" sz="1200" b="1" dirty="0"/>
              <a:t>rising participation of microfinance institutions, commercial banks, capital markets, private equity, infrastructure funds, and institutional investors,</a:t>
            </a:r>
            <a:r>
              <a:rPr lang="en-US" sz="1200" dirty="0"/>
              <a:t> as well as households.</a:t>
            </a:r>
          </a:p>
          <a:p>
            <a:pPr algn="just"/>
            <a:endParaRPr lang="en-US" sz="1000" dirty="0"/>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Private sector finance sources</a:t>
            </a:r>
            <a:br>
              <a:rPr lang="es-ES" dirty="0"/>
            </a:br>
            <a:endParaRPr dirty="0">
              <a:latin typeface="Helvetica Neue"/>
              <a:ea typeface="Helvetica Neue"/>
              <a:cs typeface="Helvetica Neue"/>
              <a:sym typeface="Helvetica Neue"/>
            </a:endParaRPr>
          </a:p>
        </p:txBody>
      </p:sp>
      <p:sp>
        <p:nvSpPr>
          <p:cNvPr id="134" name="Google Shape;134;p5"/>
          <p:cNvSpPr txBox="1"/>
          <p:nvPr/>
        </p:nvSpPr>
        <p:spPr>
          <a:xfrm>
            <a:off x="4812132" y="917398"/>
            <a:ext cx="3808701" cy="2085777"/>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Courier New" panose="02070309020205020404" pitchFamily="49" charset="0"/>
              <a:buChar char="o"/>
            </a:pPr>
            <a:r>
              <a:rPr lang="en-US" sz="1200" b="1" dirty="0"/>
              <a:t>Smart and viable adaptation investments would rather focus on long-term solutions </a:t>
            </a:r>
            <a:r>
              <a:rPr lang="en-US" sz="1200" dirty="0"/>
              <a:t>that prioritize water harvesting and reuse, instead of depleting local capacities. </a:t>
            </a:r>
          </a:p>
          <a:p>
            <a:pPr marL="171450" indent="-171450" algn="just">
              <a:buClr>
                <a:srgbClr val="0070C0"/>
              </a:buClr>
              <a:buFont typeface="Courier New" panose="02070309020205020404" pitchFamily="49" charset="0"/>
              <a:buChar char="o"/>
            </a:pPr>
            <a:endParaRPr lang="en-US" sz="1200" dirty="0"/>
          </a:p>
          <a:p>
            <a:pPr marL="171450" indent="-171450" algn="just">
              <a:buClr>
                <a:srgbClr val="0070C0"/>
              </a:buClr>
              <a:buFont typeface="Courier New" panose="02070309020205020404" pitchFamily="49" charset="0"/>
              <a:buChar char="o"/>
            </a:pPr>
            <a:endParaRPr lang="en-US" sz="1200" dirty="0"/>
          </a:p>
          <a:p>
            <a:pPr marL="171450" indent="-171450" algn="just">
              <a:buClr>
                <a:srgbClr val="0070C0"/>
              </a:buClr>
              <a:buFont typeface="Courier New" panose="02070309020205020404" pitchFamily="49" charset="0"/>
              <a:buChar char="o"/>
            </a:pPr>
            <a:r>
              <a:rPr lang="en-US" sz="1200" b="1" dirty="0"/>
              <a:t>Every decision may have its implications </a:t>
            </a:r>
            <a:r>
              <a:rPr lang="en-US" sz="1200" dirty="0"/>
              <a:t>and thus outcomes and risks of adaptation finance and investments should be considered across different temporal horizons, spatial scales, and groups of stakeholders. </a:t>
            </a:r>
          </a:p>
          <a:p>
            <a:pPr marL="171450" indent="-171450" algn="just">
              <a:buClr>
                <a:srgbClr val="0070C0"/>
              </a:buClr>
              <a:buFont typeface="Courier New" panose="02070309020205020404" pitchFamily="49" charset="0"/>
              <a:buChar char="o"/>
            </a:pPr>
            <a:endParaRPr lang="es-ES" sz="1200" dirty="0"/>
          </a:p>
          <a:p>
            <a:pPr marL="171450" indent="-171450" algn="just">
              <a:buClr>
                <a:srgbClr val="0070C0"/>
              </a:buClr>
              <a:buFont typeface="Courier New" panose="02070309020205020404" pitchFamily="49" charset="0"/>
              <a:buChar char="o"/>
            </a:pPr>
            <a:endParaRPr lang="es-ES" sz="1200" dirty="0"/>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136" name="Google Shape;136;p5"/>
          <p:cNvCxnSpPr/>
          <p:nvPr/>
        </p:nvCxnSpPr>
        <p:spPr>
          <a:xfrm>
            <a:off x="4572000" y="1272075"/>
            <a:ext cx="0" cy="3308700"/>
          </a:xfrm>
          <a:prstGeom prst="straightConnector1">
            <a:avLst/>
          </a:prstGeom>
          <a:noFill/>
          <a:ln w="19050" cap="flat" cmpd="sng">
            <a:solidFill>
              <a:srgbClr val="F8BD20"/>
            </a:solidFill>
            <a:prstDash val="solid"/>
            <a:round/>
            <a:headEnd type="none" w="med" len="med"/>
            <a:tailEnd type="none" w="med" len="med"/>
          </a:ln>
        </p:spPr>
      </p:cxnSp>
      <p:pic>
        <p:nvPicPr>
          <p:cNvPr id="3" name="Imagen 2" descr="Molino de viento en la montaña&#10;&#10;Descripción generada automáticamente">
            <a:extLst>
              <a:ext uri="{FF2B5EF4-FFF2-40B4-BE49-F238E27FC236}">
                <a16:creationId xmlns:a16="http://schemas.microsoft.com/office/drawing/2014/main" id="{D0C03799-AF4B-AE47-B23F-73D9F4181F33}"/>
              </a:ext>
            </a:extLst>
          </p:cNvPr>
          <p:cNvPicPr>
            <a:picLocks noChangeAspect="1"/>
          </p:cNvPicPr>
          <p:nvPr/>
        </p:nvPicPr>
        <p:blipFill>
          <a:blip r:embed="rId3"/>
          <a:stretch>
            <a:fillRect/>
          </a:stretch>
        </p:blipFill>
        <p:spPr>
          <a:xfrm>
            <a:off x="5523133" y="3069305"/>
            <a:ext cx="2833967" cy="1889311"/>
          </a:xfrm>
          <a:prstGeom prst="rect">
            <a:avLst/>
          </a:prstGeom>
          <a:ln>
            <a:noFill/>
          </a:ln>
          <a:effectLst>
            <a:softEdge rad="112500"/>
          </a:effectLst>
        </p:spPr>
      </p:pic>
    </p:spTree>
    <p:extLst>
      <p:ext uri="{BB962C8B-B14F-4D97-AF65-F5344CB8AC3E}">
        <p14:creationId xmlns:p14="http://schemas.microsoft.com/office/powerpoint/2010/main" val="4165982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8" name="Google Shape;178;p9"/>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15</a:t>
            </a:fld>
            <a:endParaRPr/>
          </a:p>
        </p:txBody>
      </p:sp>
      <p:sp>
        <p:nvSpPr>
          <p:cNvPr id="179" name="Google Shape;179;p9"/>
          <p:cNvSpPr txBox="1"/>
          <p:nvPr/>
        </p:nvSpPr>
        <p:spPr>
          <a:xfrm>
            <a:off x="539563" y="817711"/>
            <a:ext cx="8000700" cy="462601"/>
          </a:xfrm>
          <a:prstGeom prst="rect">
            <a:avLst/>
          </a:prstGeom>
          <a:noFill/>
          <a:ln>
            <a:noFill/>
          </a:ln>
        </p:spPr>
        <p:txBody>
          <a:bodyPr spcFirstLastPara="1" wrap="square" lIns="18000" tIns="0" rIns="54000" bIns="0" anchor="t" anchorCtr="0">
            <a:noAutofit/>
          </a:bodyPr>
          <a:lstStyle/>
          <a:p>
            <a:pPr lvl="0" algn="just" eaLnBrk="0" fontAlgn="base" hangingPunct="0">
              <a:spcBef>
                <a:spcPct val="0"/>
              </a:spcBef>
              <a:spcAft>
                <a:spcPct val="0"/>
              </a:spcAft>
              <a:buClrTx/>
            </a:pPr>
            <a:r>
              <a:rPr lang="en-US" altLang="es-ES" sz="1200" dirty="0">
                <a:latin typeface="+mn-lt"/>
                <a:ea typeface="Times New Roman" panose="02020603050405020304" pitchFamily="18" charset="0"/>
              </a:rPr>
              <a:t>The World Bank has developed a set of key recommendations to guide transformative climate finance:</a:t>
            </a:r>
            <a:endParaRPr lang="en-US" altLang="es-ES" sz="1200" dirty="0">
              <a:solidFill>
                <a:schemeClr val="tx1"/>
              </a:solidFill>
              <a:latin typeface="+mn-lt"/>
            </a:endParaRPr>
          </a:p>
          <a:p>
            <a:endParaRPr lang="es-ES" dirty="0"/>
          </a:p>
          <a:p>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p:txBody>
      </p:sp>
      <p:sp>
        <p:nvSpPr>
          <p:cNvPr id="180" name="Google Shape;180;p9"/>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81" name="Google Shape;181;p9"/>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Transformative climate finance</a:t>
            </a:r>
            <a:br>
              <a:rPr lang="es-ES" dirty="0"/>
            </a:br>
            <a:br>
              <a:rPr lang="es-ES" dirty="0"/>
            </a:br>
            <a:endParaRPr dirty="0"/>
          </a:p>
        </p:txBody>
      </p:sp>
      <p:sp>
        <p:nvSpPr>
          <p:cNvPr id="182" name="Google Shape;182;p9"/>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graphicFrame>
        <p:nvGraphicFramePr>
          <p:cNvPr id="4" name="Tabla 3">
            <a:extLst>
              <a:ext uri="{FF2B5EF4-FFF2-40B4-BE49-F238E27FC236}">
                <a16:creationId xmlns:a16="http://schemas.microsoft.com/office/drawing/2014/main" id="{B90723E7-71C7-2549-86A9-3ED3DB1DE736}"/>
              </a:ext>
            </a:extLst>
          </p:cNvPr>
          <p:cNvGraphicFramePr>
            <a:graphicFrameLocks noGrp="1"/>
          </p:cNvGraphicFramePr>
          <p:nvPr>
            <p:extLst>
              <p:ext uri="{D42A27DB-BD31-4B8C-83A1-F6EECF244321}">
                <p14:modId xmlns:p14="http://schemas.microsoft.com/office/powerpoint/2010/main" val="2176141205"/>
              </p:ext>
            </p:extLst>
          </p:nvPr>
        </p:nvGraphicFramePr>
        <p:xfrm>
          <a:off x="587693" y="1177841"/>
          <a:ext cx="7968613" cy="3377584"/>
        </p:xfrm>
        <a:graphic>
          <a:graphicData uri="http://schemas.openxmlformats.org/drawingml/2006/table">
            <a:tbl>
              <a:tblPr firstRow="1" firstCol="1" bandRow="1">
                <a:tableStyleId>{0E3FDE45-AF77-4B5C-9715-49D594BDF05E}</a:tableStyleId>
              </a:tblPr>
              <a:tblGrid>
                <a:gridCol w="2084528">
                  <a:extLst>
                    <a:ext uri="{9D8B030D-6E8A-4147-A177-3AD203B41FA5}">
                      <a16:colId xmlns:a16="http://schemas.microsoft.com/office/drawing/2014/main" val="2340142565"/>
                    </a:ext>
                  </a:extLst>
                </a:gridCol>
                <a:gridCol w="5884085">
                  <a:extLst>
                    <a:ext uri="{9D8B030D-6E8A-4147-A177-3AD203B41FA5}">
                      <a16:colId xmlns:a16="http://schemas.microsoft.com/office/drawing/2014/main" val="4010290510"/>
                    </a:ext>
                  </a:extLst>
                </a:gridCol>
              </a:tblGrid>
              <a:tr h="338240">
                <a:tc>
                  <a:txBody>
                    <a:bodyPr/>
                    <a:lstStyle/>
                    <a:p>
                      <a:pPr algn="ctr"/>
                      <a:r>
                        <a:rPr lang="es-ES" sz="1100" dirty="0" err="1">
                          <a:effectLst/>
                        </a:rPr>
                        <a:t>Recommendation</a:t>
                      </a:r>
                      <a:endParaRPr lang="es-ES" sz="1100" dirty="0">
                        <a:effectLst/>
                        <a:latin typeface="+mn-lt"/>
                        <a:ea typeface="Times New Roman" panose="02020603050405020304" pitchFamily="18" charset="0"/>
                        <a:cs typeface="Arial" panose="020B0604020202020204" pitchFamily="34" charset="0"/>
                      </a:endParaRPr>
                    </a:p>
                  </a:txBody>
                  <a:tcPr marL="63552" marR="63552" marT="0" marB="0" anchor="ctr"/>
                </a:tc>
                <a:tc>
                  <a:txBody>
                    <a:bodyPr/>
                    <a:lstStyle/>
                    <a:p>
                      <a:pPr algn="ctr"/>
                      <a:r>
                        <a:rPr lang="es-ES" sz="1100" dirty="0" err="1">
                          <a:effectLst/>
                        </a:rPr>
                        <a:t>Explanation</a:t>
                      </a:r>
                      <a:endParaRPr lang="es-ES" sz="1100" dirty="0">
                        <a:effectLst/>
                        <a:latin typeface="+mn-lt"/>
                        <a:ea typeface="Times New Roman" panose="02020603050405020304" pitchFamily="18" charset="0"/>
                        <a:cs typeface="Arial" panose="020B0604020202020204" pitchFamily="34" charset="0"/>
                      </a:endParaRPr>
                    </a:p>
                  </a:txBody>
                  <a:tcPr marL="63552" marR="63552" marT="0" marB="0" anchor="ctr"/>
                </a:tc>
                <a:extLst>
                  <a:ext uri="{0D108BD9-81ED-4DB2-BD59-A6C34878D82A}">
                    <a16:rowId xmlns:a16="http://schemas.microsoft.com/office/drawing/2014/main" val="3197806533"/>
                  </a:ext>
                </a:extLst>
              </a:tr>
              <a:tr h="338240">
                <a:tc>
                  <a:txBody>
                    <a:bodyPr/>
                    <a:lstStyle/>
                    <a:p>
                      <a:r>
                        <a:rPr lang="en-US" sz="1050" b="0" dirty="0">
                          <a:effectLst/>
                        </a:rPr>
                        <a:t>Plan for the long term</a:t>
                      </a:r>
                      <a:endParaRPr lang="es-ES" sz="1050" b="0" dirty="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tc>
                  <a:txBody>
                    <a:bodyPr/>
                    <a:lstStyle/>
                    <a:p>
                      <a:r>
                        <a:rPr lang="en-US" sz="1050" dirty="0">
                          <a:effectLst/>
                        </a:rPr>
                        <a:t>Avoid short-term projects that may undermine long-term objectives or are inconsistent with them. Consider interim steps necessary to achieve the desired transformation.</a:t>
                      </a:r>
                      <a:endParaRPr lang="es-ES" sz="1050" dirty="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extLst>
                  <a:ext uri="{0D108BD9-81ED-4DB2-BD59-A6C34878D82A}">
                    <a16:rowId xmlns:a16="http://schemas.microsoft.com/office/drawing/2014/main" val="3116300850"/>
                  </a:ext>
                </a:extLst>
              </a:tr>
              <a:tr h="338240">
                <a:tc>
                  <a:txBody>
                    <a:bodyPr/>
                    <a:lstStyle/>
                    <a:p>
                      <a:r>
                        <a:rPr lang="en-US" sz="1050" b="0">
                          <a:effectLst/>
                        </a:rPr>
                        <a:t>Nurture policy-financing and enabling environments</a:t>
                      </a:r>
                      <a:endParaRPr lang="es-ES" sz="1050" b="0">
                        <a:effectLst/>
                        <a:latin typeface="+mn-lt"/>
                        <a:ea typeface="Times New Roman" panose="02020603050405020304" pitchFamily="18" charset="0"/>
                        <a:cs typeface="Arial" panose="020B0604020202020204" pitchFamily="34" charset="0"/>
                      </a:endParaRPr>
                    </a:p>
                  </a:txBody>
                  <a:tcPr marL="63552" marR="63552" marT="0" marB="0" anchor="ctr"/>
                </a:tc>
                <a:tc>
                  <a:txBody>
                    <a:bodyPr/>
                    <a:lstStyle/>
                    <a:p>
                      <a:r>
                        <a:rPr lang="en-US" sz="1050">
                          <a:effectLst/>
                        </a:rPr>
                        <a:t>Target finance to activities that help to overcome the barrier to transformation and not simply support the status quo. Consider capacities and stakeholders necessary to drive this change.</a:t>
                      </a:r>
                      <a:endParaRPr lang="es-ES" sz="1050">
                        <a:effectLst/>
                        <a:latin typeface="+mn-lt"/>
                        <a:ea typeface="Times New Roman" panose="02020603050405020304" pitchFamily="18" charset="0"/>
                        <a:cs typeface="Arial" panose="020B0604020202020204" pitchFamily="34" charset="0"/>
                      </a:endParaRPr>
                    </a:p>
                  </a:txBody>
                  <a:tcPr marL="63552" marR="63552" marT="0" marB="0" anchor="ctr"/>
                </a:tc>
                <a:extLst>
                  <a:ext uri="{0D108BD9-81ED-4DB2-BD59-A6C34878D82A}">
                    <a16:rowId xmlns:a16="http://schemas.microsoft.com/office/drawing/2014/main" val="1851469479"/>
                  </a:ext>
                </a:extLst>
              </a:tr>
              <a:tr h="338240">
                <a:tc>
                  <a:txBody>
                    <a:bodyPr/>
                    <a:lstStyle/>
                    <a:p>
                      <a:r>
                        <a:rPr lang="en-US" sz="1050" b="0">
                          <a:effectLst/>
                        </a:rPr>
                        <a:t>Use a wide palette of instruments</a:t>
                      </a:r>
                      <a:endParaRPr lang="es-ES" sz="1050" b="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tc>
                  <a:txBody>
                    <a:bodyPr/>
                    <a:lstStyle/>
                    <a:p>
                      <a:r>
                        <a:rPr lang="en-US" sz="1050" dirty="0">
                          <a:effectLst/>
                        </a:rPr>
                        <a:t>More instruments mean different stakeholders can find the best ways to get their projects funded under optimal conditions and a higher likelihood of effective implementation. </a:t>
                      </a:r>
                      <a:endParaRPr lang="es-ES" sz="1050" dirty="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extLst>
                  <a:ext uri="{0D108BD9-81ED-4DB2-BD59-A6C34878D82A}">
                    <a16:rowId xmlns:a16="http://schemas.microsoft.com/office/drawing/2014/main" val="2640696853"/>
                  </a:ext>
                </a:extLst>
              </a:tr>
              <a:tr h="329861">
                <a:tc>
                  <a:txBody>
                    <a:bodyPr/>
                    <a:lstStyle/>
                    <a:p>
                      <a:r>
                        <a:rPr lang="en-US" sz="1050" b="0">
                          <a:effectLst/>
                        </a:rPr>
                        <a:t>Enhance leverage on a wider, systemic basis</a:t>
                      </a:r>
                      <a:endParaRPr lang="es-ES" sz="1050" b="0">
                        <a:effectLst/>
                        <a:latin typeface="+mn-lt"/>
                        <a:ea typeface="Times New Roman" panose="02020603050405020304" pitchFamily="18" charset="0"/>
                        <a:cs typeface="Arial" panose="020B0604020202020204" pitchFamily="34" charset="0"/>
                      </a:endParaRPr>
                    </a:p>
                  </a:txBody>
                  <a:tcPr marL="63552" marR="63552" marT="0" marB="0" anchor="ctr"/>
                </a:tc>
                <a:tc>
                  <a:txBody>
                    <a:bodyPr/>
                    <a:lstStyle/>
                    <a:p>
                      <a:r>
                        <a:rPr lang="en-US" sz="1050">
                          <a:effectLst/>
                        </a:rPr>
                        <a:t>Support projects that can leverage funds from other sources and benefit the economy and adaptation beyond the project scope.</a:t>
                      </a:r>
                      <a:endParaRPr lang="es-ES" sz="1050">
                        <a:effectLst/>
                        <a:latin typeface="+mn-lt"/>
                        <a:ea typeface="Times New Roman" panose="02020603050405020304" pitchFamily="18" charset="0"/>
                        <a:cs typeface="Arial" panose="020B0604020202020204" pitchFamily="34" charset="0"/>
                      </a:endParaRPr>
                    </a:p>
                  </a:txBody>
                  <a:tcPr marL="63552" marR="63552" marT="0" marB="0" anchor="ctr"/>
                </a:tc>
                <a:extLst>
                  <a:ext uri="{0D108BD9-81ED-4DB2-BD59-A6C34878D82A}">
                    <a16:rowId xmlns:a16="http://schemas.microsoft.com/office/drawing/2014/main" val="3669958911"/>
                  </a:ext>
                </a:extLst>
              </a:tr>
              <a:tr h="494791">
                <a:tc>
                  <a:txBody>
                    <a:bodyPr/>
                    <a:lstStyle/>
                    <a:p>
                      <a:r>
                        <a:rPr lang="en-US" sz="1050" b="0">
                          <a:effectLst/>
                        </a:rPr>
                        <a:t>Invest in climate intelligence products</a:t>
                      </a:r>
                      <a:endParaRPr lang="es-ES" sz="1050" b="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tc>
                  <a:txBody>
                    <a:bodyPr/>
                    <a:lstStyle/>
                    <a:p>
                      <a:r>
                        <a:rPr lang="en-US" sz="1050" dirty="0">
                          <a:effectLst/>
                        </a:rPr>
                        <a:t>Climate intelligence such as GIS, early warning systems, modelling, and scenario-building software, and risk assessment tools can make or break the NAP process. It is crucial to invest in up-to-date software and technologies that support the NAP process and building skills to use them effectively. </a:t>
                      </a:r>
                      <a:endParaRPr lang="es-ES" sz="1050" dirty="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extLst>
                  <a:ext uri="{0D108BD9-81ED-4DB2-BD59-A6C34878D82A}">
                    <a16:rowId xmlns:a16="http://schemas.microsoft.com/office/drawing/2014/main" val="1977541492"/>
                  </a:ext>
                </a:extLst>
              </a:tr>
              <a:tr h="724822">
                <a:tc>
                  <a:txBody>
                    <a:bodyPr/>
                    <a:lstStyle/>
                    <a:p>
                      <a:r>
                        <a:rPr lang="en-US" sz="1050" b="0" dirty="0">
                          <a:effectLst/>
                        </a:rPr>
                        <a:t>Facilitate just transition</a:t>
                      </a:r>
                      <a:endParaRPr lang="es-ES" sz="1050" b="0" dirty="0">
                        <a:effectLst/>
                        <a:latin typeface="+mn-lt"/>
                        <a:ea typeface="Times New Roman" panose="02020603050405020304" pitchFamily="18" charset="0"/>
                        <a:cs typeface="Arial" panose="020B0604020202020204" pitchFamily="34" charset="0"/>
                      </a:endParaRPr>
                    </a:p>
                  </a:txBody>
                  <a:tcPr marL="63552" marR="63552" marT="0" marB="0" anchor="ctr"/>
                </a:tc>
                <a:tc>
                  <a:txBody>
                    <a:bodyPr/>
                    <a:lstStyle/>
                    <a:p>
                      <a:r>
                        <a:rPr lang="en-US" sz="1050" dirty="0">
                          <a:effectLst/>
                        </a:rPr>
                        <a:t>Business-as-usual style climate action poses a risk of significant externalities, pollution displacement, and unemployment. Economic benefits generated by climate action should be used to balance the impact on different groups, particularly ensuring employment and reskilling of those who lose jobs in carbon-intensive industries.</a:t>
                      </a:r>
                      <a:endParaRPr lang="es-ES" sz="1050" dirty="0">
                        <a:effectLst/>
                        <a:latin typeface="+mn-lt"/>
                        <a:ea typeface="Times New Roman" panose="02020603050405020304" pitchFamily="18" charset="0"/>
                        <a:cs typeface="Arial" panose="020B0604020202020204" pitchFamily="34" charset="0"/>
                      </a:endParaRPr>
                    </a:p>
                  </a:txBody>
                  <a:tcPr marL="63552" marR="63552" marT="0" marB="0" anchor="ctr"/>
                </a:tc>
                <a:extLst>
                  <a:ext uri="{0D108BD9-81ED-4DB2-BD59-A6C34878D82A}">
                    <a16:rowId xmlns:a16="http://schemas.microsoft.com/office/drawing/2014/main" val="1743919815"/>
                  </a:ext>
                </a:extLst>
              </a:tr>
              <a:tr h="329861">
                <a:tc>
                  <a:txBody>
                    <a:bodyPr/>
                    <a:lstStyle/>
                    <a:p>
                      <a:r>
                        <a:rPr lang="en-US" sz="1050" b="0" dirty="0">
                          <a:effectLst/>
                        </a:rPr>
                        <a:t>Differentiate by income and vulnerabilities</a:t>
                      </a:r>
                      <a:endParaRPr lang="es-ES" sz="1050" b="0" dirty="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tc>
                  <a:txBody>
                    <a:bodyPr/>
                    <a:lstStyle/>
                    <a:p>
                      <a:r>
                        <a:rPr lang="en-US" sz="1050" dirty="0">
                          <a:effectLst/>
                        </a:rPr>
                        <a:t>Poorest countries suffer most from climate change while being least responsible for it. Vulnerabilities also differ across scales and among groups. </a:t>
                      </a:r>
                      <a:endParaRPr lang="es-ES" sz="1050" dirty="0">
                        <a:effectLst/>
                        <a:latin typeface="+mn-lt"/>
                        <a:ea typeface="Times New Roman" panose="02020603050405020304" pitchFamily="18" charset="0"/>
                        <a:cs typeface="Arial" panose="020B0604020202020204" pitchFamily="34" charset="0"/>
                      </a:endParaRPr>
                    </a:p>
                  </a:txBody>
                  <a:tcPr marL="63552" marR="63552" marT="0" marB="0" anchor="ctr">
                    <a:solidFill>
                      <a:srgbClr val="0070C0">
                        <a:alpha val="20000"/>
                      </a:srgbClr>
                    </a:solidFill>
                  </a:tcPr>
                </a:tc>
                <a:extLst>
                  <a:ext uri="{0D108BD9-81ED-4DB2-BD59-A6C34878D82A}">
                    <a16:rowId xmlns:a16="http://schemas.microsoft.com/office/drawing/2014/main" val="1669310404"/>
                  </a:ext>
                </a:extLst>
              </a:tr>
            </a:tbl>
          </a:graphicData>
        </a:graphic>
      </p:graphicFrame>
    </p:spTree>
    <p:extLst>
      <p:ext uri="{BB962C8B-B14F-4D97-AF65-F5344CB8AC3E}">
        <p14:creationId xmlns:p14="http://schemas.microsoft.com/office/powerpoint/2010/main" val="16063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8" name="Google Shape;178;p9"/>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16</a:t>
            </a:fld>
            <a:endParaRPr/>
          </a:p>
        </p:txBody>
      </p:sp>
      <p:sp>
        <p:nvSpPr>
          <p:cNvPr id="179" name="Google Shape;179;p9"/>
          <p:cNvSpPr txBox="1"/>
          <p:nvPr/>
        </p:nvSpPr>
        <p:spPr>
          <a:xfrm>
            <a:off x="733647" y="1049573"/>
            <a:ext cx="7485320" cy="3355450"/>
          </a:xfrm>
          <a:prstGeom prst="rect">
            <a:avLst/>
          </a:prstGeom>
          <a:noFill/>
          <a:ln>
            <a:noFill/>
          </a:ln>
        </p:spPr>
        <p:txBody>
          <a:bodyPr spcFirstLastPara="1" wrap="square" lIns="18000" tIns="0" rIns="54000" bIns="0" anchor="t" anchorCtr="0">
            <a:noAutofit/>
          </a:bodyPr>
          <a:lstStyle/>
          <a:p>
            <a:pPr marL="285750" indent="-285750" algn="just">
              <a:buClr>
                <a:srgbClr val="0070C0"/>
              </a:buClr>
              <a:buFont typeface="Courier New" panose="02070309020205020404" pitchFamily="49" charset="0"/>
              <a:buChar char="o"/>
            </a:pPr>
            <a:r>
              <a:rPr lang="en-US" sz="1300" dirty="0"/>
              <a:t>Currently, 95% of international public finance is awarded to development projects which do not fully prioritize climate objectives</a:t>
            </a:r>
            <a:r>
              <a:rPr lang="es-ES" sz="1300" dirty="0"/>
              <a:t>.</a:t>
            </a:r>
          </a:p>
          <a:p>
            <a:pPr marL="285750" indent="-285750" algn="just">
              <a:buClr>
                <a:srgbClr val="0070C0"/>
              </a:buClr>
              <a:buFont typeface="Courier New" panose="02070309020205020404" pitchFamily="49" charset="0"/>
              <a:buChar char="o"/>
            </a:pPr>
            <a:endParaRPr lang="en-US" sz="1300" b="1" dirty="0"/>
          </a:p>
          <a:p>
            <a:pPr marL="285750" indent="-285750" algn="just">
              <a:buClr>
                <a:srgbClr val="0070C0"/>
              </a:buClr>
              <a:buFont typeface="Courier New" panose="02070309020205020404" pitchFamily="49" charset="0"/>
              <a:buChar char="o"/>
            </a:pPr>
            <a:endParaRPr lang="en-US" sz="1300" b="1" dirty="0"/>
          </a:p>
          <a:p>
            <a:pPr marL="285750" indent="-285750" algn="just">
              <a:buClr>
                <a:srgbClr val="0070C0"/>
              </a:buClr>
              <a:buFont typeface="Courier New" panose="02070309020205020404" pitchFamily="49" charset="0"/>
              <a:buChar char="o"/>
            </a:pPr>
            <a:r>
              <a:rPr lang="en-US" sz="1300" b="1" dirty="0"/>
              <a:t>An important aspect of adaptation finance is its distribution amongst different types of solutions. </a:t>
            </a:r>
            <a:r>
              <a:rPr lang="en-US" sz="1300" dirty="0"/>
              <a:t>Recent years have seen a rise of interest in nature-based solutions (</a:t>
            </a:r>
            <a:r>
              <a:rPr lang="en-US" sz="1300" dirty="0" err="1"/>
              <a:t>NbS</a:t>
            </a:r>
            <a:r>
              <a:rPr lang="en-US" sz="1300" dirty="0"/>
              <a:t>) which provide both mitigation and adaptation benefits. </a:t>
            </a:r>
          </a:p>
          <a:p>
            <a:pPr marL="285750" indent="-285750" algn="just">
              <a:buClr>
                <a:srgbClr val="0070C0"/>
              </a:buClr>
              <a:buFont typeface="Courier New" panose="02070309020205020404" pitchFamily="49" charset="0"/>
              <a:buChar char="o"/>
            </a:pPr>
            <a:endParaRPr lang="en-US" sz="1300" dirty="0"/>
          </a:p>
          <a:p>
            <a:pPr marL="285750" indent="-285750" algn="just">
              <a:buClr>
                <a:srgbClr val="0070C0"/>
              </a:buClr>
              <a:buFont typeface="Courier New" panose="02070309020205020404" pitchFamily="49" charset="0"/>
              <a:buChar char="o"/>
            </a:pPr>
            <a:endParaRPr lang="en-US" sz="1300" dirty="0"/>
          </a:p>
          <a:p>
            <a:pPr marL="285750" indent="-285750" algn="just">
              <a:buClr>
                <a:srgbClr val="0070C0"/>
              </a:buClr>
              <a:buFont typeface="Courier New" panose="02070309020205020404" pitchFamily="49" charset="0"/>
              <a:buChar char="o"/>
            </a:pPr>
            <a:r>
              <a:rPr lang="en-US" sz="1300" dirty="0"/>
              <a:t>Investing in </a:t>
            </a:r>
            <a:r>
              <a:rPr lang="en-US" sz="1300" dirty="0" err="1"/>
              <a:t>NbS</a:t>
            </a:r>
            <a:r>
              <a:rPr lang="en-US" sz="1300" dirty="0"/>
              <a:t> is considered a particularly important strategy for developing countries, as these are often </a:t>
            </a:r>
            <a:r>
              <a:rPr lang="en-US" sz="1300" b="1" dirty="0"/>
              <a:t>low-cost and no-regret options</a:t>
            </a:r>
            <a:r>
              <a:rPr lang="en-US" sz="1300" dirty="0"/>
              <a:t>.</a:t>
            </a:r>
          </a:p>
          <a:p>
            <a:pPr marL="285750" indent="-285750" algn="just">
              <a:buClr>
                <a:srgbClr val="0070C0"/>
              </a:buClr>
              <a:buFont typeface="Courier New" panose="02070309020205020404" pitchFamily="49" charset="0"/>
              <a:buChar char="o"/>
            </a:pPr>
            <a:endParaRPr lang="en-US" sz="1300" dirty="0"/>
          </a:p>
          <a:p>
            <a:pPr marL="285750" indent="-285750" algn="just">
              <a:buClr>
                <a:srgbClr val="0070C0"/>
              </a:buClr>
              <a:buFont typeface="Courier New" panose="02070309020205020404" pitchFamily="49" charset="0"/>
              <a:buChar char="o"/>
            </a:pPr>
            <a:endParaRPr lang="en-US" sz="1300" dirty="0"/>
          </a:p>
          <a:p>
            <a:pPr marL="285750" indent="-285750" algn="just">
              <a:buClr>
                <a:srgbClr val="0070C0"/>
              </a:buClr>
              <a:buFont typeface="Courier New" panose="02070309020205020404" pitchFamily="49" charset="0"/>
              <a:buChar char="o"/>
            </a:pPr>
            <a:r>
              <a:rPr lang="en-US" sz="1300" b="1" dirty="0"/>
              <a:t>Financing for infrastructure projects needs to be carefully assessed, </a:t>
            </a:r>
            <a:r>
              <a:rPr lang="en-US" sz="1300" dirty="0"/>
              <a:t>which may have a high financial barrier to unlocking low-carbon and climate-resilient alternatives</a:t>
            </a:r>
            <a:r>
              <a:rPr lang="es-ES" sz="1300" dirty="0"/>
              <a:t>.</a:t>
            </a:r>
          </a:p>
          <a:p>
            <a:pPr algn="just"/>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p:txBody>
      </p:sp>
      <p:sp>
        <p:nvSpPr>
          <p:cNvPr id="180" name="Google Shape;180;p9"/>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81" name="Google Shape;181;p9"/>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The more the better? </a:t>
            </a:r>
            <a:br>
              <a:rPr lang="es-ES" dirty="0"/>
            </a:br>
            <a:br>
              <a:rPr lang="es-ES" dirty="0"/>
            </a:br>
            <a:endParaRPr dirty="0"/>
          </a:p>
        </p:txBody>
      </p:sp>
      <p:sp>
        <p:nvSpPr>
          <p:cNvPr id="182" name="Google Shape;182;p9"/>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83650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17</a:t>
            </a:fld>
            <a:endParaRPr/>
          </a:p>
        </p:txBody>
      </p:sp>
      <p:sp>
        <p:nvSpPr>
          <p:cNvPr id="130" name="Google Shape;130;p5"/>
          <p:cNvSpPr txBox="1"/>
          <p:nvPr/>
        </p:nvSpPr>
        <p:spPr>
          <a:xfrm>
            <a:off x="375899" y="1047989"/>
            <a:ext cx="3902101" cy="3820522"/>
          </a:xfrm>
          <a:prstGeom prst="rect">
            <a:avLst/>
          </a:prstGeom>
          <a:noFill/>
          <a:ln>
            <a:noFill/>
          </a:ln>
        </p:spPr>
        <p:txBody>
          <a:bodyPr spcFirstLastPara="1" wrap="square" lIns="18000" tIns="0" rIns="54000" bIns="0" anchor="t" anchorCtr="0">
            <a:noAutofit/>
          </a:bodyPr>
          <a:lstStyle/>
          <a:p>
            <a:pPr marL="171450" indent="-171450" algn="just">
              <a:buClr>
                <a:srgbClr val="FFC000"/>
              </a:buClr>
              <a:buFont typeface="Courier New" panose="02070309020205020404" pitchFamily="49" charset="0"/>
              <a:buChar char="o"/>
            </a:pPr>
            <a:r>
              <a:rPr lang="en-US" sz="1200" dirty="0"/>
              <a:t>Raising the effectiveness of adaption finance is combining minimum conditions, performance measures, and a menu of eligible investments.</a:t>
            </a:r>
          </a:p>
          <a:p>
            <a:pPr algn="just">
              <a:buClr>
                <a:srgbClr val="FFC000"/>
              </a:buClr>
            </a:pPr>
            <a:endParaRPr lang="en-US" sz="1200" dirty="0"/>
          </a:p>
          <a:p>
            <a:pPr algn="just">
              <a:buClr>
                <a:srgbClr val="FFC000"/>
              </a:buClr>
            </a:pPr>
            <a:endParaRPr lang="en-US" sz="1200" dirty="0"/>
          </a:p>
          <a:p>
            <a:pPr marL="171450" indent="-171450" algn="just">
              <a:buClr>
                <a:srgbClr val="FFC000"/>
              </a:buClr>
              <a:buFont typeface="Courier New" panose="02070309020205020404" pitchFamily="49" charset="0"/>
              <a:buChar char="o"/>
            </a:pPr>
            <a:r>
              <a:rPr lang="en-US" sz="1200" b="1" dirty="0"/>
              <a:t>The minimum conditions and performance measures should essentially cover:</a:t>
            </a:r>
          </a:p>
          <a:p>
            <a:pPr algn="just"/>
            <a:endParaRPr lang="en-US" sz="1200" b="1" dirty="0"/>
          </a:p>
          <a:p>
            <a:pPr marL="171450" indent="-171450">
              <a:buClr>
                <a:srgbClr val="FFC000"/>
              </a:buClr>
              <a:buFont typeface="Arial" panose="020B0604020202020204" pitchFamily="34" charset="0"/>
              <a:buChar char="•"/>
            </a:pPr>
            <a:r>
              <a:rPr lang="en-US" sz="1200" dirty="0"/>
              <a:t>Good governance, </a:t>
            </a:r>
          </a:p>
          <a:p>
            <a:pPr marL="171450" indent="-171450">
              <a:buClr>
                <a:srgbClr val="FFC000"/>
              </a:buClr>
              <a:buFont typeface="Arial" panose="020B0604020202020204" pitchFamily="34" charset="0"/>
              <a:buChar char="•"/>
            </a:pPr>
            <a:endParaRPr lang="en-US" sz="300" dirty="0"/>
          </a:p>
          <a:p>
            <a:pPr marL="171450" indent="-171450">
              <a:buClr>
                <a:srgbClr val="FFC000"/>
              </a:buClr>
              <a:buFont typeface="Arial" panose="020B0604020202020204" pitchFamily="34" charset="0"/>
              <a:buChar char="•"/>
            </a:pPr>
            <a:r>
              <a:rPr lang="en-US" sz="1200" dirty="0"/>
              <a:t>Public financial management,</a:t>
            </a:r>
          </a:p>
          <a:p>
            <a:pPr marL="171450" indent="-171450">
              <a:buClr>
                <a:srgbClr val="FFC000"/>
              </a:buClr>
              <a:buFont typeface="Arial" panose="020B0604020202020204" pitchFamily="34" charset="0"/>
              <a:buChar char="•"/>
            </a:pPr>
            <a:endParaRPr lang="en-US" sz="300" dirty="0"/>
          </a:p>
          <a:p>
            <a:pPr marL="171450" indent="-171450">
              <a:buClr>
                <a:srgbClr val="FFC000"/>
              </a:buClr>
              <a:buFont typeface="Arial" panose="020B0604020202020204" pitchFamily="34" charset="0"/>
              <a:buChar char="•"/>
            </a:pPr>
            <a:r>
              <a:rPr lang="en-US" sz="1200" dirty="0"/>
              <a:t>Reporting on physical and financial,</a:t>
            </a:r>
          </a:p>
          <a:p>
            <a:pPr marL="171450" indent="-171450">
              <a:buClr>
                <a:srgbClr val="FFC000"/>
              </a:buClr>
              <a:buFont typeface="Arial" panose="020B0604020202020204" pitchFamily="34" charset="0"/>
              <a:buChar char="•"/>
            </a:pPr>
            <a:endParaRPr lang="en-US" sz="300" dirty="0"/>
          </a:p>
          <a:p>
            <a:pPr marL="171450" indent="-171450">
              <a:buClr>
                <a:srgbClr val="FFC000"/>
              </a:buClr>
              <a:buFont typeface="Arial" panose="020B0604020202020204" pitchFamily="34" charset="0"/>
              <a:buChar char="•"/>
            </a:pPr>
            <a:r>
              <a:rPr lang="en-US" sz="1200" dirty="0"/>
              <a:t>Climate aspects risk and vulnerability assessments,</a:t>
            </a:r>
          </a:p>
          <a:p>
            <a:pPr marL="171450" indent="-171450">
              <a:buClr>
                <a:srgbClr val="FFC000"/>
              </a:buClr>
              <a:buFont typeface="Arial" panose="020B0604020202020204" pitchFamily="34" charset="0"/>
              <a:buChar char="•"/>
            </a:pPr>
            <a:endParaRPr lang="en-US" sz="300" dirty="0"/>
          </a:p>
          <a:p>
            <a:pPr marL="171450" indent="-171450">
              <a:buClr>
                <a:srgbClr val="FFC000"/>
              </a:buClr>
              <a:buFont typeface="Arial" panose="020B0604020202020204" pitchFamily="34" charset="0"/>
              <a:buChar char="•"/>
            </a:pPr>
            <a:r>
              <a:rPr lang="en-US" sz="1200" dirty="0"/>
              <a:t>Mainstreaming of adaptation in local planning, budgeting, procurement/contracting and execution,</a:t>
            </a:r>
          </a:p>
          <a:p>
            <a:pPr marL="171450" indent="-171450">
              <a:buClr>
                <a:srgbClr val="FFC000"/>
              </a:buClr>
              <a:buFont typeface="Arial" panose="020B0604020202020204" pitchFamily="34" charset="0"/>
              <a:buChar char="•"/>
            </a:pPr>
            <a:endParaRPr lang="en-US" sz="300" dirty="0"/>
          </a:p>
          <a:p>
            <a:pPr marL="171450" indent="-171450">
              <a:buClr>
                <a:srgbClr val="FFC000"/>
              </a:buClr>
              <a:buFont typeface="Arial" panose="020B0604020202020204" pitchFamily="34" charset="0"/>
              <a:buChar char="•"/>
            </a:pPr>
            <a:r>
              <a:rPr lang="en-US" sz="1200" dirty="0"/>
              <a:t>Technical compliance for climate-proofing,</a:t>
            </a:r>
          </a:p>
          <a:p>
            <a:pPr marL="171450" indent="-171450">
              <a:buClr>
                <a:srgbClr val="FFC000"/>
              </a:buClr>
              <a:buFont typeface="Arial" panose="020B0604020202020204" pitchFamily="34" charset="0"/>
              <a:buChar char="•"/>
            </a:pPr>
            <a:endParaRPr lang="en-US" sz="300" dirty="0"/>
          </a:p>
          <a:p>
            <a:pPr marL="171450" indent="-171450">
              <a:buClr>
                <a:srgbClr val="FFC000"/>
              </a:buClr>
              <a:buFont typeface="Arial" panose="020B0604020202020204" pitchFamily="34" charset="0"/>
              <a:buChar char="•"/>
            </a:pPr>
            <a:r>
              <a:rPr lang="en-US" sz="1200" dirty="0"/>
              <a:t>The interface between participation of vulnerable groups, gender equality, transparency, and environmental and social safeguards.</a:t>
            </a:r>
          </a:p>
          <a:p>
            <a:pPr algn="just"/>
            <a:endParaRPr lang="es-ES" sz="1050" dirty="0"/>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Leveraging climate finance for transformative change </a:t>
            </a:r>
            <a:br>
              <a:rPr lang="es-ES" dirty="0"/>
            </a:br>
            <a:br>
              <a:rPr lang="es-ES" dirty="0"/>
            </a:br>
            <a:endParaRPr dirty="0">
              <a:latin typeface="Helvetica Neue"/>
              <a:ea typeface="Helvetica Neue"/>
              <a:cs typeface="Helvetica Neue"/>
              <a:sym typeface="Helvetica Neue"/>
            </a:endParaRPr>
          </a:p>
        </p:txBody>
      </p:sp>
      <p:sp>
        <p:nvSpPr>
          <p:cNvPr id="134" name="Google Shape;134;p5"/>
          <p:cNvSpPr txBox="1"/>
          <p:nvPr/>
        </p:nvSpPr>
        <p:spPr>
          <a:xfrm>
            <a:off x="4866001" y="1047989"/>
            <a:ext cx="3632539" cy="2847955"/>
          </a:xfrm>
          <a:prstGeom prst="rect">
            <a:avLst/>
          </a:prstGeom>
          <a:noFill/>
          <a:ln>
            <a:noFill/>
          </a:ln>
        </p:spPr>
        <p:txBody>
          <a:bodyPr spcFirstLastPara="1" wrap="square" lIns="18000" tIns="0" rIns="54000" bIns="0" anchor="t" anchorCtr="0">
            <a:noAutofit/>
          </a:bodyPr>
          <a:lstStyle/>
          <a:p>
            <a:pPr marL="171450" indent="-171450" algn="just">
              <a:buClr>
                <a:srgbClr val="FFC000"/>
              </a:buClr>
              <a:buFont typeface="Courier New" panose="02070309020205020404" pitchFamily="49" charset="0"/>
              <a:buChar char="o"/>
            </a:pPr>
            <a:r>
              <a:rPr lang="en-US" sz="1200" b="1" dirty="0"/>
              <a:t>Leveraging adaptation finance also requires effective consideration of risks. </a:t>
            </a:r>
          </a:p>
          <a:p>
            <a:pPr marL="171450" indent="-171450" algn="just">
              <a:buClr>
                <a:srgbClr val="FFC000"/>
              </a:buClr>
              <a:buFont typeface="Courier New" panose="02070309020205020404" pitchFamily="49" charset="0"/>
              <a:buChar char="o"/>
            </a:pPr>
            <a:endParaRPr lang="es-ES" sz="1200" dirty="0"/>
          </a:p>
          <a:p>
            <a:pPr algn="just">
              <a:buClr>
                <a:srgbClr val="FFC000"/>
              </a:buClr>
            </a:pPr>
            <a:endParaRPr lang="es-ES" sz="1200" dirty="0"/>
          </a:p>
          <a:p>
            <a:pPr marL="171450" indent="-171450" algn="just">
              <a:buClr>
                <a:srgbClr val="FFC000"/>
              </a:buClr>
              <a:buFont typeface="Courier New" panose="02070309020205020404" pitchFamily="49" charset="0"/>
              <a:buChar char="o"/>
            </a:pPr>
            <a:r>
              <a:rPr lang="en-US" sz="1200" b="1" dirty="0"/>
              <a:t>Minimum conditions facilitate the creation of a robust transfer system </a:t>
            </a:r>
            <a:r>
              <a:rPr lang="en-US" sz="1200" dirty="0"/>
              <a:t>for climate finance and gradually improve the accountability of local governments </a:t>
            </a:r>
          </a:p>
          <a:p>
            <a:pPr algn="just">
              <a:buClr>
                <a:srgbClr val="FFC000"/>
              </a:buClr>
            </a:pPr>
            <a:endParaRPr lang="en-US" sz="1200" dirty="0"/>
          </a:p>
          <a:p>
            <a:pPr marL="171450" indent="-171450" algn="just">
              <a:buClr>
                <a:srgbClr val="FFC000"/>
              </a:buClr>
              <a:buFont typeface="Courier New" panose="02070309020205020404" pitchFamily="49" charset="0"/>
              <a:buChar char="o"/>
            </a:pPr>
            <a:endParaRPr lang="en-US" sz="1200" dirty="0"/>
          </a:p>
          <a:p>
            <a:pPr marL="171450" indent="-171450" algn="just">
              <a:buClr>
                <a:srgbClr val="FFC000"/>
              </a:buClr>
              <a:buFont typeface="Courier New" panose="02070309020205020404" pitchFamily="49" charset="0"/>
              <a:buChar char="o"/>
            </a:pPr>
            <a:r>
              <a:rPr lang="en-US" sz="1200" dirty="0"/>
              <a:t>Dedicated measures</a:t>
            </a:r>
            <a:endParaRPr lang="es-ES" sz="1100" dirty="0"/>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136" name="Google Shape;136;p5"/>
          <p:cNvCxnSpPr/>
          <p:nvPr/>
        </p:nvCxnSpPr>
        <p:spPr>
          <a:xfrm>
            <a:off x="4572000" y="1272075"/>
            <a:ext cx="0" cy="3308700"/>
          </a:xfrm>
          <a:prstGeom prst="straightConnector1">
            <a:avLst/>
          </a:prstGeom>
          <a:noFill/>
          <a:ln w="19050" cap="flat" cmpd="sng">
            <a:solidFill>
              <a:srgbClr val="F8BD20"/>
            </a:solidFill>
            <a:prstDash val="solid"/>
            <a:round/>
            <a:headEnd type="none" w="med" len="med"/>
            <a:tailEnd type="none" w="med" len="med"/>
          </a:ln>
        </p:spPr>
      </p:cxnSp>
      <p:pic>
        <p:nvPicPr>
          <p:cNvPr id="3" name="Imagen 2" descr="Imagen que contiene hecho de madera, edificio, banca, puesto&#10;&#10;Descripción generada automáticamente">
            <a:extLst>
              <a:ext uri="{FF2B5EF4-FFF2-40B4-BE49-F238E27FC236}">
                <a16:creationId xmlns:a16="http://schemas.microsoft.com/office/drawing/2014/main" id="{5190E3DB-0079-594A-AC2E-30A578E4B584}"/>
              </a:ext>
            </a:extLst>
          </p:cNvPr>
          <p:cNvPicPr>
            <a:picLocks noChangeAspect="1"/>
          </p:cNvPicPr>
          <p:nvPr/>
        </p:nvPicPr>
        <p:blipFill>
          <a:blip r:embed="rId3"/>
          <a:stretch>
            <a:fillRect/>
          </a:stretch>
        </p:blipFill>
        <p:spPr>
          <a:xfrm>
            <a:off x="6521772" y="2791890"/>
            <a:ext cx="2423328" cy="1817496"/>
          </a:xfrm>
          <a:prstGeom prst="rect">
            <a:avLst/>
          </a:prstGeom>
          <a:ln>
            <a:noFill/>
          </a:ln>
          <a:effectLst>
            <a:softEdge rad="112500"/>
          </a:effectLst>
        </p:spPr>
      </p:pic>
      <p:sp>
        <p:nvSpPr>
          <p:cNvPr id="4" name="CuadroTexto 3">
            <a:extLst>
              <a:ext uri="{FF2B5EF4-FFF2-40B4-BE49-F238E27FC236}">
                <a16:creationId xmlns:a16="http://schemas.microsoft.com/office/drawing/2014/main" id="{24FDAC6E-08BD-5148-A9D6-091D11092034}"/>
              </a:ext>
            </a:extLst>
          </p:cNvPr>
          <p:cNvSpPr txBox="1"/>
          <p:nvPr/>
        </p:nvSpPr>
        <p:spPr>
          <a:xfrm>
            <a:off x="4996748" y="3014780"/>
            <a:ext cx="1685522" cy="1600438"/>
          </a:xfrm>
          <a:prstGeom prst="rect">
            <a:avLst/>
          </a:prstGeom>
          <a:noFill/>
        </p:spPr>
        <p:txBody>
          <a:bodyPr wrap="square" rtlCol="0">
            <a:spAutoFit/>
          </a:bodyPr>
          <a:lstStyle/>
          <a:p>
            <a:r>
              <a:rPr lang="en-US" sz="1200" dirty="0"/>
              <a:t>addressing finance risks </a:t>
            </a:r>
            <a:r>
              <a:rPr lang="en-US" sz="1200" b="1" dirty="0"/>
              <a:t>allow to prevent possible losses and inefficiencies </a:t>
            </a:r>
            <a:r>
              <a:rPr lang="en-US" sz="1200" dirty="0"/>
              <a:t>and achieve a streamlined and robust process.</a:t>
            </a:r>
            <a:endParaRPr lang="es-ES" sz="1200" dirty="0"/>
          </a:p>
          <a:p>
            <a:endParaRPr lang="en-US" dirty="0"/>
          </a:p>
        </p:txBody>
      </p:sp>
    </p:spTree>
    <p:extLst>
      <p:ext uri="{BB962C8B-B14F-4D97-AF65-F5344CB8AC3E}">
        <p14:creationId xmlns:p14="http://schemas.microsoft.com/office/powerpoint/2010/main" val="2075359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18</a:t>
            </a:fld>
            <a:endParaRPr/>
          </a:p>
        </p:txBody>
      </p:sp>
      <p:sp>
        <p:nvSpPr>
          <p:cNvPr id="130" name="Google Shape;130;p5"/>
          <p:cNvSpPr txBox="1"/>
          <p:nvPr/>
        </p:nvSpPr>
        <p:spPr>
          <a:xfrm>
            <a:off x="652695" y="976962"/>
            <a:ext cx="7838610" cy="1492716"/>
          </a:xfrm>
          <a:prstGeom prst="rect">
            <a:avLst/>
          </a:prstGeom>
          <a:noFill/>
          <a:ln>
            <a:noFill/>
          </a:ln>
        </p:spPr>
        <p:txBody>
          <a:bodyPr spcFirstLastPara="1" wrap="square" lIns="18000" tIns="0" rIns="54000" bIns="0" anchor="t" anchorCtr="0">
            <a:noAutofit/>
          </a:bodyPr>
          <a:lstStyle/>
          <a:p>
            <a:pPr marL="285750" indent="-285750" algn="just">
              <a:buClr>
                <a:srgbClr val="FFC000"/>
              </a:buClr>
              <a:buFont typeface="Wingdings" pitchFamily="2" charset="2"/>
              <a:buChar char="v"/>
            </a:pPr>
            <a:r>
              <a:rPr lang="en-US" sz="1300" dirty="0"/>
              <a:t>Having communities involved in project monitoring or even as implementers of core activities can generate:</a:t>
            </a:r>
          </a:p>
          <a:p>
            <a:pPr marL="285750" indent="-285750" algn="just">
              <a:buClr>
                <a:srgbClr val="FFC000"/>
              </a:buClr>
              <a:buFont typeface="Wingdings" pitchFamily="2" charset="2"/>
              <a:buChar char="v"/>
            </a:pPr>
            <a:endParaRPr lang="en-US" sz="1300" dirty="0"/>
          </a:p>
          <a:p>
            <a:pPr marL="285750" lvl="1" indent="-285750" algn="just">
              <a:buClr>
                <a:srgbClr val="FFC000"/>
              </a:buClr>
              <a:buFont typeface="Arial" panose="020B0604020202020204" pitchFamily="34" charset="0"/>
              <a:buChar char="•"/>
            </a:pPr>
            <a:r>
              <a:rPr lang="en-US" sz="1300" dirty="0"/>
              <a:t>New employment opportunities</a:t>
            </a:r>
          </a:p>
          <a:p>
            <a:pPr marL="285750" indent="-285750" algn="just">
              <a:buClr>
                <a:srgbClr val="FFC000"/>
              </a:buClr>
              <a:buFont typeface="Arial" panose="020B0604020202020204" pitchFamily="34" charset="0"/>
              <a:buChar char="•"/>
            </a:pPr>
            <a:r>
              <a:rPr lang="en-US" sz="1300" dirty="0"/>
              <a:t>Improve the sense of ownership</a:t>
            </a:r>
          </a:p>
          <a:p>
            <a:pPr marL="285750" indent="-285750" algn="just">
              <a:buClr>
                <a:srgbClr val="FFC000"/>
              </a:buClr>
              <a:buFont typeface="Arial" panose="020B0604020202020204" pitchFamily="34" charset="0"/>
              <a:buChar char="•"/>
            </a:pPr>
            <a:r>
              <a:rPr lang="en-US" sz="1300" dirty="0"/>
              <a:t>Lead to a greater understanding of adaptation objectives and outcomes </a:t>
            </a:r>
          </a:p>
          <a:p>
            <a:pPr algn="just"/>
            <a:endParaRPr lang="en-US" sz="1300" dirty="0"/>
          </a:p>
          <a:p>
            <a:pPr algn="just"/>
            <a:endParaRPr lang="es-ES" sz="1100" b="1" dirty="0"/>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Making climate finance work for all</a:t>
            </a:r>
            <a:br>
              <a:rPr lang="es-ES" dirty="0"/>
            </a:br>
            <a:br>
              <a:rPr lang="es-ES" dirty="0"/>
            </a:br>
            <a:endParaRPr dirty="0">
              <a:latin typeface="Helvetica Neue"/>
              <a:ea typeface="Helvetica Neue"/>
              <a:cs typeface="Helvetica Neue"/>
              <a:sym typeface="Helvetica Neue"/>
            </a:endParaRPr>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 name="Imagen 2" descr="Agricultores recolectando verduras">
            <a:extLst>
              <a:ext uri="{FF2B5EF4-FFF2-40B4-BE49-F238E27FC236}">
                <a16:creationId xmlns:a16="http://schemas.microsoft.com/office/drawing/2014/main" id="{BF21072A-20E7-004E-93C2-72A63C16FAD3}"/>
              </a:ext>
            </a:extLst>
          </p:cNvPr>
          <p:cNvPicPr>
            <a:picLocks noChangeAspect="1"/>
          </p:cNvPicPr>
          <p:nvPr/>
        </p:nvPicPr>
        <p:blipFill>
          <a:blip r:embed="rId3"/>
          <a:stretch>
            <a:fillRect/>
          </a:stretch>
        </p:blipFill>
        <p:spPr>
          <a:xfrm>
            <a:off x="5048827" y="2289426"/>
            <a:ext cx="3742337" cy="2462900"/>
          </a:xfrm>
          <a:prstGeom prst="rect">
            <a:avLst/>
          </a:prstGeom>
          <a:ln>
            <a:noFill/>
          </a:ln>
          <a:effectLst>
            <a:softEdge rad="112500"/>
          </a:effectLst>
        </p:spPr>
      </p:pic>
      <p:sp>
        <p:nvSpPr>
          <p:cNvPr id="2" name="CuadroTexto 1">
            <a:extLst>
              <a:ext uri="{FF2B5EF4-FFF2-40B4-BE49-F238E27FC236}">
                <a16:creationId xmlns:a16="http://schemas.microsoft.com/office/drawing/2014/main" id="{D88DA8E7-6390-AA4D-B059-4DF02D840A2B}"/>
              </a:ext>
            </a:extLst>
          </p:cNvPr>
          <p:cNvSpPr txBox="1"/>
          <p:nvPr/>
        </p:nvSpPr>
        <p:spPr>
          <a:xfrm>
            <a:off x="612503" y="2473767"/>
            <a:ext cx="4195482" cy="1692771"/>
          </a:xfrm>
          <a:prstGeom prst="rect">
            <a:avLst/>
          </a:prstGeom>
          <a:noFill/>
        </p:spPr>
        <p:txBody>
          <a:bodyPr wrap="square" rtlCol="0">
            <a:spAutoFit/>
          </a:bodyPr>
          <a:lstStyle/>
          <a:p>
            <a:pPr marL="285750" indent="-285750" algn="just">
              <a:buClr>
                <a:srgbClr val="FFC000"/>
              </a:buClr>
              <a:buFont typeface="Wingdings" pitchFamily="2" charset="2"/>
              <a:buChar char="v"/>
            </a:pPr>
            <a:r>
              <a:rPr lang="en-US" sz="1300" dirty="0"/>
              <a:t>To make climate finance more inclusive, both providers and beneficiaries need to be fluent in using a wide range of financial instruments.</a:t>
            </a:r>
            <a:endParaRPr lang="es-ES" sz="1300" dirty="0"/>
          </a:p>
          <a:p>
            <a:pPr marL="285750" indent="-285750" algn="just">
              <a:buClr>
                <a:srgbClr val="FFC000"/>
              </a:buClr>
              <a:buFont typeface="Wingdings" pitchFamily="2" charset="2"/>
              <a:buChar char="v"/>
            </a:pPr>
            <a:endParaRPr lang="es-ES" sz="1300" dirty="0"/>
          </a:p>
          <a:p>
            <a:pPr marL="285750" indent="-285750" algn="just">
              <a:buClr>
                <a:srgbClr val="FFC000"/>
              </a:buClr>
              <a:buFont typeface="Wingdings" pitchFamily="2" charset="2"/>
              <a:buChar char="v"/>
            </a:pPr>
            <a:endParaRPr lang="es-ES" sz="1300" dirty="0"/>
          </a:p>
          <a:p>
            <a:pPr marL="285750" indent="-285750" algn="just">
              <a:buClr>
                <a:srgbClr val="FFC000"/>
              </a:buClr>
              <a:buFont typeface="Wingdings" pitchFamily="2" charset="2"/>
              <a:buChar char="v"/>
            </a:pPr>
            <a:r>
              <a:rPr lang="en-US" sz="1300" dirty="0"/>
              <a:t>Dedicated adaptation funds and initiatives make an increasingly clear case for greater investment in adaptation in the following decade.</a:t>
            </a:r>
            <a:endParaRPr lang="es-ES" sz="1300" dirty="0"/>
          </a:p>
        </p:txBody>
      </p:sp>
    </p:spTree>
    <p:extLst>
      <p:ext uri="{BB962C8B-B14F-4D97-AF65-F5344CB8AC3E}">
        <p14:creationId xmlns:p14="http://schemas.microsoft.com/office/powerpoint/2010/main" val="4256234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fbec1cdad6_0_88"/>
          <p:cNvSpPr/>
          <p:nvPr/>
        </p:nvSpPr>
        <p:spPr>
          <a:xfrm rot="10800000" flipH="1">
            <a:off x="0" y="4693600"/>
            <a:ext cx="9144000" cy="4584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247" name="Google Shape;247;gfbec1cdad6_0_88"/>
          <p:cNvSpPr txBox="1">
            <a:spLocks noGrp="1"/>
          </p:cNvSpPr>
          <p:nvPr>
            <p:ph type="title"/>
          </p:nvPr>
        </p:nvSpPr>
        <p:spPr>
          <a:xfrm>
            <a:off x="399550" y="1923002"/>
            <a:ext cx="8158200" cy="276900"/>
          </a:xfrm>
          <a:prstGeom prst="rect">
            <a:avLst/>
          </a:prstGeom>
        </p:spPr>
        <p:txBody>
          <a:bodyPr spcFirstLastPara="1" wrap="square" lIns="0" tIns="0" rIns="91425" bIns="0" anchor="t" anchorCtr="0">
            <a:noAutofit/>
          </a:bodyPr>
          <a:lstStyle/>
          <a:p>
            <a:pPr marL="0" lvl="0" indent="0" algn="ctr" rtl="0">
              <a:spcBef>
                <a:spcPts val="0"/>
              </a:spcBef>
              <a:spcAft>
                <a:spcPts val="0"/>
              </a:spcAft>
              <a:buSzPts val="990"/>
              <a:buNone/>
            </a:pPr>
            <a:r>
              <a:rPr lang="es-ES" sz="3220">
                <a:solidFill>
                  <a:srgbClr val="558BC8"/>
                </a:solidFill>
              </a:rPr>
              <a:t>THANK YOU</a:t>
            </a:r>
            <a:endParaRPr sz="3220">
              <a:solidFill>
                <a:srgbClr val="558BC8"/>
              </a:solidFill>
            </a:endParaRPr>
          </a:p>
        </p:txBody>
      </p:sp>
      <p:sp>
        <p:nvSpPr>
          <p:cNvPr id="248" name="Google Shape;248;gfbec1cdad6_0_88"/>
          <p:cNvSpPr txBox="1">
            <a:spLocks noGrp="1"/>
          </p:cNvSpPr>
          <p:nvPr>
            <p:ph type="title"/>
          </p:nvPr>
        </p:nvSpPr>
        <p:spPr>
          <a:xfrm>
            <a:off x="539475" y="4805082"/>
            <a:ext cx="8158200" cy="314970"/>
          </a:xfrm>
          <a:prstGeom prst="rect">
            <a:avLst/>
          </a:prstGeom>
        </p:spPr>
        <p:txBody>
          <a:bodyPr spcFirstLastPara="1" wrap="square" lIns="0" tIns="0" rIns="91425" bIns="0" anchor="t" anchorCtr="0">
            <a:noAutofit/>
          </a:bodyPr>
          <a:lstStyle/>
          <a:p>
            <a:pPr marL="0" lvl="0" indent="0" algn="ctr" rtl="0">
              <a:spcBef>
                <a:spcPts val="0"/>
              </a:spcBef>
              <a:spcAft>
                <a:spcPts val="0"/>
              </a:spcAft>
              <a:buSzPts val="990"/>
              <a:buNone/>
            </a:pPr>
            <a:r>
              <a:rPr lang="es-ES" sz="820" dirty="0"/>
              <a:t>   </a:t>
            </a:r>
            <a:endParaRPr sz="820" dirty="0"/>
          </a:p>
        </p:txBody>
      </p:sp>
      <p:pic>
        <p:nvPicPr>
          <p:cNvPr id="7" name="Imagen 6" descr="Interfaz de usuario gráfica, Texto, Aplicación&#10;&#10;Descripción generada automáticamente">
            <a:extLst>
              <a:ext uri="{FF2B5EF4-FFF2-40B4-BE49-F238E27FC236}">
                <a16:creationId xmlns:a16="http://schemas.microsoft.com/office/drawing/2014/main" id="{A49E153B-727B-264F-B004-0054BE118DF4}"/>
              </a:ext>
            </a:extLst>
          </p:cNvPr>
          <p:cNvPicPr>
            <a:picLocks noChangeAspect="1"/>
          </p:cNvPicPr>
          <p:nvPr/>
        </p:nvPicPr>
        <p:blipFill>
          <a:blip r:embed="rId3"/>
          <a:stretch>
            <a:fillRect/>
          </a:stretch>
        </p:blipFill>
        <p:spPr>
          <a:xfrm>
            <a:off x="2622956" y="3955110"/>
            <a:ext cx="3711388" cy="7384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2</a:t>
            </a:fld>
            <a:endParaRPr/>
          </a:p>
        </p:txBody>
      </p:sp>
      <p:sp>
        <p:nvSpPr>
          <p:cNvPr id="142" name="Google Shape;142;p6"/>
          <p:cNvSpPr txBox="1"/>
          <p:nvPr/>
        </p:nvSpPr>
        <p:spPr>
          <a:xfrm>
            <a:off x="762000" y="973900"/>
            <a:ext cx="7476565" cy="579900"/>
          </a:xfrm>
          <a:prstGeom prst="rect">
            <a:avLst/>
          </a:prstGeom>
          <a:noFill/>
          <a:ln>
            <a:noFill/>
          </a:ln>
        </p:spPr>
        <p:txBody>
          <a:bodyPr spcFirstLastPara="1" wrap="square" lIns="18000" tIns="0" rIns="54000" bIns="0" anchor="t" anchorCtr="0">
            <a:noAutofit/>
          </a:bodyPr>
          <a:lstStyle/>
          <a:p>
            <a:pPr algn="just"/>
            <a:r>
              <a:rPr lang="en-US" dirty="0"/>
              <a:t>The Paris Agreement suggests the need for countries to align their financial flows to support climate action.</a:t>
            </a:r>
          </a:p>
          <a:p>
            <a:pPr algn="just"/>
            <a:endParaRPr lang="en-US" b="1" dirty="0"/>
          </a:p>
        </p:txBody>
      </p:sp>
      <p:sp>
        <p:nvSpPr>
          <p:cNvPr id="143" name="Google Shape;143;p6"/>
          <p:cNvSpPr/>
          <p:nvPr/>
        </p:nvSpPr>
        <p:spPr>
          <a:xfrm>
            <a:off x="0" y="1553800"/>
            <a:ext cx="198900" cy="27663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4" name="Google Shape;144;p6"/>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5" name="Google Shape;145;p6"/>
          <p:cNvSpPr txBox="1">
            <a:spLocks noGrp="1"/>
          </p:cNvSpPr>
          <p:nvPr>
            <p:ph type="title" idx="4294967295"/>
          </p:nvPr>
        </p:nvSpPr>
        <p:spPr>
          <a:xfrm>
            <a:off x="318171"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Key concepts and ideas </a:t>
            </a:r>
            <a:br>
              <a:rPr lang="es-ES" dirty="0"/>
            </a:br>
            <a:endParaRPr dirty="0"/>
          </a:p>
        </p:txBody>
      </p:sp>
      <p:sp>
        <p:nvSpPr>
          <p:cNvPr id="146" name="Google Shape;146;p6"/>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 name="CuadroTexto 1">
            <a:extLst>
              <a:ext uri="{FF2B5EF4-FFF2-40B4-BE49-F238E27FC236}">
                <a16:creationId xmlns:a16="http://schemas.microsoft.com/office/drawing/2014/main" id="{5EE70DAE-148C-B945-9C02-BD2FF47871E0}"/>
              </a:ext>
            </a:extLst>
          </p:cNvPr>
          <p:cNvSpPr txBox="1"/>
          <p:nvPr/>
        </p:nvSpPr>
        <p:spPr>
          <a:xfrm>
            <a:off x="905435" y="1891553"/>
            <a:ext cx="3101788" cy="1569660"/>
          </a:xfrm>
          <a:prstGeom prst="rect">
            <a:avLst/>
          </a:prstGeom>
          <a:noFill/>
          <a:ln w="38100">
            <a:solidFill>
              <a:srgbClr val="FFC000"/>
            </a:solidFill>
          </a:ln>
        </p:spPr>
        <p:txBody>
          <a:bodyPr wrap="square" rtlCol="0">
            <a:spAutoFit/>
          </a:bodyPr>
          <a:lstStyle/>
          <a:p>
            <a:r>
              <a:rPr lang="en-US" sz="1200" dirty="0"/>
              <a:t>Article 9:</a:t>
            </a:r>
          </a:p>
          <a:p>
            <a:endParaRPr lang="en-US" sz="1200" i="1" dirty="0"/>
          </a:p>
          <a:p>
            <a:r>
              <a:rPr lang="en-US" sz="1200" i="1" dirty="0"/>
              <a:t>“developed country Parties shall provide financial resources to assist developing country Parties concerning both mitigation and adaptation in continuation of their existing obligations under the Convention</a:t>
            </a:r>
            <a:r>
              <a:rPr lang="en-US" sz="1200" dirty="0"/>
              <a:t>”. </a:t>
            </a:r>
          </a:p>
          <a:p>
            <a:endParaRPr lang="en-US" sz="1200" dirty="0"/>
          </a:p>
        </p:txBody>
      </p:sp>
      <p:sp>
        <p:nvSpPr>
          <p:cNvPr id="9" name="CuadroTexto 8">
            <a:extLst>
              <a:ext uri="{FF2B5EF4-FFF2-40B4-BE49-F238E27FC236}">
                <a16:creationId xmlns:a16="http://schemas.microsoft.com/office/drawing/2014/main" id="{ADE8FE41-C367-5440-B1AD-E81D4EA9063B}"/>
              </a:ext>
            </a:extLst>
          </p:cNvPr>
          <p:cNvSpPr txBox="1"/>
          <p:nvPr/>
        </p:nvSpPr>
        <p:spPr>
          <a:xfrm>
            <a:off x="4898971" y="1891553"/>
            <a:ext cx="3339594" cy="1569660"/>
          </a:xfrm>
          <a:prstGeom prst="rect">
            <a:avLst/>
          </a:prstGeom>
          <a:noFill/>
          <a:ln w="38100">
            <a:solidFill>
              <a:srgbClr val="FFC000"/>
            </a:solidFill>
          </a:ln>
        </p:spPr>
        <p:txBody>
          <a:bodyPr wrap="square" rtlCol="0">
            <a:spAutoFit/>
          </a:bodyPr>
          <a:lstStyle/>
          <a:p>
            <a:r>
              <a:rPr lang="en-US" sz="1200" dirty="0"/>
              <a:t>Article 7:</a:t>
            </a:r>
          </a:p>
          <a:p>
            <a:endParaRPr lang="en-US" sz="1200" i="1" dirty="0"/>
          </a:p>
          <a:p>
            <a:r>
              <a:rPr lang="en-US" sz="1200" i="1" dirty="0"/>
              <a:t>“strengthening scientific knowledge on climate, including research, systematic observation of the climate system and early warning systems, in a manner that informs climate services and supports decision-making”.</a:t>
            </a:r>
          </a:p>
          <a:p>
            <a:endParaRPr lang="en-US" sz="1200" dirty="0"/>
          </a:p>
        </p:txBody>
      </p:sp>
      <p:sp>
        <p:nvSpPr>
          <p:cNvPr id="10" name="Google Shape;142;p6">
            <a:extLst>
              <a:ext uri="{FF2B5EF4-FFF2-40B4-BE49-F238E27FC236}">
                <a16:creationId xmlns:a16="http://schemas.microsoft.com/office/drawing/2014/main" id="{EF3A13B6-084D-5342-850E-CEB211E704C1}"/>
              </a:ext>
            </a:extLst>
          </p:cNvPr>
          <p:cNvSpPr txBox="1"/>
          <p:nvPr/>
        </p:nvSpPr>
        <p:spPr>
          <a:xfrm>
            <a:off x="762000" y="4063636"/>
            <a:ext cx="7476565" cy="512927"/>
          </a:xfrm>
          <a:prstGeom prst="rect">
            <a:avLst/>
          </a:prstGeom>
          <a:noFill/>
          <a:ln>
            <a:noFill/>
          </a:ln>
        </p:spPr>
        <p:txBody>
          <a:bodyPr spcFirstLastPara="1" wrap="square" lIns="18000" tIns="0" rIns="54000" bIns="0" anchor="t" anchorCtr="0">
            <a:noAutofit/>
          </a:bodyPr>
          <a:lstStyle/>
          <a:p>
            <a:pPr algn="just"/>
            <a:r>
              <a:rPr lang="en-US" dirty="0"/>
              <a:t>This will allow Parties to pursue adaptation actions based on and guided by the best available science. Financing is necessary throughout the entire NAP process. </a:t>
            </a:r>
          </a:p>
          <a:p>
            <a:pPr algn="just"/>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p:nvPr/>
        </p:nvSpPr>
        <p:spPr>
          <a:xfrm rot="10800000" flipH="1">
            <a:off x="0" y="4761825"/>
            <a:ext cx="91581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87" name="Google Shape;87;p2"/>
          <p:cNvSpPr/>
          <p:nvPr/>
        </p:nvSpPr>
        <p:spPr>
          <a:xfrm rot="10800000" flipH="1">
            <a:off x="0" y="4845600"/>
            <a:ext cx="9144000" cy="297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88" name="Google Shape;88;p2"/>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3</a:t>
            </a:fld>
            <a:endParaRPr/>
          </a:p>
        </p:txBody>
      </p:sp>
      <p:sp>
        <p:nvSpPr>
          <p:cNvPr id="89" name="Google Shape;89;p2"/>
          <p:cNvSpPr txBox="1"/>
          <p:nvPr/>
        </p:nvSpPr>
        <p:spPr>
          <a:xfrm>
            <a:off x="730550" y="1099264"/>
            <a:ext cx="2953938" cy="1164730"/>
          </a:xfrm>
          <a:prstGeom prst="rect">
            <a:avLst/>
          </a:prstGeom>
          <a:noFill/>
          <a:ln w="38100">
            <a:solidFill>
              <a:srgbClr val="0070C0"/>
            </a:solidFill>
          </a:ln>
        </p:spPr>
        <p:txBody>
          <a:bodyPr spcFirstLastPara="1" wrap="square" lIns="18000" tIns="0" rIns="54000" bIns="0" anchor="t" anchorCtr="0">
            <a:noAutofit/>
          </a:bodyPr>
          <a:lstStyle/>
          <a:p>
            <a:pPr algn="just"/>
            <a:endParaRPr lang="es-ES" sz="1100" dirty="0"/>
          </a:p>
        </p:txBody>
      </p:sp>
      <p:sp>
        <p:nvSpPr>
          <p:cNvPr id="90" name="Google Shape;90;p2"/>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1" name="Google Shape;91;p2"/>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2" name="Google Shape;92;p2"/>
          <p:cNvSpPr txBox="1">
            <a:spLocks noGrp="1"/>
          </p:cNvSpPr>
          <p:nvPr>
            <p:ph type="title" idx="4294967295"/>
          </p:nvPr>
        </p:nvSpPr>
        <p:spPr>
          <a:xfrm>
            <a:off x="271569"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Key concepts and ideas </a:t>
            </a:r>
            <a:br>
              <a:rPr lang="es-ES" dirty="0"/>
            </a:br>
            <a:br>
              <a:rPr lang="es-ES" dirty="0">
                <a:latin typeface="Helvetica Neue"/>
                <a:ea typeface="Helvetica Neue"/>
                <a:cs typeface="Helvetica Neue"/>
                <a:sym typeface="Helvetica Neue"/>
              </a:rPr>
            </a:br>
            <a:endParaRPr dirty="0">
              <a:latin typeface="Helvetica Neue"/>
              <a:ea typeface="Helvetica Neue"/>
              <a:cs typeface="Helvetica Neue"/>
              <a:sym typeface="Helvetica Neue"/>
            </a:endParaRPr>
          </a:p>
        </p:txBody>
      </p:sp>
      <p:sp>
        <p:nvSpPr>
          <p:cNvPr id="12" name="Google Shape;89;p2">
            <a:extLst>
              <a:ext uri="{FF2B5EF4-FFF2-40B4-BE49-F238E27FC236}">
                <a16:creationId xmlns:a16="http://schemas.microsoft.com/office/drawing/2014/main" id="{BBE7795D-AF28-9D44-8A1B-6E1B1DE8CE93}"/>
              </a:ext>
            </a:extLst>
          </p:cNvPr>
          <p:cNvSpPr txBox="1"/>
          <p:nvPr/>
        </p:nvSpPr>
        <p:spPr>
          <a:xfrm>
            <a:off x="5168079" y="814658"/>
            <a:ext cx="2953938" cy="1164730"/>
          </a:xfrm>
          <a:prstGeom prst="rect">
            <a:avLst/>
          </a:prstGeom>
          <a:noFill/>
          <a:ln w="38100">
            <a:solidFill>
              <a:srgbClr val="0070C0"/>
            </a:solidFill>
          </a:ln>
        </p:spPr>
        <p:txBody>
          <a:bodyPr spcFirstLastPara="1" wrap="square" lIns="18000" tIns="0" rIns="54000" bIns="0" anchor="t" anchorCtr="0">
            <a:noAutofit/>
          </a:bodyPr>
          <a:lstStyle/>
          <a:p>
            <a:pPr algn="just"/>
            <a:endParaRPr lang="es-ES" sz="1100" dirty="0"/>
          </a:p>
        </p:txBody>
      </p:sp>
      <p:sp>
        <p:nvSpPr>
          <p:cNvPr id="13" name="Google Shape;89;p2">
            <a:extLst>
              <a:ext uri="{FF2B5EF4-FFF2-40B4-BE49-F238E27FC236}">
                <a16:creationId xmlns:a16="http://schemas.microsoft.com/office/drawing/2014/main" id="{F9A7C618-7BF1-7941-AE55-59C6EE9D811D}"/>
              </a:ext>
            </a:extLst>
          </p:cNvPr>
          <p:cNvSpPr txBox="1"/>
          <p:nvPr/>
        </p:nvSpPr>
        <p:spPr>
          <a:xfrm>
            <a:off x="5168079" y="2191362"/>
            <a:ext cx="2953938" cy="1164730"/>
          </a:xfrm>
          <a:prstGeom prst="rect">
            <a:avLst/>
          </a:prstGeom>
          <a:noFill/>
          <a:ln w="38100">
            <a:solidFill>
              <a:srgbClr val="0070C0"/>
            </a:solidFill>
          </a:ln>
        </p:spPr>
        <p:txBody>
          <a:bodyPr spcFirstLastPara="1" wrap="square" lIns="18000" tIns="0" rIns="54000" bIns="0" anchor="t" anchorCtr="0">
            <a:noAutofit/>
          </a:bodyPr>
          <a:lstStyle/>
          <a:p>
            <a:pPr algn="just"/>
            <a:endParaRPr lang="es-ES" sz="1100" dirty="0"/>
          </a:p>
        </p:txBody>
      </p:sp>
      <p:sp>
        <p:nvSpPr>
          <p:cNvPr id="14" name="Google Shape;89;p2">
            <a:extLst>
              <a:ext uri="{FF2B5EF4-FFF2-40B4-BE49-F238E27FC236}">
                <a16:creationId xmlns:a16="http://schemas.microsoft.com/office/drawing/2014/main" id="{B1EE8687-5FF1-9948-9575-E29954A1FC6E}"/>
              </a:ext>
            </a:extLst>
          </p:cNvPr>
          <p:cNvSpPr txBox="1"/>
          <p:nvPr/>
        </p:nvSpPr>
        <p:spPr>
          <a:xfrm>
            <a:off x="5168079" y="3522555"/>
            <a:ext cx="2953938" cy="1164730"/>
          </a:xfrm>
          <a:prstGeom prst="rect">
            <a:avLst/>
          </a:prstGeom>
          <a:noFill/>
          <a:ln w="38100">
            <a:solidFill>
              <a:srgbClr val="0070C0"/>
            </a:solidFill>
          </a:ln>
        </p:spPr>
        <p:txBody>
          <a:bodyPr spcFirstLastPara="1" wrap="square" lIns="18000" tIns="0" rIns="54000" bIns="0" anchor="t" anchorCtr="0">
            <a:noAutofit/>
          </a:bodyPr>
          <a:lstStyle/>
          <a:p>
            <a:pPr algn="just"/>
            <a:endParaRPr lang="es-ES" sz="1100" dirty="0"/>
          </a:p>
        </p:txBody>
      </p:sp>
      <p:sp>
        <p:nvSpPr>
          <p:cNvPr id="2" name="CuadroTexto 1">
            <a:extLst>
              <a:ext uri="{FF2B5EF4-FFF2-40B4-BE49-F238E27FC236}">
                <a16:creationId xmlns:a16="http://schemas.microsoft.com/office/drawing/2014/main" id="{9729A0C4-B368-894C-A34D-56F055D94B87}"/>
              </a:ext>
            </a:extLst>
          </p:cNvPr>
          <p:cNvSpPr txBox="1"/>
          <p:nvPr/>
        </p:nvSpPr>
        <p:spPr>
          <a:xfrm>
            <a:off x="878541" y="1183341"/>
            <a:ext cx="2626659" cy="1015663"/>
          </a:xfrm>
          <a:prstGeom prst="rect">
            <a:avLst/>
          </a:prstGeom>
          <a:noFill/>
        </p:spPr>
        <p:txBody>
          <a:bodyPr wrap="square" rtlCol="0">
            <a:spAutoFit/>
          </a:bodyPr>
          <a:lstStyle/>
          <a:p>
            <a:pPr algn="just"/>
            <a:r>
              <a:rPr lang="en-US" sz="1200" b="1" dirty="0"/>
              <a:t>Climate finance</a:t>
            </a:r>
            <a:r>
              <a:rPr lang="es-ES" sz="1200" b="1" dirty="0"/>
              <a:t>: </a:t>
            </a:r>
            <a:r>
              <a:rPr lang="en-US" sz="1200" dirty="0"/>
              <a:t>Local, national, or transnational financing from public, private, and alternative sources seeking to support climate change mitigation and adaptation</a:t>
            </a:r>
            <a:endParaRPr lang="es-ES" sz="1200" dirty="0"/>
          </a:p>
        </p:txBody>
      </p:sp>
      <p:grpSp>
        <p:nvGrpSpPr>
          <p:cNvPr id="7" name="Grupo 6">
            <a:extLst>
              <a:ext uri="{FF2B5EF4-FFF2-40B4-BE49-F238E27FC236}">
                <a16:creationId xmlns:a16="http://schemas.microsoft.com/office/drawing/2014/main" id="{CD52C955-1667-514B-8EB5-646FECAAACB7}"/>
              </a:ext>
            </a:extLst>
          </p:cNvPr>
          <p:cNvGrpSpPr/>
          <p:nvPr/>
        </p:nvGrpSpPr>
        <p:grpSpPr>
          <a:xfrm>
            <a:off x="730550" y="2571750"/>
            <a:ext cx="2953938" cy="1838398"/>
            <a:chOff x="730550" y="2677264"/>
            <a:chExt cx="2953938" cy="1838398"/>
          </a:xfrm>
        </p:grpSpPr>
        <p:sp>
          <p:nvSpPr>
            <p:cNvPr id="11" name="Google Shape;89;p2">
              <a:extLst>
                <a:ext uri="{FF2B5EF4-FFF2-40B4-BE49-F238E27FC236}">
                  <a16:creationId xmlns:a16="http://schemas.microsoft.com/office/drawing/2014/main" id="{4A671FCC-33F7-5941-8DC9-1471F69F07E2}"/>
                </a:ext>
              </a:extLst>
            </p:cNvPr>
            <p:cNvSpPr txBox="1"/>
            <p:nvPr/>
          </p:nvSpPr>
          <p:spPr>
            <a:xfrm>
              <a:off x="730550" y="2677264"/>
              <a:ext cx="2953923" cy="1838398"/>
            </a:xfrm>
            <a:prstGeom prst="rect">
              <a:avLst/>
            </a:prstGeom>
            <a:noFill/>
            <a:ln w="38100">
              <a:solidFill>
                <a:srgbClr val="0070C0"/>
              </a:solidFill>
            </a:ln>
          </p:spPr>
          <p:txBody>
            <a:bodyPr spcFirstLastPara="1" wrap="square" lIns="18000" tIns="0" rIns="54000" bIns="0" anchor="t" anchorCtr="0">
              <a:noAutofit/>
            </a:bodyPr>
            <a:lstStyle/>
            <a:p>
              <a:pPr algn="just"/>
              <a:endParaRPr lang="es-ES" sz="1100" dirty="0"/>
            </a:p>
          </p:txBody>
        </p:sp>
        <p:sp>
          <p:nvSpPr>
            <p:cNvPr id="3" name="CuadroTexto 2">
              <a:extLst>
                <a:ext uri="{FF2B5EF4-FFF2-40B4-BE49-F238E27FC236}">
                  <a16:creationId xmlns:a16="http://schemas.microsoft.com/office/drawing/2014/main" id="{AE1CE6CA-B1FB-2547-8F4D-6C05D23551AE}"/>
                </a:ext>
              </a:extLst>
            </p:cNvPr>
            <p:cNvSpPr txBox="1"/>
            <p:nvPr/>
          </p:nvSpPr>
          <p:spPr>
            <a:xfrm>
              <a:off x="730550" y="2715494"/>
              <a:ext cx="2953938" cy="1754326"/>
            </a:xfrm>
            <a:prstGeom prst="rect">
              <a:avLst/>
            </a:prstGeom>
            <a:noFill/>
          </p:spPr>
          <p:txBody>
            <a:bodyPr wrap="square" rtlCol="0">
              <a:spAutoFit/>
            </a:bodyPr>
            <a:lstStyle/>
            <a:p>
              <a:pPr algn="just"/>
              <a:r>
                <a:rPr lang="en-US" sz="1200" b="1" dirty="0"/>
                <a:t>Loss and damage</a:t>
              </a:r>
              <a:r>
                <a:rPr lang="es-ES" sz="1200" b="1" dirty="0"/>
                <a:t>: </a:t>
              </a:r>
              <a:r>
                <a:rPr lang="en-US" sz="1200" dirty="0"/>
                <a:t>Losses and damage </a:t>
              </a:r>
              <a:r>
                <a:rPr lang="en-US" sz="1200" dirty="0">
                  <a:solidFill>
                    <a:schemeClr val="tx1"/>
                  </a:solidFill>
                  <a:hlinkClick r:id="rId3">
                    <a:extLst>
                      <a:ext uri="{A12FA001-AC4F-418D-AE19-62706E023703}">
                        <ahyp:hlinkClr xmlns:ahyp="http://schemas.microsoft.com/office/drawing/2018/hyperlinkcolor" val="tx"/>
                      </a:ext>
                    </a:extLst>
                  </a:hlinkClick>
                </a:rPr>
                <a:t>may occur where﻿</a:t>
              </a:r>
              <a:r>
                <a:rPr lang="en-US" sz="1200" dirty="0"/>
                <a:t> adaptation limits are reached – because actions are unaffordable, not physically or technically possible, socially difficult or simply not sufficient to prevent some harm to humans, the environment and assets – and where adaptation has not been optimally implemented</a:t>
              </a:r>
              <a:r>
                <a:rPr lang="es-ES" sz="1200" dirty="0"/>
                <a:t>.</a:t>
              </a:r>
            </a:p>
          </p:txBody>
        </p:sp>
      </p:grpSp>
      <p:sp>
        <p:nvSpPr>
          <p:cNvPr id="4" name="CuadroTexto 3">
            <a:extLst>
              <a:ext uri="{FF2B5EF4-FFF2-40B4-BE49-F238E27FC236}">
                <a16:creationId xmlns:a16="http://schemas.microsoft.com/office/drawing/2014/main" id="{E5627AAD-9F4D-314F-8EF5-2259CCC9E82D}"/>
              </a:ext>
            </a:extLst>
          </p:cNvPr>
          <p:cNvSpPr txBox="1"/>
          <p:nvPr/>
        </p:nvSpPr>
        <p:spPr>
          <a:xfrm>
            <a:off x="5168079" y="798551"/>
            <a:ext cx="2953938" cy="1200329"/>
          </a:xfrm>
          <a:prstGeom prst="rect">
            <a:avLst/>
          </a:prstGeom>
          <a:noFill/>
        </p:spPr>
        <p:txBody>
          <a:bodyPr wrap="square" rtlCol="0">
            <a:spAutoFit/>
          </a:bodyPr>
          <a:lstStyle/>
          <a:p>
            <a:pPr algn="just"/>
            <a:r>
              <a:rPr lang="en-US" sz="1200" b="1" dirty="0"/>
              <a:t>Adaptation finance</a:t>
            </a:r>
            <a:r>
              <a:rPr lang="es-ES" sz="1200" b="1" dirty="0"/>
              <a:t>: </a:t>
            </a:r>
            <a:r>
              <a:rPr lang="en-US" sz="1200" dirty="0"/>
              <a:t>Climate finance, targeted specifically at adaptation needs, often framed within the NAP process, as well as broader measures with adaptation benefits or reduction of exposures.</a:t>
            </a:r>
            <a:r>
              <a:rPr lang="es-ES" sz="1200" dirty="0"/>
              <a:t> </a:t>
            </a:r>
          </a:p>
        </p:txBody>
      </p:sp>
      <p:sp>
        <p:nvSpPr>
          <p:cNvPr id="5" name="CuadroTexto 4">
            <a:extLst>
              <a:ext uri="{FF2B5EF4-FFF2-40B4-BE49-F238E27FC236}">
                <a16:creationId xmlns:a16="http://schemas.microsoft.com/office/drawing/2014/main" id="{38E40E14-F730-F446-BDDE-821199B173B9}"/>
              </a:ext>
            </a:extLst>
          </p:cNvPr>
          <p:cNvSpPr txBox="1"/>
          <p:nvPr/>
        </p:nvSpPr>
        <p:spPr>
          <a:xfrm>
            <a:off x="5168064" y="2358228"/>
            <a:ext cx="2953923" cy="830997"/>
          </a:xfrm>
          <a:prstGeom prst="rect">
            <a:avLst/>
          </a:prstGeom>
          <a:noFill/>
        </p:spPr>
        <p:txBody>
          <a:bodyPr wrap="square" rtlCol="0">
            <a:spAutoFit/>
          </a:bodyPr>
          <a:lstStyle/>
          <a:p>
            <a:pPr algn="just"/>
            <a:r>
              <a:rPr lang="en-US" sz="1200" b="1" dirty="0"/>
              <a:t>Adaptation benefits</a:t>
            </a:r>
            <a:r>
              <a:rPr lang="es-ES" sz="1200" b="1" dirty="0"/>
              <a:t>: </a:t>
            </a:r>
            <a:r>
              <a:rPr lang="en-US" sz="1200" dirty="0"/>
              <a:t>“The avoided damage costs or the accrued benefits following the adoption and implementation of adaptation measures”.</a:t>
            </a:r>
            <a:r>
              <a:rPr lang="es-ES" sz="1200" dirty="0"/>
              <a:t> </a:t>
            </a:r>
          </a:p>
        </p:txBody>
      </p:sp>
      <p:sp>
        <p:nvSpPr>
          <p:cNvPr id="6" name="CuadroTexto 5">
            <a:extLst>
              <a:ext uri="{FF2B5EF4-FFF2-40B4-BE49-F238E27FC236}">
                <a16:creationId xmlns:a16="http://schemas.microsoft.com/office/drawing/2014/main" id="{97286513-639A-A746-BFFA-798733ABB1A9}"/>
              </a:ext>
            </a:extLst>
          </p:cNvPr>
          <p:cNvSpPr txBox="1"/>
          <p:nvPr/>
        </p:nvSpPr>
        <p:spPr>
          <a:xfrm>
            <a:off x="5168064" y="3750188"/>
            <a:ext cx="2953922" cy="646331"/>
          </a:xfrm>
          <a:prstGeom prst="rect">
            <a:avLst/>
          </a:prstGeom>
          <a:noFill/>
        </p:spPr>
        <p:txBody>
          <a:bodyPr wrap="square" rtlCol="0">
            <a:spAutoFit/>
          </a:bodyPr>
          <a:lstStyle/>
          <a:p>
            <a:pPr algn="just"/>
            <a:r>
              <a:rPr lang="en-US" sz="1200" b="1" dirty="0"/>
              <a:t>Adaptation costs</a:t>
            </a:r>
            <a:r>
              <a:rPr lang="es-ES" sz="1200" b="1" dirty="0"/>
              <a:t>: </a:t>
            </a:r>
            <a:r>
              <a:rPr lang="en-US" sz="1200" dirty="0"/>
              <a:t>“Represent the costs of planning, preparing for, facilitating, and implementing adaptation measures</a:t>
            </a:r>
            <a:r>
              <a:rPr lang="es-ES" sz="120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4</a:t>
            </a:fld>
            <a:endParaRPr/>
          </a:p>
        </p:txBody>
      </p:sp>
      <p:sp>
        <p:nvSpPr>
          <p:cNvPr id="142" name="Google Shape;142;p6"/>
          <p:cNvSpPr txBox="1"/>
          <p:nvPr/>
        </p:nvSpPr>
        <p:spPr>
          <a:xfrm>
            <a:off x="620202" y="1400956"/>
            <a:ext cx="7867467" cy="3071988"/>
          </a:xfrm>
          <a:prstGeom prst="rect">
            <a:avLst/>
          </a:prstGeom>
          <a:noFill/>
          <a:ln>
            <a:noFill/>
          </a:ln>
        </p:spPr>
        <p:txBody>
          <a:bodyPr spcFirstLastPara="1" wrap="square" lIns="18000" tIns="0" rIns="54000" bIns="0" anchor="t" anchorCtr="0">
            <a:noAutofit/>
          </a:bodyPr>
          <a:lstStyle/>
          <a:p>
            <a:pPr marL="285750" indent="-285750" algn="just">
              <a:buClr>
                <a:srgbClr val="0070C0"/>
              </a:buClr>
              <a:buFont typeface="Wingdings" pitchFamily="2" charset="2"/>
              <a:buChar char="ü"/>
            </a:pPr>
            <a:r>
              <a:rPr lang="en-US" dirty="0"/>
              <a:t>Governments </a:t>
            </a:r>
            <a:r>
              <a:rPr lang="en-US" b="1" dirty="0">
                <a:solidFill>
                  <a:srgbClr val="0070C0"/>
                </a:solidFill>
              </a:rPr>
              <a:t>need substantial financial resources </a:t>
            </a:r>
            <a:r>
              <a:rPr lang="en-US" dirty="0"/>
              <a:t>throughout the entire NAP process. </a:t>
            </a:r>
          </a:p>
          <a:p>
            <a:pPr marL="285750" indent="-285750" algn="just">
              <a:buClr>
                <a:srgbClr val="0070C0"/>
              </a:buClr>
              <a:buFont typeface="Wingdings" pitchFamily="2" charset="2"/>
              <a:buChar char="ü"/>
            </a:pPr>
            <a:endParaRPr lang="en-US" b="1" dirty="0"/>
          </a:p>
          <a:p>
            <a:pPr marL="285750" indent="-285750" algn="just">
              <a:buClr>
                <a:srgbClr val="0070C0"/>
              </a:buClr>
              <a:buFont typeface="Wingdings" pitchFamily="2" charset="2"/>
              <a:buChar char="ü"/>
            </a:pPr>
            <a:endParaRPr lang="en-US" b="1" dirty="0"/>
          </a:p>
          <a:p>
            <a:pPr marL="285750" indent="-285750" algn="just">
              <a:buClr>
                <a:srgbClr val="0070C0"/>
              </a:buClr>
              <a:buFont typeface="Wingdings" pitchFamily="2" charset="2"/>
              <a:buChar char="ü"/>
            </a:pPr>
            <a:r>
              <a:rPr lang="en-US" dirty="0"/>
              <a:t>Climate science </a:t>
            </a:r>
            <a:r>
              <a:rPr lang="en-US" b="1" dirty="0">
                <a:solidFill>
                  <a:srgbClr val="0070C0"/>
                </a:solidFill>
              </a:rPr>
              <a:t>provides the basis </a:t>
            </a:r>
            <a:r>
              <a:rPr lang="en-US" dirty="0"/>
              <a:t>for identifying and selecting investments necessary for adapting to climate change.</a:t>
            </a:r>
          </a:p>
          <a:p>
            <a:pPr marL="285750" indent="-285750" algn="just">
              <a:buClr>
                <a:srgbClr val="0070C0"/>
              </a:buClr>
              <a:buFont typeface="Wingdings" pitchFamily="2" charset="2"/>
              <a:buChar char="ü"/>
            </a:pPr>
            <a:endParaRPr lang="en-US" dirty="0"/>
          </a:p>
          <a:p>
            <a:pPr marL="285750" indent="-285750" algn="just">
              <a:buClr>
                <a:srgbClr val="0070C0"/>
              </a:buClr>
              <a:buFont typeface="Wingdings" pitchFamily="2" charset="2"/>
              <a:buChar char="ü"/>
            </a:pPr>
            <a:endParaRPr lang="en-US" dirty="0"/>
          </a:p>
          <a:p>
            <a:pPr marL="285750" indent="-285750" algn="just">
              <a:buClr>
                <a:srgbClr val="0070C0"/>
              </a:buClr>
              <a:buFont typeface="Wingdings" pitchFamily="2" charset="2"/>
              <a:buChar char="ü"/>
            </a:pPr>
            <a:r>
              <a:rPr lang="en-US" dirty="0"/>
              <a:t>Climate science </a:t>
            </a:r>
            <a:r>
              <a:rPr lang="en-US" b="1" dirty="0">
                <a:solidFill>
                  <a:srgbClr val="0070C0"/>
                </a:solidFill>
              </a:rPr>
              <a:t>allows decision-makers </a:t>
            </a:r>
            <a:r>
              <a:rPr lang="en-US" dirty="0"/>
              <a:t>to right-size, plan, and design investments and solutions that account for local circumstances and needs.  </a:t>
            </a:r>
          </a:p>
          <a:p>
            <a:pPr marL="285750" indent="-285750" algn="just">
              <a:buClr>
                <a:srgbClr val="0070C0"/>
              </a:buClr>
              <a:buFont typeface="Wingdings" pitchFamily="2" charset="2"/>
              <a:buChar char="ü"/>
            </a:pPr>
            <a:endParaRPr lang="en-US" dirty="0"/>
          </a:p>
          <a:p>
            <a:pPr marL="285750" indent="-285750" algn="just">
              <a:buClr>
                <a:srgbClr val="0070C0"/>
              </a:buClr>
              <a:buFont typeface="Wingdings" pitchFamily="2" charset="2"/>
              <a:buChar char="ü"/>
            </a:pPr>
            <a:endParaRPr lang="en-US" dirty="0"/>
          </a:p>
          <a:p>
            <a:pPr marL="285750" indent="-285750" algn="just">
              <a:buClr>
                <a:srgbClr val="0070C0"/>
              </a:buClr>
              <a:buFont typeface="Wingdings" pitchFamily="2" charset="2"/>
              <a:buChar char="ü"/>
            </a:pPr>
            <a:r>
              <a:rPr lang="en-US" dirty="0"/>
              <a:t>This leads to a </a:t>
            </a:r>
            <a:r>
              <a:rPr lang="en-US" b="1" dirty="0">
                <a:solidFill>
                  <a:srgbClr val="0070C0"/>
                </a:solidFill>
              </a:rPr>
              <a:t>smoother, more effective, and financially viable implementation </a:t>
            </a:r>
            <a:r>
              <a:rPr lang="en-US" dirty="0"/>
              <a:t>of the selected actions.</a:t>
            </a:r>
            <a:endParaRPr lang="es-ES" dirty="0"/>
          </a:p>
        </p:txBody>
      </p:sp>
      <p:sp>
        <p:nvSpPr>
          <p:cNvPr id="143" name="Google Shape;143;p6"/>
          <p:cNvSpPr/>
          <p:nvPr/>
        </p:nvSpPr>
        <p:spPr>
          <a:xfrm>
            <a:off x="0" y="1553800"/>
            <a:ext cx="198900" cy="27663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4" name="Google Shape;144;p6"/>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5" name="Google Shape;145;p6"/>
          <p:cNvSpPr txBox="1">
            <a:spLocks noGrp="1"/>
          </p:cNvSpPr>
          <p:nvPr>
            <p:ph type="title" idx="4294967295"/>
          </p:nvPr>
        </p:nvSpPr>
        <p:spPr>
          <a:xfrm>
            <a:off x="329469" y="231829"/>
            <a:ext cx="8158200" cy="412101"/>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Embedding adaptation finance</a:t>
            </a:r>
            <a:br>
              <a:rPr lang="es-ES" dirty="0"/>
            </a:br>
            <a:br>
              <a:rPr lang="es-ES" dirty="0"/>
            </a:br>
            <a:endParaRPr dirty="0"/>
          </a:p>
        </p:txBody>
      </p:sp>
      <p:sp>
        <p:nvSpPr>
          <p:cNvPr id="146" name="Google Shape;146;p6"/>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31328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64" name="Google Shape;164;p8"/>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65" name="Google Shape;165;p8"/>
          <p:cNvSpPr/>
          <p:nvPr/>
        </p:nvSpPr>
        <p:spPr>
          <a:xfrm>
            <a:off x="0" y="1834725"/>
            <a:ext cx="198900" cy="1983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6" name="Google Shape;166;p8"/>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67" name="Google Shape;167;p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8" name="Google Shape;168;p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9" name="Google Shape;169;p8"/>
          <p:cNvSpPr txBox="1">
            <a:spLocks noGrp="1"/>
          </p:cNvSpPr>
          <p:nvPr>
            <p:ph type="title" idx="4294967295"/>
          </p:nvPr>
        </p:nvSpPr>
        <p:spPr>
          <a:xfrm>
            <a:off x="393450" y="232238"/>
            <a:ext cx="8158200" cy="333600"/>
          </a:xfrm>
          <a:prstGeom prst="rect">
            <a:avLst/>
          </a:prstGeom>
          <a:noFill/>
          <a:ln>
            <a:noFill/>
          </a:ln>
        </p:spPr>
        <p:txBody>
          <a:bodyPr spcFirstLastPara="1" wrap="square" lIns="0" tIns="0" rIns="0" bIns="0" anchor="t" anchorCtr="0">
            <a:noAutofit/>
          </a:bodyPr>
          <a:lstStyle/>
          <a:p>
            <a:pPr>
              <a:lnSpc>
                <a:spcPct val="150000"/>
              </a:lnSpc>
              <a:buSzPts val="900"/>
            </a:pPr>
            <a:r>
              <a:rPr lang="es-ES" b="0" dirty="0">
                <a:solidFill>
                  <a:srgbClr val="F8BD20"/>
                </a:solidFill>
                <a:latin typeface="Arial"/>
                <a:ea typeface="Arial"/>
                <a:cs typeface="Arial"/>
                <a:sym typeface="Arial"/>
              </a:rPr>
              <a:t>▶</a:t>
            </a:r>
            <a:r>
              <a:rPr lang="en-US" dirty="0"/>
              <a:t> Monitoring, evaluation, and learning</a:t>
            </a:r>
            <a:br>
              <a:rPr lang="es-ES" dirty="0"/>
            </a:br>
            <a:endParaRPr dirty="0">
              <a:latin typeface="Helvetica Neue"/>
              <a:ea typeface="Helvetica Neue"/>
              <a:cs typeface="Helvetica Neue"/>
              <a:sym typeface="Helvetica Neue"/>
            </a:endParaRPr>
          </a:p>
        </p:txBody>
      </p:sp>
      <p:sp>
        <p:nvSpPr>
          <p:cNvPr id="170" name="Google Shape;170;p8"/>
          <p:cNvSpPr txBox="1"/>
          <p:nvPr/>
        </p:nvSpPr>
        <p:spPr>
          <a:xfrm>
            <a:off x="393288" y="974449"/>
            <a:ext cx="3479912" cy="773219"/>
          </a:xfrm>
          <a:prstGeom prst="rect">
            <a:avLst/>
          </a:prstGeom>
          <a:noFill/>
          <a:ln>
            <a:noFill/>
          </a:ln>
        </p:spPr>
        <p:txBody>
          <a:bodyPr spcFirstLastPara="1" wrap="square" lIns="18000" tIns="0" rIns="54000" bIns="0" anchor="t" anchorCtr="0">
            <a:noAutofit/>
          </a:bodyPr>
          <a:lstStyle/>
          <a:p>
            <a:pPr lvl="0" algn="just" eaLnBrk="0" fontAlgn="base" hangingPunct="0">
              <a:spcBef>
                <a:spcPct val="0"/>
              </a:spcBef>
              <a:spcAft>
                <a:spcPct val="0"/>
              </a:spcAft>
              <a:buClrTx/>
            </a:pPr>
            <a:r>
              <a:rPr lang="en-US" altLang="es-ES" sz="1100" dirty="0">
                <a:latin typeface="+mn-lt"/>
                <a:ea typeface="Times New Roman" panose="02020603050405020304" pitchFamily="18" charset="0"/>
              </a:rPr>
              <a:t>There are three-step process for systematically embedding adaptation finance into national climate finance, budgeting, and planning processes. </a:t>
            </a:r>
          </a:p>
          <a:p>
            <a:pPr lvl="0" algn="just" eaLnBrk="0" fontAlgn="base" hangingPunct="0">
              <a:spcBef>
                <a:spcPct val="0"/>
              </a:spcBef>
              <a:spcAft>
                <a:spcPct val="0"/>
              </a:spcAft>
              <a:buClrTx/>
            </a:pPr>
            <a:r>
              <a:rPr lang="en-US" altLang="es-ES" sz="1100" dirty="0">
                <a:latin typeface="+mn-lt"/>
                <a:ea typeface="Times New Roman" panose="02020603050405020304" pitchFamily="18" charset="0"/>
              </a:rPr>
              <a:t>These include:</a:t>
            </a:r>
          </a:p>
          <a:p>
            <a:pPr lvl="0" algn="just" eaLnBrk="0" fontAlgn="base" hangingPunct="0">
              <a:spcBef>
                <a:spcPct val="0"/>
              </a:spcBef>
              <a:spcAft>
                <a:spcPct val="0"/>
              </a:spcAft>
              <a:buClrTx/>
            </a:pPr>
            <a:endParaRPr lang="en-US" altLang="es-ES" sz="1100" dirty="0">
              <a:latin typeface="+mn-lt"/>
              <a:ea typeface="Times New Roman" panose="02020603050405020304" pitchFamily="18" charset="0"/>
            </a:endParaRPr>
          </a:p>
          <a:p>
            <a:pPr lvl="0" algn="just" eaLnBrk="0" fontAlgn="base" hangingPunct="0">
              <a:spcBef>
                <a:spcPct val="0"/>
              </a:spcBef>
              <a:spcAft>
                <a:spcPct val="0"/>
              </a:spcAft>
              <a:buClrTx/>
            </a:pPr>
            <a:endParaRPr lang="en-US" altLang="es-ES" sz="1100" dirty="0">
              <a:solidFill>
                <a:schemeClr val="tx1"/>
              </a:solidFill>
              <a:latin typeface="+mn-lt"/>
            </a:endParaRPr>
          </a:p>
          <a:p>
            <a:pPr lvl="0" algn="just"/>
            <a:endParaRPr sz="1100" b="0" i="0" u="none" strike="noStrike" cap="none" dirty="0">
              <a:solidFill>
                <a:schemeClr val="dk1"/>
              </a:solidFill>
              <a:latin typeface="Helvetica Neue"/>
              <a:ea typeface="Helvetica Neue"/>
              <a:cs typeface="Helvetica Neue"/>
              <a:sym typeface="Helvetica Neue"/>
            </a:endParaRPr>
          </a:p>
        </p:txBody>
      </p:sp>
      <p:sp>
        <p:nvSpPr>
          <p:cNvPr id="171" name="Google Shape;171;p8"/>
          <p:cNvSpPr/>
          <p:nvPr/>
        </p:nvSpPr>
        <p:spPr>
          <a:xfrm>
            <a:off x="5650489" y="4389615"/>
            <a:ext cx="2529271" cy="338514"/>
          </a:xfrm>
          <a:prstGeom prst="rect">
            <a:avLst/>
          </a:prstGeom>
          <a:noFill/>
          <a:ln>
            <a:noFill/>
          </a:ln>
        </p:spPr>
        <p:txBody>
          <a:bodyPr spcFirstLastPara="1" wrap="square" lIns="91425" tIns="45700" rIns="91425" bIns="45700" anchor="t" anchorCtr="0">
            <a:spAutoFit/>
          </a:bodyPr>
          <a:lstStyle/>
          <a:p>
            <a:pPr algn="ctr"/>
            <a:r>
              <a:rPr lang="en-US" sz="800" dirty="0"/>
              <a:t>Figure 1. Main building blocks of a NAP financing strategy and its link to the NAP process</a:t>
            </a:r>
            <a:endParaRPr lang="es-ES" sz="800" dirty="0"/>
          </a:p>
        </p:txBody>
      </p:sp>
      <p:pic>
        <p:nvPicPr>
          <p:cNvPr id="4" name="Imagen 3" descr="Imagen que contiene Interfaz de usuario gráfica&#10;&#10;Descripción generada automáticamente">
            <a:extLst>
              <a:ext uri="{FF2B5EF4-FFF2-40B4-BE49-F238E27FC236}">
                <a16:creationId xmlns:a16="http://schemas.microsoft.com/office/drawing/2014/main" id="{C3EEF490-F3C6-FF46-A6D8-2AD2F8666978}"/>
              </a:ext>
            </a:extLst>
          </p:cNvPr>
          <p:cNvPicPr>
            <a:picLocks noChangeAspect="1"/>
          </p:cNvPicPr>
          <p:nvPr/>
        </p:nvPicPr>
        <p:blipFill>
          <a:blip r:embed="rId3"/>
          <a:stretch>
            <a:fillRect/>
          </a:stretch>
        </p:blipFill>
        <p:spPr>
          <a:xfrm>
            <a:off x="4130644" y="977889"/>
            <a:ext cx="4814456" cy="3222985"/>
          </a:xfrm>
          <a:prstGeom prst="rect">
            <a:avLst/>
          </a:prstGeom>
        </p:spPr>
      </p:pic>
      <p:sp>
        <p:nvSpPr>
          <p:cNvPr id="12" name="Google Shape;170;p8">
            <a:extLst>
              <a:ext uri="{FF2B5EF4-FFF2-40B4-BE49-F238E27FC236}">
                <a16:creationId xmlns:a16="http://schemas.microsoft.com/office/drawing/2014/main" id="{162A212C-96A1-9546-A34E-0F3BE65BB8B2}"/>
              </a:ext>
            </a:extLst>
          </p:cNvPr>
          <p:cNvSpPr txBox="1"/>
          <p:nvPr/>
        </p:nvSpPr>
        <p:spPr>
          <a:xfrm>
            <a:off x="400325" y="4003006"/>
            <a:ext cx="3473038" cy="773218"/>
          </a:xfrm>
          <a:prstGeom prst="rect">
            <a:avLst/>
          </a:prstGeom>
          <a:noFill/>
          <a:ln>
            <a:noFill/>
          </a:ln>
        </p:spPr>
        <p:txBody>
          <a:bodyPr spcFirstLastPara="1" wrap="square" lIns="18000" tIns="0" rIns="54000" bIns="0" anchor="t" anchorCtr="0">
            <a:noAutofit/>
          </a:bodyPr>
          <a:lstStyle/>
          <a:p>
            <a:pPr lvl="0" algn="just" eaLnBrk="0" fontAlgn="base" hangingPunct="0">
              <a:spcBef>
                <a:spcPct val="0"/>
              </a:spcBef>
              <a:spcAft>
                <a:spcPct val="0"/>
              </a:spcAft>
              <a:buClrTx/>
            </a:pPr>
            <a:endParaRPr lang="en-US" altLang="es-ES" sz="1100" dirty="0">
              <a:solidFill>
                <a:schemeClr val="tx1"/>
              </a:solidFill>
              <a:latin typeface="+mn-lt"/>
            </a:endParaRPr>
          </a:p>
          <a:p>
            <a:pPr algn="just" eaLnBrk="0" fontAlgn="base" hangingPunct="0">
              <a:spcBef>
                <a:spcPct val="0"/>
              </a:spcBef>
              <a:spcAft>
                <a:spcPct val="0"/>
              </a:spcAft>
              <a:buClrTx/>
            </a:pPr>
            <a:r>
              <a:rPr lang="en-US" sz="1100" b="1" dirty="0">
                <a:latin typeface="+mn-lt"/>
              </a:rPr>
              <a:t>National adaptation finance should be designed to meet the needs of the NAP process </a:t>
            </a:r>
            <a:r>
              <a:rPr lang="en-US" sz="1100" dirty="0">
                <a:latin typeface="+mn-lt"/>
              </a:rPr>
              <a:t>across different temporal horizons and mandates. </a:t>
            </a:r>
            <a:endParaRPr lang="en-US" altLang="es-ES" sz="1100" dirty="0">
              <a:solidFill>
                <a:schemeClr val="tx1"/>
              </a:solidFill>
              <a:latin typeface="+mn-lt"/>
            </a:endParaRPr>
          </a:p>
          <a:p>
            <a:pPr lvl="0" algn="just"/>
            <a:endParaRPr sz="1100" b="0" i="0" u="none" strike="noStrike" cap="none" dirty="0">
              <a:solidFill>
                <a:schemeClr val="dk1"/>
              </a:solidFill>
              <a:latin typeface="Helvetica Neue"/>
              <a:ea typeface="Helvetica Neue"/>
              <a:cs typeface="Helvetica Neue"/>
              <a:sym typeface="Helvetica Neue"/>
            </a:endParaRPr>
          </a:p>
        </p:txBody>
      </p:sp>
      <p:sp>
        <p:nvSpPr>
          <p:cNvPr id="2" name="CuadroTexto 1">
            <a:extLst>
              <a:ext uri="{FF2B5EF4-FFF2-40B4-BE49-F238E27FC236}">
                <a16:creationId xmlns:a16="http://schemas.microsoft.com/office/drawing/2014/main" id="{F41B9E45-F193-BD4E-AC52-90D6BE6E1565}"/>
              </a:ext>
            </a:extLst>
          </p:cNvPr>
          <p:cNvSpPr txBox="1"/>
          <p:nvPr/>
        </p:nvSpPr>
        <p:spPr>
          <a:xfrm>
            <a:off x="1021976" y="1982125"/>
            <a:ext cx="2851224" cy="1615827"/>
          </a:xfrm>
          <a:prstGeom prst="rect">
            <a:avLst/>
          </a:prstGeom>
          <a:noFill/>
        </p:spPr>
        <p:txBody>
          <a:bodyPr wrap="square" rtlCol="0">
            <a:spAutoFit/>
          </a:bodyPr>
          <a:lstStyle/>
          <a:p>
            <a:pPr lvl="0" algn="just" eaLnBrk="0" fontAlgn="base" hangingPunct="0">
              <a:spcBef>
                <a:spcPct val="0"/>
              </a:spcBef>
              <a:spcAft>
                <a:spcPct val="0"/>
              </a:spcAft>
              <a:buClrTx/>
            </a:pPr>
            <a:r>
              <a:rPr lang="en-US" altLang="es-ES" sz="1100" dirty="0">
                <a:ea typeface="Times New Roman" panose="02020603050405020304" pitchFamily="18" charset="0"/>
              </a:rPr>
              <a:t>identification of needs, costs, and gaps</a:t>
            </a:r>
          </a:p>
          <a:p>
            <a:pPr lvl="0" algn="just" eaLnBrk="0" fontAlgn="base" hangingPunct="0">
              <a:spcBef>
                <a:spcPct val="0"/>
              </a:spcBef>
              <a:spcAft>
                <a:spcPct val="0"/>
              </a:spcAft>
              <a:buClrTx/>
            </a:pPr>
            <a:endParaRPr lang="en-US" altLang="es-ES" sz="1100" dirty="0">
              <a:ea typeface="Times New Roman" panose="02020603050405020304" pitchFamily="18" charset="0"/>
            </a:endParaRPr>
          </a:p>
          <a:p>
            <a:pPr lvl="0" algn="just" eaLnBrk="0" fontAlgn="base" hangingPunct="0">
              <a:spcBef>
                <a:spcPct val="0"/>
              </a:spcBef>
              <a:spcAft>
                <a:spcPct val="0"/>
              </a:spcAft>
              <a:buClrTx/>
            </a:pPr>
            <a:r>
              <a:rPr lang="en-US" altLang="es-ES" sz="1100" dirty="0">
                <a:ea typeface="Times New Roman" panose="02020603050405020304" pitchFamily="18" charset="0"/>
              </a:rPr>
              <a:t>identification and prioritization of sources and options based on national needs and priority actions</a:t>
            </a:r>
          </a:p>
          <a:p>
            <a:pPr lvl="0" algn="just" eaLnBrk="0" fontAlgn="base" hangingPunct="0">
              <a:spcBef>
                <a:spcPct val="0"/>
              </a:spcBef>
              <a:spcAft>
                <a:spcPct val="0"/>
              </a:spcAft>
              <a:buClrTx/>
            </a:pPr>
            <a:endParaRPr lang="en-US" altLang="es-ES" sz="1100" dirty="0">
              <a:ea typeface="Times New Roman" panose="02020603050405020304" pitchFamily="18" charset="0"/>
            </a:endParaRPr>
          </a:p>
          <a:p>
            <a:pPr lvl="0" algn="just" eaLnBrk="0" fontAlgn="base" hangingPunct="0">
              <a:spcBef>
                <a:spcPct val="0"/>
              </a:spcBef>
              <a:spcAft>
                <a:spcPct val="0"/>
              </a:spcAft>
              <a:buClrTx/>
            </a:pPr>
            <a:r>
              <a:rPr lang="en-US" altLang="es-ES" sz="1100" dirty="0">
                <a:ea typeface="Times New Roman" panose="02020603050405020304" pitchFamily="18" charset="0"/>
              </a:rPr>
              <a:t>defining steps and actions that can improve the likelihood of securing finance from identified sources</a:t>
            </a:r>
          </a:p>
        </p:txBody>
      </p:sp>
      <p:pic>
        <p:nvPicPr>
          <p:cNvPr id="5" name="Gráfico 4" descr="Insignia con relleno sólido">
            <a:extLst>
              <a:ext uri="{FF2B5EF4-FFF2-40B4-BE49-F238E27FC236}">
                <a16:creationId xmlns:a16="http://schemas.microsoft.com/office/drawing/2014/main" id="{CFCABCAD-6006-EC46-A9E3-E011A8D8E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758" y="2386133"/>
            <a:ext cx="371234" cy="371234"/>
          </a:xfrm>
          <a:prstGeom prst="rect">
            <a:avLst/>
          </a:prstGeom>
        </p:spPr>
      </p:pic>
      <p:pic>
        <p:nvPicPr>
          <p:cNvPr id="7" name="Gráfico 6" descr="Insignia 3 con relleno sólido">
            <a:extLst>
              <a:ext uri="{FF2B5EF4-FFF2-40B4-BE49-F238E27FC236}">
                <a16:creationId xmlns:a16="http://schemas.microsoft.com/office/drawing/2014/main" id="{0FE32B97-3211-A841-85D5-C61D009C24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759" y="3028950"/>
            <a:ext cx="371233" cy="371233"/>
          </a:xfrm>
          <a:prstGeom prst="rect">
            <a:avLst/>
          </a:prstGeom>
        </p:spPr>
      </p:pic>
      <p:pic>
        <p:nvPicPr>
          <p:cNvPr id="9" name="Gráfico 8" descr="Insignia 1 con relleno sólido">
            <a:extLst>
              <a:ext uri="{FF2B5EF4-FFF2-40B4-BE49-F238E27FC236}">
                <a16:creationId xmlns:a16="http://schemas.microsoft.com/office/drawing/2014/main" id="{45B34717-793D-A347-B946-C1EF2BF1F0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759" y="1928933"/>
            <a:ext cx="371233" cy="3712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6</a:t>
            </a:fld>
            <a:endParaRPr/>
          </a:p>
        </p:txBody>
      </p:sp>
      <p:sp>
        <p:nvSpPr>
          <p:cNvPr id="130" name="Google Shape;130;p5"/>
          <p:cNvSpPr txBox="1"/>
          <p:nvPr/>
        </p:nvSpPr>
        <p:spPr>
          <a:xfrm>
            <a:off x="504751" y="1049566"/>
            <a:ext cx="8116083" cy="393600"/>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Courier New" panose="02070309020205020404" pitchFamily="49" charset="0"/>
              <a:buChar char="o"/>
            </a:pPr>
            <a:r>
              <a:rPr lang="en-US" sz="1200" dirty="0"/>
              <a:t>It is beneficial </a:t>
            </a:r>
            <a:r>
              <a:rPr lang="en-US" sz="1200" b="1" dirty="0"/>
              <a:t>to establish grounds for effective tracking of adaptation finance flows</a:t>
            </a:r>
            <a:r>
              <a:rPr lang="en-US" sz="1200" dirty="0"/>
              <a:t>, which allows:</a:t>
            </a:r>
          </a:p>
          <a:p>
            <a:pPr algn="just"/>
            <a:endParaRPr lang="en-US" sz="1200" dirty="0"/>
          </a:p>
          <a:p>
            <a:pPr algn="just"/>
            <a:endParaRPr lang="en-US" sz="1200" dirty="0"/>
          </a:p>
          <a:p>
            <a:pPr algn="just"/>
            <a:endParaRPr lang="es-ES" sz="1100" dirty="0"/>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198900" y="274989"/>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Identify needs and gaps</a:t>
            </a:r>
            <a:endParaRPr dirty="0">
              <a:latin typeface="Helvetica Neue"/>
              <a:ea typeface="Helvetica Neue"/>
              <a:cs typeface="Helvetica Neue"/>
              <a:sym typeface="Helvetica Neue"/>
            </a:endParaRPr>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 name="Google Shape;130;p5">
            <a:extLst>
              <a:ext uri="{FF2B5EF4-FFF2-40B4-BE49-F238E27FC236}">
                <a16:creationId xmlns:a16="http://schemas.microsoft.com/office/drawing/2014/main" id="{1916AF05-DB53-FD47-8CFF-ACC6D280B1A6}"/>
              </a:ext>
            </a:extLst>
          </p:cNvPr>
          <p:cNvSpPr txBox="1"/>
          <p:nvPr/>
        </p:nvSpPr>
        <p:spPr>
          <a:xfrm>
            <a:off x="504751" y="3092199"/>
            <a:ext cx="7852350" cy="1722120"/>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Courier New" panose="02070309020205020404" pitchFamily="49" charset="0"/>
              <a:buChar char="o"/>
            </a:pPr>
            <a:r>
              <a:rPr lang="en-US" sz="1200" dirty="0"/>
              <a:t>Throughout the NAP process, </a:t>
            </a:r>
            <a:r>
              <a:rPr lang="en-US" sz="1200" b="1" dirty="0"/>
              <a:t>it is recommended to consider both operating and investment costs</a:t>
            </a:r>
            <a:r>
              <a:rPr lang="en-US" sz="1200" dirty="0"/>
              <a:t>. </a:t>
            </a:r>
          </a:p>
          <a:p>
            <a:pPr marL="171450" indent="-171450" algn="just">
              <a:buClr>
                <a:srgbClr val="0070C0"/>
              </a:buClr>
              <a:buFont typeface="Courier New" panose="02070309020205020404" pitchFamily="49" charset="0"/>
              <a:buChar char="o"/>
            </a:pPr>
            <a:endParaRPr lang="es-ES" sz="1200" dirty="0"/>
          </a:p>
          <a:p>
            <a:pPr marL="171450" indent="-171450" algn="just">
              <a:buClr>
                <a:srgbClr val="0070C0"/>
              </a:buClr>
              <a:buFont typeface="Courier New" panose="02070309020205020404" pitchFamily="49" charset="0"/>
              <a:buChar char="o"/>
            </a:pPr>
            <a:r>
              <a:rPr lang="en-US" sz="1200" dirty="0"/>
              <a:t>The </a:t>
            </a:r>
            <a:r>
              <a:rPr lang="en-US" sz="1200" b="1" dirty="0"/>
              <a:t>development costs </a:t>
            </a:r>
            <a:r>
              <a:rPr lang="en-US" sz="1200" dirty="0"/>
              <a:t>will be covered mostly by public resources while </a:t>
            </a:r>
            <a:r>
              <a:rPr lang="en-US" sz="1200" b="1" dirty="0"/>
              <a:t>the implementation costs </a:t>
            </a:r>
            <a:r>
              <a:rPr lang="en-US" sz="1200" dirty="0"/>
              <a:t>are borne by a wide range of actors that are contributing to the implementation in a variety of ways. </a:t>
            </a:r>
            <a:endParaRPr lang="es-ES" sz="1200" dirty="0"/>
          </a:p>
          <a:p>
            <a:pPr marL="171450" lvl="0" indent="-171450" algn="just">
              <a:buClr>
                <a:srgbClr val="0070C0"/>
              </a:buClr>
              <a:buFont typeface="Courier New" panose="02070309020205020404" pitchFamily="49" charset="0"/>
              <a:buChar char="o"/>
            </a:pPr>
            <a:endParaRPr lang="es-ES" sz="1200" dirty="0">
              <a:solidFill>
                <a:schemeClr val="dk1"/>
              </a:solidFill>
              <a:latin typeface="Helvetica Neue"/>
              <a:ea typeface="Helvetica Neue"/>
              <a:cs typeface="Helvetica Neue"/>
              <a:sym typeface="Helvetica Neue"/>
            </a:endParaRPr>
          </a:p>
          <a:p>
            <a:pPr marL="171450" indent="-171450" algn="just">
              <a:buClr>
                <a:srgbClr val="0070C0"/>
              </a:buClr>
              <a:buFont typeface="Courier New" panose="02070309020205020404" pitchFamily="49" charset="0"/>
              <a:buChar char="o"/>
            </a:pPr>
            <a:r>
              <a:rPr lang="en-US" sz="1200" dirty="0"/>
              <a:t>Thus, </a:t>
            </a:r>
            <a:r>
              <a:rPr lang="en-US" sz="1200" b="1" dirty="0"/>
              <a:t>it is important to assess and build the administrative capacities within the NAP core team </a:t>
            </a:r>
            <a:r>
              <a:rPr lang="en-US" sz="1200" dirty="0"/>
              <a:t>to be able to develop the necessary instruments to facilitate effective stakeholder involvement in adaptation planning.</a:t>
            </a:r>
            <a:endParaRPr lang="es-ES" sz="1200" dirty="0"/>
          </a:p>
          <a:p>
            <a:pPr algn="just"/>
            <a:endParaRPr lang="es-ES" sz="1100" dirty="0"/>
          </a:p>
        </p:txBody>
      </p:sp>
      <p:sp>
        <p:nvSpPr>
          <p:cNvPr id="2" name="CuadroTexto 1">
            <a:extLst>
              <a:ext uri="{FF2B5EF4-FFF2-40B4-BE49-F238E27FC236}">
                <a16:creationId xmlns:a16="http://schemas.microsoft.com/office/drawing/2014/main" id="{084E4329-B99F-EE4A-AB9E-2CC81BF0BDF6}"/>
              </a:ext>
            </a:extLst>
          </p:cNvPr>
          <p:cNvSpPr txBox="1"/>
          <p:nvPr/>
        </p:nvSpPr>
        <p:spPr>
          <a:xfrm>
            <a:off x="1131388" y="1409163"/>
            <a:ext cx="6293223" cy="1323439"/>
          </a:xfrm>
          <a:prstGeom prst="rect">
            <a:avLst/>
          </a:prstGeom>
          <a:noFill/>
        </p:spPr>
        <p:txBody>
          <a:bodyPr wrap="square" rtlCol="0">
            <a:spAutoFit/>
          </a:bodyPr>
          <a:lstStyle/>
          <a:p>
            <a:pPr algn="just"/>
            <a:r>
              <a:rPr lang="en-US" sz="1200" dirty="0"/>
              <a:t>A better understanding of the sources, users, and uses of adaptation finance</a:t>
            </a:r>
          </a:p>
          <a:p>
            <a:pPr algn="just"/>
            <a:endParaRPr lang="en-US" sz="500" dirty="0"/>
          </a:p>
          <a:p>
            <a:pPr algn="just"/>
            <a:r>
              <a:rPr lang="en-US" sz="1200" dirty="0"/>
              <a:t>Builds transparency</a:t>
            </a:r>
          </a:p>
          <a:p>
            <a:pPr algn="just"/>
            <a:endParaRPr lang="en-US" sz="500" dirty="0"/>
          </a:p>
          <a:p>
            <a:pPr algn="just"/>
            <a:r>
              <a:rPr lang="en-US" sz="1200" dirty="0"/>
              <a:t>Improves understanding of the available mechanisms</a:t>
            </a:r>
          </a:p>
          <a:p>
            <a:pPr algn="just"/>
            <a:endParaRPr lang="en-US" sz="500" dirty="0"/>
          </a:p>
          <a:p>
            <a:pPr algn="just"/>
            <a:r>
              <a:rPr lang="en-US" sz="1200" dirty="0"/>
              <a:t>Strengthens the capacity to raise resources in the future</a:t>
            </a:r>
          </a:p>
          <a:p>
            <a:pPr algn="just"/>
            <a:endParaRPr lang="en-US" sz="500" dirty="0"/>
          </a:p>
          <a:p>
            <a:pPr algn="just"/>
            <a:r>
              <a:rPr lang="en-US" sz="1200" dirty="0"/>
              <a:t>Builds an effective foundation for adaptation finance budgeting</a:t>
            </a:r>
          </a:p>
        </p:txBody>
      </p:sp>
      <p:pic>
        <p:nvPicPr>
          <p:cNvPr id="4" name="Gráfico 3" descr="Insignia con relleno sólido">
            <a:extLst>
              <a:ext uri="{FF2B5EF4-FFF2-40B4-BE49-F238E27FC236}">
                <a16:creationId xmlns:a16="http://schemas.microsoft.com/office/drawing/2014/main" id="{C391BB88-7B83-1A45-A592-049953BA2E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640" y="1631606"/>
            <a:ext cx="312359" cy="312359"/>
          </a:xfrm>
          <a:prstGeom prst="rect">
            <a:avLst/>
          </a:prstGeom>
        </p:spPr>
      </p:pic>
      <p:pic>
        <p:nvPicPr>
          <p:cNvPr id="6" name="Gráfico 5" descr="Insignia 3 con relleno sólido">
            <a:extLst>
              <a:ext uri="{FF2B5EF4-FFF2-40B4-BE49-F238E27FC236}">
                <a16:creationId xmlns:a16="http://schemas.microsoft.com/office/drawing/2014/main" id="{EC437476-40C8-514B-A5E0-ABF3A3F2F6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39" y="1897954"/>
            <a:ext cx="312360" cy="312360"/>
          </a:xfrm>
          <a:prstGeom prst="rect">
            <a:avLst/>
          </a:prstGeom>
        </p:spPr>
      </p:pic>
      <p:pic>
        <p:nvPicPr>
          <p:cNvPr id="10" name="Gráfico 9" descr="Insignia 5 con relleno sólido">
            <a:extLst>
              <a:ext uri="{FF2B5EF4-FFF2-40B4-BE49-F238E27FC236}">
                <a16:creationId xmlns:a16="http://schemas.microsoft.com/office/drawing/2014/main" id="{10845872-D43F-3E48-9CC5-D849308BD9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640" y="2430659"/>
            <a:ext cx="312359" cy="312359"/>
          </a:xfrm>
          <a:prstGeom prst="rect">
            <a:avLst/>
          </a:prstGeom>
        </p:spPr>
      </p:pic>
      <p:pic>
        <p:nvPicPr>
          <p:cNvPr id="12" name="Gráfico 11" descr="Insignia 1 con relleno sólido">
            <a:extLst>
              <a:ext uri="{FF2B5EF4-FFF2-40B4-BE49-F238E27FC236}">
                <a16:creationId xmlns:a16="http://schemas.microsoft.com/office/drawing/2014/main" id="{BA29F233-7F1B-4F45-8EB0-91FE5976F5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5367" y="1385321"/>
            <a:ext cx="312358" cy="312358"/>
          </a:xfrm>
          <a:prstGeom prst="rect">
            <a:avLst/>
          </a:prstGeom>
        </p:spPr>
      </p:pic>
      <p:pic>
        <p:nvPicPr>
          <p:cNvPr id="14" name="Gráfico 13" descr="Insignia 4 con relleno sólido">
            <a:extLst>
              <a:ext uri="{FF2B5EF4-FFF2-40B4-BE49-F238E27FC236}">
                <a16:creationId xmlns:a16="http://schemas.microsoft.com/office/drawing/2014/main" id="{B7F8DB88-E25B-0543-B489-522B5738C4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031" y="2164307"/>
            <a:ext cx="312358" cy="3123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00" name="Google Shape;100;p3"/>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01" name="Google Shape;101;p3"/>
          <p:cNvSpPr/>
          <p:nvPr/>
        </p:nvSpPr>
        <p:spPr>
          <a:xfrm>
            <a:off x="0" y="3509945"/>
            <a:ext cx="198900" cy="818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3" name="Google Shape;103;p3"/>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4" name="Google Shape;104;p3"/>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5" name="Google Shape;105;p3"/>
          <p:cNvSpPr txBox="1">
            <a:spLocks noGrp="1"/>
          </p:cNvSpPr>
          <p:nvPr>
            <p:ph type="title" idx="4294967295"/>
          </p:nvPr>
        </p:nvSpPr>
        <p:spPr>
          <a:xfrm>
            <a:off x="198900" y="252124"/>
            <a:ext cx="8158200" cy="458376"/>
          </a:xfrm>
          <a:prstGeom prst="rect">
            <a:avLst/>
          </a:prstGeom>
          <a:noFill/>
          <a:ln>
            <a:noFill/>
          </a:ln>
        </p:spPr>
        <p:txBody>
          <a:bodyPr spcFirstLastPara="1" wrap="square" lIns="0" tIns="0" rIns="91425" bIns="0" anchor="t" anchorCtr="0">
            <a:noAutofit/>
          </a:bodyPr>
          <a:lstStyle/>
          <a:p>
            <a:pPr algn="just">
              <a:buSzPts val="900"/>
            </a:pPr>
            <a:r>
              <a:rPr lang="es-ES" b="0" dirty="0">
                <a:solidFill>
                  <a:srgbClr val="F8BD20"/>
                </a:solidFill>
                <a:latin typeface="Arial"/>
                <a:ea typeface="Arial"/>
                <a:cs typeface="Arial"/>
                <a:sym typeface="Arial"/>
              </a:rPr>
              <a:t>▶ </a:t>
            </a:r>
            <a:r>
              <a:rPr lang="en-US" dirty="0"/>
              <a:t>Explore finance options: seek diversity</a:t>
            </a:r>
            <a:endParaRPr dirty="0">
              <a:latin typeface="Helvetica Neue"/>
              <a:ea typeface="Helvetica Neue"/>
              <a:cs typeface="Helvetica Neue"/>
              <a:sym typeface="Helvetica Neue"/>
            </a:endParaRPr>
          </a:p>
        </p:txBody>
      </p:sp>
      <p:sp>
        <p:nvSpPr>
          <p:cNvPr id="107" name="Google Shape;107;p3"/>
          <p:cNvSpPr/>
          <p:nvPr/>
        </p:nvSpPr>
        <p:spPr>
          <a:xfrm>
            <a:off x="5551034" y="4423302"/>
            <a:ext cx="2728182" cy="338514"/>
          </a:xfrm>
          <a:prstGeom prst="rect">
            <a:avLst/>
          </a:prstGeom>
          <a:noFill/>
          <a:ln>
            <a:noFill/>
          </a:ln>
        </p:spPr>
        <p:txBody>
          <a:bodyPr spcFirstLastPara="1" wrap="square" lIns="91425" tIns="45700" rIns="91425" bIns="45700" anchor="t" anchorCtr="0">
            <a:spAutoFit/>
          </a:bodyPr>
          <a:lstStyle/>
          <a:p>
            <a:pPr algn="ctr"/>
            <a:r>
              <a:rPr lang="en-US" sz="800" dirty="0"/>
              <a:t>Figure 2. Interdependence between private sector actors, influence, and scales of finance</a:t>
            </a:r>
            <a:endParaRPr lang="es-ES" sz="800" dirty="0"/>
          </a:p>
        </p:txBody>
      </p:sp>
      <p:sp>
        <p:nvSpPr>
          <p:cNvPr id="109" name="Google Shape;109;p3"/>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7</a:t>
            </a:fld>
            <a:endParaRPr/>
          </a:p>
        </p:txBody>
      </p:sp>
      <p:sp>
        <p:nvSpPr>
          <p:cNvPr id="4" name="Rectangle 3">
            <a:extLst>
              <a:ext uri="{FF2B5EF4-FFF2-40B4-BE49-F238E27FC236}">
                <a16:creationId xmlns:a16="http://schemas.microsoft.com/office/drawing/2014/main" id="{EF43DCFB-F7D5-E647-A9DD-BFEFFFF8F99D}"/>
              </a:ext>
            </a:extLst>
          </p:cNvPr>
          <p:cNvSpPr>
            <a:spLocks noChangeArrowheads="1"/>
          </p:cNvSpPr>
          <p:nvPr/>
        </p:nvSpPr>
        <p:spPr bwMode="auto">
          <a:xfrm>
            <a:off x="372359" y="1114704"/>
            <a:ext cx="3104704"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algn="just" eaLnBrk="0" fontAlgn="base" hangingPunct="0">
              <a:spcBef>
                <a:spcPct val="0"/>
              </a:spcBef>
              <a:spcAft>
                <a:spcPct val="0"/>
              </a:spcAft>
              <a:buClr>
                <a:srgbClr val="FFC000"/>
              </a:buClr>
              <a:buFont typeface="Courier New" panose="02070309020205020404" pitchFamily="49" charset="0"/>
              <a:buChar char="o"/>
            </a:pPr>
            <a:r>
              <a:rPr lang="en-US" sz="1100" dirty="0"/>
              <a:t>Every country needs to determine how to best combine different sources of finance to meet their needs considering their capacities and contexts.</a:t>
            </a:r>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sz="1100" dirty="0"/>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sz="1100" dirty="0"/>
          </a:p>
          <a:p>
            <a:pPr marL="171450" lvl="0" indent="-171450" algn="just" eaLnBrk="0" fontAlgn="base" hangingPunct="0">
              <a:spcBef>
                <a:spcPct val="0"/>
              </a:spcBef>
              <a:spcAft>
                <a:spcPct val="0"/>
              </a:spcAft>
              <a:buClr>
                <a:srgbClr val="FFC000"/>
              </a:buClr>
              <a:buFont typeface="Courier New" panose="02070309020205020404" pitchFamily="49" charset="0"/>
              <a:buChar char="o"/>
            </a:pPr>
            <a:r>
              <a:rPr lang="en-US" sz="1100" dirty="0"/>
              <a:t>Effective combination of finance options requires understanding their similarities and differences. </a:t>
            </a:r>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sz="1100" dirty="0"/>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sz="1100" dirty="0"/>
          </a:p>
          <a:p>
            <a:pPr marL="171450" lvl="0" indent="-171450" algn="just" eaLnBrk="0" fontAlgn="base" hangingPunct="0">
              <a:spcBef>
                <a:spcPct val="0"/>
              </a:spcBef>
              <a:spcAft>
                <a:spcPct val="0"/>
              </a:spcAft>
              <a:buClr>
                <a:srgbClr val="FFC000"/>
              </a:buClr>
              <a:buFont typeface="Courier New" panose="02070309020205020404" pitchFamily="49" charset="0"/>
              <a:buChar char="o"/>
            </a:pPr>
            <a:r>
              <a:rPr lang="en-US" sz="1100" dirty="0"/>
              <a:t>The </a:t>
            </a:r>
            <a:r>
              <a:rPr lang="en-US" sz="1100" b="1" dirty="0"/>
              <a:t>type of instruments that can be used and how they are applied differ vastly </a:t>
            </a:r>
            <a:r>
              <a:rPr lang="en-US" sz="1100" dirty="0"/>
              <a:t>depending on:</a:t>
            </a:r>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sz="1100" dirty="0"/>
          </a:p>
          <a:p>
            <a:pPr marL="171450" lvl="0" indent="-171450" algn="just" eaLnBrk="0" fontAlgn="base" hangingPunct="0">
              <a:spcBef>
                <a:spcPct val="0"/>
              </a:spcBef>
              <a:spcAft>
                <a:spcPct val="0"/>
              </a:spcAft>
              <a:buClr>
                <a:srgbClr val="FFC000"/>
              </a:buClr>
              <a:buFont typeface="Arial" panose="020B0604020202020204" pitchFamily="34" charset="0"/>
              <a:buChar char="•"/>
            </a:pPr>
            <a:r>
              <a:rPr lang="en-US" sz="1100" dirty="0"/>
              <a:t>associated return expectations, </a:t>
            </a:r>
          </a:p>
          <a:p>
            <a:pPr marL="171450" lvl="0" indent="-171450" algn="just" eaLnBrk="0" fontAlgn="base" hangingPunct="0">
              <a:spcBef>
                <a:spcPct val="0"/>
              </a:spcBef>
              <a:spcAft>
                <a:spcPct val="0"/>
              </a:spcAft>
              <a:buClr>
                <a:srgbClr val="FFC000"/>
              </a:buClr>
              <a:buFont typeface="Arial" panose="020B0604020202020204" pitchFamily="34" charset="0"/>
              <a:buChar char="•"/>
            </a:pPr>
            <a:r>
              <a:rPr lang="en-US" sz="1100" dirty="0"/>
              <a:t>transaction costs, </a:t>
            </a:r>
          </a:p>
          <a:p>
            <a:pPr marL="171450" lvl="0" indent="-171450" algn="just" eaLnBrk="0" fontAlgn="base" hangingPunct="0">
              <a:spcBef>
                <a:spcPct val="0"/>
              </a:spcBef>
              <a:spcAft>
                <a:spcPct val="0"/>
              </a:spcAft>
              <a:buClr>
                <a:srgbClr val="FFC000"/>
              </a:buClr>
              <a:buFont typeface="Arial" panose="020B0604020202020204" pitchFamily="34" charset="0"/>
              <a:buChar char="•"/>
            </a:pPr>
            <a:r>
              <a:rPr lang="en-US" sz="1100" dirty="0"/>
              <a:t>risk levels, and </a:t>
            </a:r>
          </a:p>
          <a:p>
            <a:pPr marL="171450" lvl="0" indent="-171450" algn="just" eaLnBrk="0" fontAlgn="base" hangingPunct="0">
              <a:spcBef>
                <a:spcPct val="0"/>
              </a:spcBef>
              <a:spcAft>
                <a:spcPct val="0"/>
              </a:spcAft>
              <a:buClr>
                <a:srgbClr val="FFC000"/>
              </a:buClr>
              <a:buFont typeface="Arial" panose="020B0604020202020204" pitchFamily="34" charset="0"/>
              <a:buChar char="•"/>
            </a:pPr>
            <a:r>
              <a:rPr lang="en-US" sz="1100" dirty="0"/>
              <a:t>other factors. </a:t>
            </a:r>
            <a:endParaRPr lang="en-US" altLang="es-ES" sz="1100" dirty="0">
              <a:solidFill>
                <a:schemeClr val="tx1"/>
              </a:solidFill>
            </a:endParaRPr>
          </a:p>
        </p:txBody>
      </p:sp>
      <p:pic>
        <p:nvPicPr>
          <p:cNvPr id="3" name="Imagen 2" descr="Sitio web, Escala de tiempo&#10;&#10;Descripción generada automáticamente">
            <a:extLst>
              <a:ext uri="{FF2B5EF4-FFF2-40B4-BE49-F238E27FC236}">
                <a16:creationId xmlns:a16="http://schemas.microsoft.com/office/drawing/2014/main" id="{F0514F24-6B45-7747-A48A-73C710E348B2}"/>
              </a:ext>
            </a:extLst>
          </p:cNvPr>
          <p:cNvPicPr>
            <a:picLocks noChangeAspect="1"/>
          </p:cNvPicPr>
          <p:nvPr/>
        </p:nvPicPr>
        <p:blipFill>
          <a:blip r:embed="rId3"/>
          <a:stretch>
            <a:fillRect/>
          </a:stretch>
        </p:blipFill>
        <p:spPr>
          <a:xfrm>
            <a:off x="3818681" y="884576"/>
            <a:ext cx="5187671" cy="32289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8" name="Google Shape;178;p9"/>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8</a:t>
            </a:fld>
            <a:endParaRPr/>
          </a:p>
        </p:txBody>
      </p:sp>
      <p:sp>
        <p:nvSpPr>
          <p:cNvPr id="179" name="Google Shape;179;p9"/>
          <p:cNvSpPr txBox="1"/>
          <p:nvPr/>
        </p:nvSpPr>
        <p:spPr>
          <a:xfrm>
            <a:off x="571650" y="998204"/>
            <a:ext cx="7936526" cy="806194"/>
          </a:xfrm>
          <a:prstGeom prst="rect">
            <a:avLst/>
          </a:prstGeom>
          <a:noFill/>
          <a:ln>
            <a:noFill/>
          </a:ln>
        </p:spPr>
        <p:txBody>
          <a:bodyPr spcFirstLastPara="1" wrap="square" lIns="18000" tIns="0" rIns="54000" bIns="0" anchor="t" anchorCtr="0">
            <a:noAutofit/>
          </a:bodyPr>
          <a:lstStyle/>
          <a:p>
            <a:pPr marL="171450" indent="-171450" algn="just">
              <a:buClr>
                <a:srgbClr val="0070C0"/>
              </a:buClr>
              <a:buFont typeface="Wingdings" pitchFamily="2" charset="2"/>
              <a:buChar char="Ø"/>
            </a:pPr>
            <a:r>
              <a:rPr lang="en-US" sz="1200" b="1" dirty="0">
                <a:solidFill>
                  <a:srgbClr val="0070C0"/>
                </a:solidFill>
              </a:rPr>
              <a:t>A comprehensive government led approach </a:t>
            </a:r>
            <a:r>
              <a:rPr lang="en-US" sz="1200" dirty="0"/>
              <a:t>that engages all relevant stakeholders toward the mobilization, management, and targeting of climate change finance facilitate identification of available financial means. </a:t>
            </a:r>
          </a:p>
          <a:p>
            <a:pPr marL="171450" indent="-171450" algn="just">
              <a:buClr>
                <a:srgbClr val="0070C0"/>
              </a:buClr>
              <a:buFont typeface="Wingdings" pitchFamily="2" charset="2"/>
              <a:buChar char="Ø"/>
            </a:pPr>
            <a:endParaRPr lang="en-US" sz="1200" dirty="0"/>
          </a:p>
          <a:p>
            <a:pPr marL="171450" indent="-171450" algn="just">
              <a:buClr>
                <a:srgbClr val="0070C0"/>
              </a:buClr>
              <a:buFont typeface="Wingdings" pitchFamily="2" charset="2"/>
              <a:buChar char="Ø"/>
            </a:pPr>
            <a:r>
              <a:rPr lang="en-US" sz="1200" dirty="0"/>
              <a:t>One approach to facilitate this is through the establishment of a </a:t>
            </a:r>
            <a:r>
              <a:rPr lang="en-US" sz="1200" b="1" dirty="0"/>
              <a:t>Climate Change Finance Framework (CCFF). </a:t>
            </a:r>
          </a:p>
          <a:p>
            <a:pPr algn="just"/>
            <a:endParaRPr lang="en-US" sz="1200" b="1" dirty="0"/>
          </a:p>
          <a:p>
            <a:endParaRPr lang="es-ES" dirty="0"/>
          </a:p>
          <a:p>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p:txBody>
      </p:sp>
      <p:sp>
        <p:nvSpPr>
          <p:cNvPr id="180" name="Google Shape;180;p9"/>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81" name="Google Shape;181;p9"/>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Develop strategy and budget</a:t>
            </a:r>
            <a:br>
              <a:rPr lang="es-ES" dirty="0"/>
            </a:br>
            <a:endParaRPr dirty="0"/>
          </a:p>
        </p:txBody>
      </p:sp>
      <p:sp>
        <p:nvSpPr>
          <p:cNvPr id="182" name="Google Shape;182;p9"/>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 name="CuadroTexto 1">
            <a:extLst>
              <a:ext uri="{FF2B5EF4-FFF2-40B4-BE49-F238E27FC236}">
                <a16:creationId xmlns:a16="http://schemas.microsoft.com/office/drawing/2014/main" id="{8AD4CBDA-547F-7C49-A3FE-641F1AE604A7}"/>
              </a:ext>
            </a:extLst>
          </p:cNvPr>
          <p:cNvSpPr txBox="1"/>
          <p:nvPr/>
        </p:nvSpPr>
        <p:spPr>
          <a:xfrm>
            <a:off x="2465805" y="2118557"/>
            <a:ext cx="3926541" cy="1015663"/>
          </a:xfrm>
          <a:prstGeom prst="rect">
            <a:avLst/>
          </a:prstGeom>
          <a:noFill/>
          <a:ln w="38100">
            <a:solidFill>
              <a:srgbClr val="FFC000"/>
            </a:solidFill>
          </a:ln>
        </p:spPr>
        <p:txBody>
          <a:bodyPr wrap="square" rtlCol="0">
            <a:spAutoFit/>
          </a:bodyPr>
          <a:lstStyle/>
          <a:p>
            <a:pPr algn="just"/>
            <a:r>
              <a:rPr lang="en-US" sz="1200" dirty="0"/>
              <a:t>The CCFF is a comprehensive and strategic approach through which governments can review financing gaps and outline key governance, planning, sourcing, and budget system reforms that better link climate finance with the delivery of priority actions. </a:t>
            </a:r>
          </a:p>
        </p:txBody>
      </p:sp>
      <p:sp>
        <p:nvSpPr>
          <p:cNvPr id="3" name="CuadroTexto 2">
            <a:extLst>
              <a:ext uri="{FF2B5EF4-FFF2-40B4-BE49-F238E27FC236}">
                <a16:creationId xmlns:a16="http://schemas.microsoft.com/office/drawing/2014/main" id="{54BBD7D8-7316-284D-B8EF-FA5DACBB40F1}"/>
              </a:ext>
            </a:extLst>
          </p:cNvPr>
          <p:cNvSpPr txBox="1"/>
          <p:nvPr/>
        </p:nvSpPr>
        <p:spPr>
          <a:xfrm>
            <a:off x="571650" y="3448379"/>
            <a:ext cx="7936526" cy="1015663"/>
          </a:xfrm>
          <a:prstGeom prst="rect">
            <a:avLst/>
          </a:prstGeom>
          <a:noFill/>
        </p:spPr>
        <p:txBody>
          <a:bodyPr wrap="square" rtlCol="0">
            <a:spAutoFit/>
          </a:bodyPr>
          <a:lstStyle/>
          <a:p>
            <a:pPr marL="171450" indent="-171450" algn="just">
              <a:buClr>
                <a:srgbClr val="0070C0"/>
              </a:buClr>
              <a:buFont typeface="Wingdings" pitchFamily="2" charset="2"/>
              <a:buChar char="Ø"/>
            </a:pPr>
            <a:r>
              <a:rPr lang="en-US" sz="1200" dirty="0"/>
              <a:t>NAP finance strategies may be formalized into an </a:t>
            </a:r>
            <a:r>
              <a:rPr lang="en-US" sz="1200" b="1" dirty="0">
                <a:solidFill>
                  <a:srgbClr val="0070C0"/>
                </a:solidFill>
              </a:rPr>
              <a:t>operational document </a:t>
            </a:r>
            <a:r>
              <a:rPr lang="en-US" sz="1200" dirty="0"/>
              <a:t>featuring a general framework, a realistic timeline, key steps, and actors engaged at every stage. </a:t>
            </a:r>
          </a:p>
          <a:p>
            <a:pPr marL="171450" indent="-171450" algn="just">
              <a:buClr>
                <a:srgbClr val="0070C0"/>
              </a:buClr>
              <a:buFont typeface="Wingdings" pitchFamily="2" charset="2"/>
              <a:buChar char="Ø"/>
            </a:pPr>
            <a:endParaRPr lang="en-US" sz="1200" dirty="0"/>
          </a:p>
          <a:p>
            <a:pPr marL="171450" indent="-171450" algn="just">
              <a:buClr>
                <a:srgbClr val="0070C0"/>
              </a:buClr>
              <a:buFont typeface="Wingdings" pitchFamily="2" charset="2"/>
              <a:buChar char="Ø"/>
            </a:pPr>
            <a:r>
              <a:rPr lang="en-US" sz="1200" dirty="0"/>
              <a:t>Current experience suggests that establishing </a:t>
            </a:r>
            <a:r>
              <a:rPr lang="en-US" sz="1200" b="1" dirty="0">
                <a:solidFill>
                  <a:srgbClr val="0070C0"/>
                </a:solidFill>
              </a:rPr>
              <a:t>coherent adaptation finance strategies </a:t>
            </a:r>
            <a:r>
              <a:rPr lang="en-US" sz="1200" dirty="0"/>
              <a:t>or broader climate finance frameworks can be a crucial factor behind overall progress on the adaptation process.</a:t>
            </a:r>
            <a:endParaRPr lang="en-US" sz="1200" dirty="0">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00" name="Google Shape;100;p3"/>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01" name="Google Shape;101;p3"/>
          <p:cNvSpPr/>
          <p:nvPr/>
        </p:nvSpPr>
        <p:spPr>
          <a:xfrm>
            <a:off x="0" y="3509945"/>
            <a:ext cx="198900" cy="818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3" name="Google Shape;103;p3"/>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4" name="Google Shape;104;p3"/>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5" name="Google Shape;105;p3"/>
          <p:cNvSpPr txBox="1">
            <a:spLocks noGrp="1"/>
          </p:cNvSpPr>
          <p:nvPr>
            <p:ph type="title" idx="4294967295"/>
          </p:nvPr>
        </p:nvSpPr>
        <p:spPr>
          <a:xfrm>
            <a:off x="198900" y="252124"/>
            <a:ext cx="8158200" cy="458376"/>
          </a:xfrm>
          <a:prstGeom prst="rect">
            <a:avLst/>
          </a:prstGeom>
          <a:noFill/>
          <a:ln>
            <a:noFill/>
          </a:ln>
        </p:spPr>
        <p:txBody>
          <a:bodyPr spcFirstLastPara="1" wrap="square" lIns="0" tIns="0" rIns="91425" bIns="0" anchor="t" anchorCtr="0">
            <a:noAutofit/>
          </a:bodyPr>
          <a:lstStyle/>
          <a:p>
            <a:pPr algn="just">
              <a:buSzPts val="900"/>
            </a:pPr>
            <a:r>
              <a:rPr lang="es-ES" b="0" dirty="0">
                <a:solidFill>
                  <a:srgbClr val="F8BD20"/>
                </a:solidFill>
                <a:latin typeface="Arial"/>
                <a:ea typeface="Arial"/>
                <a:cs typeface="Arial"/>
                <a:sym typeface="Arial"/>
              </a:rPr>
              <a:t>▶ </a:t>
            </a:r>
            <a:r>
              <a:rPr lang="en-US" dirty="0"/>
              <a:t>Sources of adaptation finance</a:t>
            </a:r>
            <a:endParaRPr dirty="0">
              <a:latin typeface="Helvetica Neue"/>
              <a:ea typeface="Helvetica Neue"/>
              <a:cs typeface="Helvetica Neue"/>
              <a:sym typeface="Helvetica Neue"/>
            </a:endParaRPr>
          </a:p>
        </p:txBody>
      </p:sp>
      <p:sp>
        <p:nvSpPr>
          <p:cNvPr id="107" name="Google Shape;107;p3"/>
          <p:cNvSpPr/>
          <p:nvPr/>
        </p:nvSpPr>
        <p:spPr>
          <a:xfrm>
            <a:off x="5316072" y="4552862"/>
            <a:ext cx="2610366" cy="338514"/>
          </a:xfrm>
          <a:prstGeom prst="rect">
            <a:avLst/>
          </a:prstGeom>
          <a:noFill/>
          <a:ln>
            <a:noFill/>
          </a:ln>
        </p:spPr>
        <p:txBody>
          <a:bodyPr spcFirstLastPara="1" wrap="square" lIns="91425" tIns="45700" rIns="91425" bIns="45700" anchor="t" anchorCtr="0">
            <a:spAutoFit/>
          </a:bodyPr>
          <a:lstStyle/>
          <a:p>
            <a:pPr algn="ctr"/>
            <a:r>
              <a:rPr lang="en-US" sz="800" dirty="0"/>
              <a:t>Figure 3. Adaptation finance architecture diagram (US$ millions)</a:t>
            </a:r>
            <a:endParaRPr lang="es-ES" sz="800" dirty="0"/>
          </a:p>
        </p:txBody>
      </p:sp>
      <p:sp>
        <p:nvSpPr>
          <p:cNvPr id="109" name="Google Shape;109;p3"/>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9</a:t>
            </a:fld>
            <a:endParaRPr/>
          </a:p>
        </p:txBody>
      </p:sp>
      <p:sp>
        <p:nvSpPr>
          <p:cNvPr id="4" name="Rectangle 3">
            <a:extLst>
              <a:ext uri="{FF2B5EF4-FFF2-40B4-BE49-F238E27FC236}">
                <a16:creationId xmlns:a16="http://schemas.microsoft.com/office/drawing/2014/main" id="{EF43DCFB-F7D5-E647-A9DD-BFEFFFF8F99D}"/>
              </a:ext>
            </a:extLst>
          </p:cNvPr>
          <p:cNvSpPr>
            <a:spLocks noChangeArrowheads="1"/>
          </p:cNvSpPr>
          <p:nvPr/>
        </p:nvSpPr>
        <p:spPr bwMode="auto">
          <a:xfrm>
            <a:off x="277906" y="1038948"/>
            <a:ext cx="355002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algn="just" eaLnBrk="0" fontAlgn="base" hangingPunct="0">
              <a:spcBef>
                <a:spcPct val="0"/>
              </a:spcBef>
              <a:spcAft>
                <a:spcPct val="0"/>
              </a:spcAft>
              <a:buClr>
                <a:srgbClr val="FFC000"/>
              </a:buClr>
              <a:buFont typeface="Courier New" panose="02070309020205020404" pitchFamily="49" charset="0"/>
              <a:buChar char="o"/>
            </a:pPr>
            <a:r>
              <a:rPr lang="en-US" altLang="es-ES" sz="1300" dirty="0">
                <a:latin typeface="+mn-lt"/>
                <a:ea typeface="Times New Roman" panose="02020603050405020304" pitchFamily="18" charset="0"/>
              </a:rPr>
              <a:t>The current adaptation finance architecture includes:</a:t>
            </a:r>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altLang="es-ES" sz="1300" dirty="0">
              <a:latin typeface="+mn-lt"/>
              <a:ea typeface="Times New Roman" panose="02020603050405020304" pitchFamily="18" charset="0"/>
            </a:endParaRPr>
          </a:p>
          <a:p>
            <a:pPr marL="285750" lvl="0" indent="-285750" algn="just" eaLnBrk="0" fontAlgn="base" hangingPunct="0">
              <a:spcBef>
                <a:spcPct val="0"/>
              </a:spcBef>
              <a:spcAft>
                <a:spcPct val="0"/>
              </a:spcAft>
              <a:buClr>
                <a:srgbClr val="FFC000"/>
              </a:buClr>
              <a:buFont typeface="Arial" panose="020B0604020202020204" pitchFamily="34" charset="0"/>
              <a:buChar char="•"/>
            </a:pPr>
            <a:r>
              <a:rPr lang="en-US" altLang="es-ES" sz="1300" dirty="0">
                <a:latin typeface="+mn-lt"/>
                <a:ea typeface="Times New Roman" panose="02020603050405020304" pitchFamily="18" charset="0"/>
              </a:rPr>
              <a:t>private and public finance, </a:t>
            </a:r>
          </a:p>
          <a:p>
            <a:pPr marL="285750" lvl="0" indent="-285750" algn="just" eaLnBrk="0" fontAlgn="base" hangingPunct="0">
              <a:spcBef>
                <a:spcPct val="0"/>
              </a:spcBef>
              <a:spcAft>
                <a:spcPct val="0"/>
              </a:spcAft>
              <a:buClr>
                <a:srgbClr val="FFC000"/>
              </a:buClr>
              <a:buFont typeface="Arial" panose="020B0604020202020204" pitchFamily="34" charset="0"/>
              <a:buChar char="•"/>
            </a:pPr>
            <a:r>
              <a:rPr lang="en-US" altLang="es-ES" sz="1300" dirty="0">
                <a:latin typeface="+mn-lt"/>
                <a:ea typeface="Times New Roman" panose="02020603050405020304" pitchFamily="18" charset="0"/>
              </a:rPr>
              <a:t>both international and domestic, </a:t>
            </a:r>
          </a:p>
          <a:p>
            <a:pPr marL="285750" lvl="0" indent="-285750" algn="just" eaLnBrk="0" fontAlgn="base" hangingPunct="0">
              <a:spcBef>
                <a:spcPct val="0"/>
              </a:spcBef>
              <a:spcAft>
                <a:spcPct val="0"/>
              </a:spcAft>
              <a:buClr>
                <a:srgbClr val="FFC000"/>
              </a:buClr>
              <a:buFont typeface="Arial" panose="020B0604020202020204" pitchFamily="34" charset="0"/>
              <a:buChar char="•"/>
            </a:pPr>
            <a:r>
              <a:rPr lang="en-US" altLang="es-ES" sz="1300" dirty="0">
                <a:latin typeface="+mn-lt"/>
                <a:ea typeface="Times New Roman" panose="02020603050405020304" pitchFamily="18" charset="0"/>
              </a:rPr>
              <a:t>resources from development finance institutions and </a:t>
            </a:r>
          </a:p>
          <a:p>
            <a:pPr marL="285750" lvl="0" indent="-285750" algn="just" eaLnBrk="0" fontAlgn="base" hangingPunct="0">
              <a:spcBef>
                <a:spcPct val="0"/>
              </a:spcBef>
              <a:spcAft>
                <a:spcPct val="0"/>
              </a:spcAft>
              <a:buClr>
                <a:srgbClr val="FFC000"/>
              </a:buClr>
              <a:buFont typeface="Arial" panose="020B0604020202020204" pitchFamily="34" charset="0"/>
              <a:buChar char="•"/>
            </a:pPr>
            <a:r>
              <a:rPr lang="en-US" altLang="es-ES" sz="1300" dirty="0">
                <a:latin typeface="+mn-lt"/>
                <a:ea typeface="Times New Roman" panose="02020603050405020304" pitchFamily="18" charset="0"/>
              </a:rPr>
              <a:t>increasingly from insurance and risk pooling mechanisms. </a:t>
            </a:r>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altLang="es-ES" sz="1300" dirty="0">
              <a:latin typeface="+mn-lt"/>
              <a:ea typeface="Times New Roman" panose="02020603050405020304" pitchFamily="18" charset="0"/>
            </a:endParaRPr>
          </a:p>
          <a:p>
            <a:pPr marL="171450" lvl="0" indent="-171450" algn="just" eaLnBrk="0" fontAlgn="base" hangingPunct="0">
              <a:spcBef>
                <a:spcPct val="0"/>
              </a:spcBef>
              <a:spcAft>
                <a:spcPct val="0"/>
              </a:spcAft>
              <a:buClr>
                <a:srgbClr val="FFC000"/>
              </a:buClr>
              <a:buFont typeface="Courier New" panose="02070309020205020404" pitchFamily="49" charset="0"/>
              <a:buChar char="o"/>
            </a:pPr>
            <a:endParaRPr lang="en-US" altLang="es-ES" sz="1300" dirty="0">
              <a:latin typeface="+mn-lt"/>
              <a:ea typeface="Times New Roman" panose="02020603050405020304" pitchFamily="18" charset="0"/>
            </a:endParaRPr>
          </a:p>
          <a:p>
            <a:pPr marL="171450" lvl="0" indent="-171450" algn="just" eaLnBrk="0" fontAlgn="base" hangingPunct="0">
              <a:spcBef>
                <a:spcPct val="0"/>
              </a:spcBef>
              <a:spcAft>
                <a:spcPct val="0"/>
              </a:spcAft>
              <a:buClr>
                <a:srgbClr val="FFC000"/>
              </a:buClr>
              <a:buFont typeface="Courier New" panose="02070309020205020404" pitchFamily="49" charset="0"/>
              <a:buChar char="o"/>
            </a:pPr>
            <a:r>
              <a:rPr lang="en-US" altLang="es-ES" sz="1300" dirty="0">
                <a:latin typeface="+mn-lt"/>
                <a:ea typeface="Times New Roman" panose="02020603050405020304" pitchFamily="18" charset="0"/>
              </a:rPr>
              <a:t>Countries can access diverse financial sources to support their NAP processes.</a:t>
            </a:r>
          </a:p>
          <a:p>
            <a:pPr algn="just">
              <a:buClr>
                <a:srgbClr val="FFC000"/>
              </a:buClr>
            </a:pPr>
            <a:endParaRPr lang="en-US" sz="1300" dirty="0">
              <a:solidFill>
                <a:schemeClr val="tx1"/>
              </a:solidFill>
              <a:latin typeface="+mn-lt"/>
            </a:endParaRPr>
          </a:p>
          <a:p>
            <a:pPr algn="just">
              <a:buClr>
                <a:srgbClr val="FFC000"/>
              </a:buClr>
            </a:pPr>
            <a:endParaRPr lang="en-US" sz="1300" dirty="0">
              <a:latin typeface="+mn-lt"/>
            </a:endParaRPr>
          </a:p>
          <a:p>
            <a:pPr marL="171450" indent="-171450" algn="just">
              <a:buClr>
                <a:srgbClr val="FFC000"/>
              </a:buClr>
              <a:buFont typeface="Courier New" panose="02070309020205020404" pitchFamily="49" charset="0"/>
              <a:buChar char="o"/>
            </a:pPr>
            <a:r>
              <a:rPr lang="en-US" sz="1300" dirty="0">
                <a:latin typeface="+mn-lt"/>
              </a:rPr>
              <a:t>The implementation phase is particularly resource-intensive while also offering a wide scope of opportunities for finance. </a:t>
            </a:r>
            <a:endParaRPr lang="en-US" altLang="es-ES" sz="1300" dirty="0">
              <a:solidFill>
                <a:schemeClr val="tx1"/>
              </a:solidFill>
            </a:endParaRPr>
          </a:p>
        </p:txBody>
      </p:sp>
      <p:pic>
        <p:nvPicPr>
          <p:cNvPr id="9" name="Imagen 8" descr="Interfaz de usuario gráfica&#10;&#10;Descripción generada automáticamente">
            <a:extLst>
              <a:ext uri="{FF2B5EF4-FFF2-40B4-BE49-F238E27FC236}">
                <a16:creationId xmlns:a16="http://schemas.microsoft.com/office/drawing/2014/main" id="{3BE8DAA2-7B1C-6142-B5E0-48BEFA3C6617}"/>
              </a:ext>
            </a:extLst>
          </p:cNvPr>
          <p:cNvPicPr>
            <a:picLocks noChangeAspect="1"/>
          </p:cNvPicPr>
          <p:nvPr/>
        </p:nvPicPr>
        <p:blipFill>
          <a:blip r:embed="rId3"/>
          <a:stretch>
            <a:fillRect/>
          </a:stretch>
        </p:blipFill>
        <p:spPr>
          <a:xfrm>
            <a:off x="3966290" y="736861"/>
            <a:ext cx="4978810" cy="3669777"/>
          </a:xfrm>
          <a:prstGeom prst="rect">
            <a:avLst/>
          </a:prstGeom>
        </p:spPr>
      </p:pic>
    </p:spTree>
    <p:extLst>
      <p:ext uri="{BB962C8B-B14F-4D97-AF65-F5344CB8AC3E}">
        <p14:creationId xmlns:p14="http://schemas.microsoft.com/office/powerpoint/2010/main" val="480155000"/>
      </p:ext>
    </p:extLst>
  </p:cSld>
  <p:clrMapOvr>
    <a:masterClrMapping/>
  </p:clrMapOvr>
</p:sld>
</file>

<file path=ppt/theme/theme1.xml><?xml version="1.0" encoding="utf-8"?>
<a:theme xmlns:a="http://schemas.openxmlformats.org/drawingml/2006/main" name="UNITA_GSP-NAP">
  <a:themeElements>
    <a:clrScheme name="Simple Light">
      <a:dk1>
        <a:srgbClr val="000000"/>
      </a:dk1>
      <a:lt1>
        <a:srgbClr val="FFFFFF"/>
      </a:lt1>
      <a:dk2>
        <a:srgbClr val="595959"/>
      </a:dk2>
      <a:lt2>
        <a:srgbClr val="EEEEEE"/>
      </a:lt2>
      <a:accent1>
        <a:srgbClr val="4285F4"/>
      </a:accent1>
      <a:accent2>
        <a:srgbClr val="212121"/>
      </a:accent2>
      <a:accent3>
        <a:srgbClr val="000000"/>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2271</Words>
  <Application>Microsoft Office PowerPoint</Application>
  <PresentationFormat>On-screen Show (16:9)</PresentationFormat>
  <Paragraphs>338</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Courier New</vt:lpstr>
      <vt:lpstr>Arial</vt:lpstr>
      <vt:lpstr>Wingdings</vt:lpstr>
      <vt:lpstr>Helvetica Neue</vt:lpstr>
      <vt:lpstr>Montserrat</vt:lpstr>
      <vt:lpstr>UNITA_GSP-NAP</vt:lpstr>
      <vt:lpstr>Phase 3: Financing the NAP Process</vt:lpstr>
      <vt:lpstr>▶ Key concepts and ideas  </vt:lpstr>
      <vt:lpstr>▶ Key concepts and ideas   </vt:lpstr>
      <vt:lpstr>▶ Embedding adaptation finance  </vt:lpstr>
      <vt:lpstr>EHFG VGYDF CYGRVG CSU</vt:lpstr>
      <vt:lpstr>▶ Identify needs and gaps</vt:lpstr>
      <vt:lpstr>EHFG VGYDF CYGRVG CSU</vt:lpstr>
      <vt:lpstr>▶ Develop strategy and budget </vt:lpstr>
      <vt:lpstr>EHFG VGYDF CYGRVG CSU</vt:lpstr>
      <vt:lpstr>▶ International public finance</vt:lpstr>
      <vt:lpstr>▶ International public finance</vt:lpstr>
      <vt:lpstr>▶ International public finance </vt:lpstr>
      <vt:lpstr>▶ Domestic public finance </vt:lpstr>
      <vt:lpstr>▶ Private sector finance sources </vt:lpstr>
      <vt:lpstr>▶ Transformative climate finance  </vt:lpstr>
      <vt:lpstr>▶ The more the better?   </vt:lpstr>
      <vt:lpstr>▶ Leveraging climate finance for transformative change   </vt:lpstr>
      <vt:lpstr>▶ Making climate finance work for all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1: NAP Preparation and Formulation </dc:title>
  <dc:creator>Josefina ASHIPALA</dc:creator>
  <cp:lastModifiedBy>Josefina ASHIPALA</cp:lastModifiedBy>
  <cp:revision>30</cp:revision>
  <dcterms:modified xsi:type="dcterms:W3CDTF">2022-01-05T10:58:50Z</dcterms:modified>
</cp:coreProperties>
</file>