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3" r:id="rId1"/>
    <p:sldMasterId id="2147483712" r:id="rId2"/>
  </p:sldMasterIdLst>
  <p:notesMasterIdLst>
    <p:notesMasterId r:id="rId19"/>
  </p:notesMasterIdLst>
  <p:handoutMasterIdLst>
    <p:handoutMasterId r:id="rId20"/>
  </p:handoutMasterIdLst>
  <p:sldIdLst>
    <p:sldId id="402" r:id="rId3"/>
    <p:sldId id="400" r:id="rId4"/>
    <p:sldId id="389" r:id="rId5"/>
    <p:sldId id="374" r:id="rId6"/>
    <p:sldId id="366" r:id="rId7"/>
    <p:sldId id="398" r:id="rId8"/>
    <p:sldId id="399" r:id="rId9"/>
    <p:sldId id="396" r:id="rId10"/>
    <p:sldId id="377" r:id="rId11"/>
    <p:sldId id="401" r:id="rId12"/>
    <p:sldId id="386" r:id="rId13"/>
    <p:sldId id="395" r:id="rId14"/>
    <p:sldId id="383" r:id="rId15"/>
    <p:sldId id="397" r:id="rId16"/>
    <p:sldId id="393" r:id="rId17"/>
    <p:sldId id="403" r:id="rId18"/>
  </p:sldIdLst>
  <p:sldSz cx="9144000" cy="6858000" type="screen4x3"/>
  <p:notesSz cx="6797675" cy="9926638"/>
  <p:embeddedFontLst>
    <p:embeddedFont>
      <p:font typeface="Times" panose="02020603050405020304" pitchFamily="18"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Arial Narrow" panose="020B0606020202030204" pitchFamily="34" charset="0"/>
      <p:regular r:id="rId29"/>
      <p:bold r:id="rId30"/>
      <p:italic r:id="rId31"/>
      <p:boldItalic r:id="rId32"/>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oudha Gafrej" initials="RG" lastIdx="6" clrIdx="0"/>
  <p:cmAuthor id="1" name="Till Below" initials="TB" lastIdx="1" clrIdx="1"/>
  <p:cmAuthor id="2" name="Stefanie Duemig" initials="giz sd" lastIdx="4" clrIdx="2"/>
  <p:cmAuthor id="3" name="Nele Mareike Buenner" initials="giz NB" lastIdx="2" clrIdx="3"/>
  <p:cmAuthor id="4" name="Stefanie Dümig" initials="SD" lastIdx="9" clrIdx="4"/>
  <p:cmAuthor id="5" name="Annette Lutz" initials="ALU" lastIdx="4" clrIdx="5"/>
  <p:cmAuthor id="6" name="Nele Buenner" initials="giz NB"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DF1"/>
    <a:srgbClr val="FF33CC"/>
    <a:srgbClr val="6E6452"/>
    <a:srgbClr val="C00000"/>
    <a:srgbClr val="0081E2"/>
    <a:srgbClr val="007FDE"/>
    <a:srgbClr val="646E52"/>
    <a:srgbClr val="31859C"/>
    <a:srgbClr val="FFFFFF"/>
    <a:srgbClr val="008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78694" autoAdjust="0"/>
  </p:normalViewPr>
  <p:slideViewPr>
    <p:cSldViewPr>
      <p:cViewPr>
        <p:scale>
          <a:sx n="70" d="100"/>
          <a:sy n="70" d="100"/>
        </p:scale>
        <p:origin x="-1512" y="180"/>
      </p:cViewPr>
      <p:guideLst>
        <p:guide orient="horz" pos="2160"/>
        <p:guide pos="2880"/>
      </p:guideLst>
    </p:cSldViewPr>
  </p:slideViewPr>
  <p:outlineViewPr>
    <p:cViewPr>
      <p:scale>
        <a:sx n="33" d="100"/>
        <a:sy n="33" d="100"/>
      </p:scale>
      <p:origin x="0" y="10410"/>
    </p:cViewPr>
  </p:outlineViewPr>
  <p:notesTextViewPr>
    <p:cViewPr>
      <p:scale>
        <a:sx n="1" d="1"/>
        <a:sy n="1" d="1"/>
      </p:scale>
      <p:origin x="0" y="0"/>
    </p:cViewPr>
  </p:notesTextViewPr>
  <p:sorterViewPr>
    <p:cViewPr>
      <p:scale>
        <a:sx n="60" d="100"/>
        <a:sy n="60" d="100"/>
      </p:scale>
      <p:origin x="0" y="0"/>
    </p:cViewPr>
  </p:sorterViewPr>
  <p:notesViewPr>
    <p:cSldViewPr showGuides="1">
      <p:cViewPr>
        <p:scale>
          <a:sx n="140" d="100"/>
          <a:sy n="140" d="100"/>
        </p:scale>
        <p:origin x="-966" y="271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61B1B4D-B16D-4810-9538-869B42DC5B9F}" type="datetimeFigureOut">
              <a:rPr lang="de-DE" smtClean="0"/>
              <a:t>27.03.2015</a:t>
            </a:fld>
            <a:endParaRPr lang="de-DE" dirty="0"/>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267D81F-E32D-41FF-8B73-A162D2159363}" type="slidenum">
              <a:rPr lang="de-DE" smtClean="0"/>
              <a:t>‹Nr.›</a:t>
            </a:fld>
            <a:endParaRPr lang="de-DE" dirty="0"/>
          </a:p>
        </p:txBody>
      </p:sp>
    </p:spTree>
    <p:extLst>
      <p:ext uri="{BB962C8B-B14F-4D97-AF65-F5344CB8AC3E}">
        <p14:creationId xmlns:p14="http://schemas.microsoft.com/office/powerpoint/2010/main" val="224255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44FFEE5-6705-4101-9942-3DDDE5C24D84}" type="datetimeFigureOut">
              <a:rPr lang="de-DE" smtClean="0"/>
              <a:pPr/>
              <a:t>27.03.2015</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C486B0-E611-4708-9C23-0C73E563E656}" type="slidenum">
              <a:rPr lang="de-DE" smtClean="0"/>
              <a:pPr/>
              <a:t>‹Nr.›</a:t>
            </a:fld>
            <a:endParaRPr lang="de-DE" dirty="0"/>
          </a:p>
        </p:txBody>
      </p:sp>
    </p:spTree>
    <p:extLst>
      <p:ext uri="{BB962C8B-B14F-4D97-AF65-F5344CB8AC3E}">
        <p14:creationId xmlns:p14="http://schemas.microsoft.com/office/powerpoint/2010/main" val="39032435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FC486B0-E611-4708-9C23-0C73E563E656}" type="slidenum">
              <a:rPr lang="de-DE" smtClean="0">
                <a:solidFill>
                  <a:prstClr val="black"/>
                </a:solidFill>
              </a:rPr>
              <a:pPr/>
              <a:t>1</a:t>
            </a:fld>
            <a:endParaRPr lang="de-DE" dirty="0">
              <a:solidFill>
                <a:prstClr val="black"/>
              </a:solidFill>
            </a:endParaRPr>
          </a:p>
        </p:txBody>
      </p:sp>
    </p:spTree>
    <p:extLst>
      <p:ext uri="{BB962C8B-B14F-4D97-AF65-F5344CB8AC3E}">
        <p14:creationId xmlns:p14="http://schemas.microsoft.com/office/powerpoint/2010/main" val="238579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Let‘s</a:t>
            </a:r>
            <a:r>
              <a:rPr lang="de-DE" baseline="0" dirty="0" smtClean="0"/>
              <a:t> </a:t>
            </a:r>
            <a:r>
              <a:rPr lang="de-DE" baseline="0" dirty="0" err="1" smtClean="0"/>
              <a:t>have</a:t>
            </a:r>
            <a:r>
              <a:rPr lang="de-DE" baseline="0" dirty="0" smtClean="0"/>
              <a:t> a </a:t>
            </a:r>
            <a:r>
              <a:rPr lang="de-DE" baseline="0" dirty="0" err="1" smtClean="0"/>
              <a:t>look</a:t>
            </a:r>
            <a:r>
              <a:rPr lang="de-DE" baseline="0" dirty="0" smtClean="0"/>
              <a:t> at </a:t>
            </a:r>
            <a:r>
              <a:rPr lang="de-DE" baseline="0" dirty="0" err="1" smtClean="0"/>
              <a:t>further</a:t>
            </a:r>
            <a:r>
              <a:rPr lang="de-DE" baseline="0" dirty="0" smtClean="0"/>
              <a:t> </a:t>
            </a:r>
            <a:r>
              <a:rPr lang="de-DE" baseline="0" dirty="0" err="1" smtClean="0"/>
              <a:t>examples</a:t>
            </a:r>
            <a:r>
              <a:rPr lang="de-DE" baseline="0" dirty="0" smtClean="0"/>
              <a:t> in different </a:t>
            </a:r>
            <a:r>
              <a:rPr lang="de-DE" baseline="0" dirty="0" err="1" smtClean="0"/>
              <a:t>fields</a:t>
            </a:r>
            <a:r>
              <a:rPr lang="de-DE" baseline="0" dirty="0" smtClean="0"/>
              <a:t>.</a:t>
            </a:r>
            <a:endParaRPr lang="en-GB" sz="1200" kern="1200" dirty="0" smtClean="0">
              <a:solidFill>
                <a:schemeClr val="tx1"/>
              </a:solidFill>
              <a:effectLst/>
              <a:latin typeface="+mn-lt"/>
              <a:ea typeface="+mn-ea"/>
              <a:cs typeface="+mn-cs"/>
            </a:endParaRPr>
          </a:p>
          <a:p>
            <a:endParaRPr lang="de-DE" baseline="0" dirty="0" smtClean="0"/>
          </a:p>
          <a:p>
            <a:r>
              <a:rPr lang="de-DE" baseline="0" dirty="0" err="1" smtClean="0"/>
              <a:t>For</a:t>
            </a:r>
            <a:r>
              <a:rPr lang="de-DE" baseline="0" dirty="0" smtClean="0"/>
              <a:t> </a:t>
            </a:r>
            <a:r>
              <a:rPr lang="de-DE" baseline="0" dirty="0" err="1" smtClean="0"/>
              <a:t>instance</a:t>
            </a:r>
            <a:r>
              <a:rPr lang="de-DE" baseline="0" dirty="0" smtClean="0"/>
              <a:t>, in a </a:t>
            </a:r>
            <a:r>
              <a:rPr lang="de-DE" b="1" baseline="0" dirty="0" err="1" smtClean="0"/>
              <a:t>policy</a:t>
            </a:r>
            <a:r>
              <a:rPr lang="de-DE" baseline="0" dirty="0" smtClean="0"/>
              <a:t> </a:t>
            </a:r>
            <a:r>
              <a:rPr lang="de-DE" baseline="0" dirty="0" err="1" smtClean="0"/>
              <a:t>context</a:t>
            </a:r>
            <a:r>
              <a:rPr lang="de-DE" baseline="0" dirty="0" smtClean="0"/>
              <a:t>, </a:t>
            </a:r>
            <a:r>
              <a:rPr lang="de-DE" baseline="0" dirty="0" err="1" smtClean="0"/>
              <a:t>this</a:t>
            </a:r>
            <a:r>
              <a:rPr lang="de-DE" baseline="0" dirty="0" smtClean="0"/>
              <a:t> </a:t>
            </a:r>
            <a:r>
              <a:rPr lang="de-DE" baseline="0" dirty="0" err="1" smtClean="0"/>
              <a:t>could</a:t>
            </a:r>
            <a:r>
              <a:rPr lang="de-DE" baseline="0" dirty="0" smtClean="0"/>
              <a:t> </a:t>
            </a:r>
            <a:r>
              <a:rPr lang="de-DE" baseline="0" dirty="0" err="1" smtClean="0"/>
              <a:t>mean</a:t>
            </a:r>
            <a:r>
              <a:rPr lang="de-DE" baseline="0" dirty="0" smtClean="0"/>
              <a:t> </a:t>
            </a:r>
            <a:r>
              <a:rPr lang="de-DE" baseline="0" dirty="0" err="1" smtClean="0"/>
              <a:t>to</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de-DE" kern="0" dirty="0" smtClean="0"/>
              <a:t>adjust development plans in order to reduce vulnerability; improve regulations; to mainstream adaptation,</a:t>
            </a:r>
            <a:r>
              <a:rPr lang="en-US" altLang="de-DE" kern="0" baseline="0" dirty="0" smtClean="0"/>
              <a:t> </a:t>
            </a:r>
            <a:r>
              <a:rPr lang="en-GB" sz="1200" b="0" i="0" strike="noStrike" kern="1200" baseline="0" dirty="0" smtClean="0">
                <a:solidFill>
                  <a:schemeClr val="tx1"/>
                </a:solidFill>
                <a:effectLst/>
                <a:latin typeface="+mn-lt"/>
                <a:ea typeface="+mn-ea"/>
                <a:cs typeface="+mn-cs"/>
              </a:rPr>
              <a:t>i.e.</a:t>
            </a:r>
            <a:r>
              <a:rPr lang="en-GB" sz="1200" b="0" i="0" strike="noStrike" kern="1200" dirty="0" smtClean="0">
                <a:solidFill>
                  <a:schemeClr val="tx1"/>
                </a:solidFill>
                <a:effectLst/>
                <a:latin typeface="+mn-lt"/>
                <a:ea typeface="+mn-ea"/>
                <a:cs typeface="+mn-cs"/>
              </a:rPr>
              <a:t> to systematically include climate risk and adaptation considerations in regular decision-making and planning processes.</a:t>
            </a:r>
            <a:r>
              <a:rPr lang="en-GB" sz="1200" b="0" i="0" strike="noStrike" kern="1200" baseline="0" dirty="0" smtClean="0">
                <a:solidFill>
                  <a:schemeClr val="tx1"/>
                </a:solidFill>
                <a:effectLst/>
                <a:latin typeface="+mn-lt"/>
                <a:ea typeface="+mn-ea"/>
                <a:cs typeface="+mn-cs"/>
              </a:rPr>
              <a:t> </a:t>
            </a:r>
            <a:r>
              <a:rPr lang="en-GB" sz="1200" b="0" i="0" strike="noStrike" kern="1200" dirty="0" smtClean="0">
                <a:solidFill>
                  <a:schemeClr val="tx1"/>
                </a:solidFill>
                <a:effectLst/>
                <a:latin typeface="+mn-lt"/>
                <a:ea typeface="+mn-ea"/>
                <a:cs typeface="+mn-cs"/>
              </a:rPr>
              <a:t>This is necessary because by taking climate change into account in planning and decision-making regarding investments, we can prevent costs and destructive impacts of climate change. (</a:t>
            </a:r>
            <a:r>
              <a:rPr lang="en-GB" sz="1200" b="0" i="0" strike="noStrike" kern="1200" dirty="0" smtClean="0">
                <a:solidFill>
                  <a:schemeClr val="tx1"/>
                </a:solidFill>
                <a:effectLst/>
                <a:latin typeface="+mn-lt"/>
                <a:ea typeface="+mn-ea"/>
                <a:cs typeface="+mn-cs"/>
                <a:sym typeface="Wingdings" panose="05000000000000000000" pitchFamily="2" charset="2"/>
              </a:rPr>
              <a:t> Refer to </a:t>
            </a:r>
            <a:r>
              <a:rPr lang="en-GB" sz="1200" b="1" i="0" strike="noStrike" kern="1200" dirty="0" smtClean="0">
                <a:solidFill>
                  <a:schemeClr val="tx1"/>
                </a:solidFill>
                <a:effectLst/>
                <a:latin typeface="+mn-lt"/>
                <a:ea typeface="+mn-ea"/>
                <a:cs typeface="+mn-cs"/>
                <a:sym typeface="Wingdings" panose="05000000000000000000" pitchFamily="2" charset="2"/>
              </a:rPr>
              <a:t>module III.4)</a:t>
            </a:r>
            <a:r>
              <a:rPr lang="en-US" altLang="de-DE" kern="0" dirty="0" smtClean="0"/>
              <a:t>; adjust incentive systems; participation of affected communities in territorial planning …</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It</a:t>
            </a:r>
            <a:r>
              <a:rPr lang="de-DE" dirty="0" smtClean="0"/>
              <a:t> </a:t>
            </a:r>
            <a:r>
              <a:rPr lang="de-DE" dirty="0" err="1" smtClean="0"/>
              <a:t>is</a:t>
            </a:r>
            <a:r>
              <a:rPr lang="de-DE" dirty="0" smtClean="0"/>
              <a:t> </a:t>
            </a:r>
            <a:r>
              <a:rPr lang="de-DE" dirty="0" err="1" smtClean="0"/>
              <a:t>advisable</a:t>
            </a:r>
            <a:r>
              <a:rPr lang="de-DE" baseline="0" dirty="0" smtClean="0"/>
              <a:t> </a:t>
            </a:r>
            <a:r>
              <a:rPr lang="de-DE" baseline="0" dirty="0" err="1" smtClean="0"/>
              <a:t>to</a:t>
            </a:r>
            <a:r>
              <a:rPr lang="de-DE" baseline="0" dirty="0" smtClean="0"/>
              <a:t> </a:t>
            </a:r>
            <a:r>
              <a:rPr lang="de-DE" baseline="0" dirty="0" err="1" smtClean="0"/>
              <a:t>implement</a:t>
            </a:r>
            <a:r>
              <a:rPr lang="de-DE" baseline="0" dirty="0" smtClean="0"/>
              <a:t> </a:t>
            </a:r>
            <a:r>
              <a:rPr lang="de-DE" b="1" baseline="0" dirty="0" err="1" smtClean="0"/>
              <a:t>n</a:t>
            </a:r>
            <a:r>
              <a:rPr lang="de-DE" b="1" dirty="0" err="1" smtClean="0"/>
              <a:t>o</a:t>
            </a:r>
            <a:r>
              <a:rPr lang="de-DE" b="1" dirty="0" smtClean="0"/>
              <a:t>- </a:t>
            </a:r>
            <a:r>
              <a:rPr lang="de-DE" b="1" dirty="0" err="1" smtClean="0"/>
              <a:t>or</a:t>
            </a:r>
            <a:r>
              <a:rPr lang="de-DE" b="1" baseline="0" dirty="0" smtClean="0"/>
              <a:t> </a:t>
            </a:r>
            <a:r>
              <a:rPr lang="de-DE" b="1" dirty="0" err="1" smtClean="0"/>
              <a:t>low-regret</a:t>
            </a:r>
            <a:r>
              <a:rPr lang="de-DE" b="1" dirty="0" smtClean="0"/>
              <a:t> </a:t>
            </a:r>
            <a:r>
              <a:rPr lang="de-DE" b="0" dirty="0" err="1" smtClean="0"/>
              <a:t>options</a:t>
            </a:r>
            <a:r>
              <a:rPr lang="de-DE" b="0" dirty="0" smtClean="0"/>
              <a:t> (</a:t>
            </a:r>
            <a:r>
              <a:rPr lang="de-DE" b="0" dirty="0" err="1" smtClean="0"/>
              <a:t>as</a:t>
            </a:r>
            <a:r>
              <a:rPr lang="de-DE" b="0" dirty="0" smtClean="0"/>
              <a:t> </a:t>
            </a:r>
            <a:r>
              <a:rPr lang="de-DE" b="0" dirty="0" err="1" smtClean="0"/>
              <a:t>opposed</a:t>
            </a:r>
            <a:r>
              <a:rPr lang="de-DE" b="0" dirty="0" smtClean="0"/>
              <a:t> </a:t>
            </a:r>
            <a:r>
              <a:rPr lang="de-DE" b="0" dirty="0" err="1" smtClean="0"/>
              <a:t>to</a:t>
            </a:r>
            <a:r>
              <a:rPr lang="de-DE" b="0" dirty="0" smtClean="0"/>
              <a:t> </a:t>
            </a:r>
            <a:r>
              <a:rPr lang="de-DE" baseline="0" dirty="0" smtClean="0"/>
              <a:t>high </a:t>
            </a:r>
            <a:r>
              <a:rPr lang="de-DE" baseline="0" dirty="0" err="1" smtClean="0"/>
              <a:t>regret</a:t>
            </a:r>
            <a:r>
              <a:rPr lang="de-DE" baseline="0" dirty="0" smtClean="0"/>
              <a:t> </a:t>
            </a:r>
            <a:r>
              <a:rPr lang="de-DE" baseline="0" dirty="0" err="1" smtClean="0"/>
              <a:t>options</a:t>
            </a:r>
            <a:r>
              <a:rPr lang="de-DE" baseline="0" dirty="0" smtClean="0"/>
              <a:t>):</a:t>
            </a:r>
          </a:p>
          <a:p>
            <a:r>
              <a:rPr lang="en-GB" b="0" dirty="0" smtClean="0"/>
              <a:t>These are measures that are cost effective to implement today, where the benefits are less sensitive to precise projections </a:t>
            </a:r>
          </a:p>
          <a:p>
            <a:r>
              <a:rPr lang="en-GB" b="0" dirty="0" smtClean="0"/>
              <a:t>about the future climate, and where there are co-benefits or no hard trade-offs with other policy objectives.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smtClean="0">
                <a:solidFill>
                  <a:schemeClr val="tx1"/>
                </a:solidFill>
                <a:effectLst/>
                <a:latin typeface="+mn-lt"/>
                <a:ea typeface="+mn-ea"/>
                <a:cs typeface="+mn-cs"/>
              </a:rPr>
              <a:t>Break up rhythm of the slides with questions to the audience</a:t>
            </a:r>
            <a:r>
              <a:rPr lang="en-GB" sz="1200" b="0" i="1" kern="1200" dirty="0" smtClean="0">
                <a:solidFill>
                  <a:schemeClr val="tx1"/>
                </a:solidFill>
                <a:effectLst/>
                <a:latin typeface="+mn-lt"/>
                <a:ea typeface="+mn-ea"/>
                <a:cs typeface="+mn-cs"/>
                <a:sym typeface="Wingdings" panose="05000000000000000000" pitchFamily="2" charset="2"/>
              </a:rPr>
              <a:t>:</a:t>
            </a:r>
            <a:r>
              <a:rPr lang="en-GB" sz="1200" b="0" i="1" kern="1200" baseline="0" dirty="0" smtClean="0">
                <a:solidFill>
                  <a:schemeClr val="tx1"/>
                </a:solidFill>
                <a:effectLst/>
                <a:latin typeface="+mn-lt"/>
                <a:ea typeface="+mn-ea"/>
                <a:cs typeface="+mn-cs"/>
                <a:sym typeface="Wingdings" panose="05000000000000000000" pitchFamily="2" charset="2"/>
              </a:rPr>
              <a:t> )</a:t>
            </a:r>
            <a:r>
              <a:rPr lang="en-GB" sz="1200" b="0" i="1" kern="1200" dirty="0" smtClean="0">
                <a:solidFill>
                  <a:schemeClr val="tx1"/>
                </a:solidFill>
                <a:effectLst/>
                <a:latin typeface="+mn-lt"/>
                <a:ea typeface="+mn-ea"/>
                <a:cs typeface="+mn-cs"/>
                <a:sym typeface="Wingdings" panose="05000000000000000000" pitchFamily="2" charset="2"/>
              </a:rPr>
              <a:t> </a:t>
            </a:r>
            <a:r>
              <a:rPr lang="en-GB" b="0" dirty="0" smtClean="0"/>
              <a:t>Which no-regret</a:t>
            </a:r>
            <a:r>
              <a:rPr lang="en-GB" b="0" baseline="0" dirty="0" smtClean="0"/>
              <a:t> measure comes to your mind? …</a:t>
            </a:r>
            <a:endParaRPr lang="en-GB" b="0" i="1" baseline="0" dirty="0" smtClean="0"/>
          </a:p>
          <a:p>
            <a:r>
              <a:rPr lang="en-GB" b="0" dirty="0" smtClean="0"/>
              <a:t>Examples: </a:t>
            </a:r>
            <a:r>
              <a:rPr lang="en-GB" altLang="de-DE" b="0" kern="0" dirty="0" smtClean="0"/>
              <a:t>Avoid building in high risk areas (e.g. flood plains) when locating, </a:t>
            </a:r>
            <a:r>
              <a:rPr lang="en-US" altLang="de-DE" b="0" kern="0" dirty="0" smtClean="0"/>
              <a:t>Soil conservation to improve agricultural yields and keep ecosystem functions intact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de-DE" kern="0" dirty="0" smtClean="0"/>
          </a:p>
          <a:p>
            <a:pPr marL="0" indent="0">
              <a:spcAft>
                <a:spcPts val="0"/>
              </a:spcAft>
              <a:buNone/>
            </a:pPr>
            <a:r>
              <a:rPr lang="en-US" altLang="de-DE" b="1" kern="0" dirty="0" smtClean="0">
                <a:solidFill>
                  <a:schemeClr val="accent3"/>
                </a:solidFill>
              </a:rPr>
              <a:t>Technical solutions:</a:t>
            </a:r>
          </a:p>
          <a:p>
            <a:pPr marL="285750" indent="-285750">
              <a:spcBef>
                <a:spcPts val="0"/>
              </a:spcBef>
            </a:pPr>
            <a:r>
              <a:rPr lang="en-US" altLang="de-DE" kern="0" dirty="0" smtClean="0">
                <a:solidFill>
                  <a:schemeClr val="accent3"/>
                </a:solidFill>
              </a:rPr>
              <a:t>Examples: </a:t>
            </a:r>
            <a:r>
              <a:rPr lang="en-US" altLang="de-DE" kern="0" dirty="0" smtClean="0"/>
              <a:t>Dyke construction, efficient irrigation systems </a:t>
            </a:r>
          </a:p>
          <a:p>
            <a:pPr marL="0" indent="0">
              <a:spcAft>
                <a:spcPts val="0"/>
              </a:spcAft>
              <a:buNone/>
            </a:pPr>
            <a:endParaRPr lang="en-US" altLang="de-DE" b="1" kern="0" dirty="0" smtClean="0">
              <a:solidFill>
                <a:schemeClr val="accent3"/>
              </a:solidFill>
            </a:endParaRPr>
          </a:p>
          <a:p>
            <a:pPr marL="0" indent="0">
              <a:spcAft>
                <a:spcPts val="0"/>
              </a:spcAft>
              <a:buNone/>
            </a:pPr>
            <a:r>
              <a:rPr lang="en-US" altLang="de-DE" b="1" kern="0" dirty="0" smtClean="0">
                <a:solidFill>
                  <a:schemeClr val="accent3"/>
                </a:solidFill>
              </a:rPr>
              <a:t>Research: </a:t>
            </a:r>
            <a:r>
              <a:rPr lang="en-US" altLang="de-DE" b="0" kern="0" dirty="0" smtClean="0">
                <a:solidFill>
                  <a:schemeClr val="accent3"/>
                </a:solidFill>
              </a:rPr>
              <a:t>How</a:t>
            </a:r>
            <a:r>
              <a:rPr lang="en-US" altLang="de-DE" b="0" kern="0" baseline="0" dirty="0" smtClean="0">
                <a:solidFill>
                  <a:schemeClr val="accent3"/>
                </a:solidFill>
              </a:rPr>
              <a:t> does research contribute to adaptation, which initiatives come to your mind?</a:t>
            </a:r>
            <a:endParaRPr lang="en-US" altLang="de-DE" b="0" kern="0" dirty="0" smtClean="0">
              <a:solidFill>
                <a:schemeClr val="accent3"/>
              </a:solidFill>
            </a:endParaRPr>
          </a:p>
          <a:p>
            <a:pPr marL="285750" indent="-285750">
              <a:spcBef>
                <a:spcPts val="0"/>
              </a:spcBef>
            </a:pPr>
            <a:r>
              <a:rPr lang="en-US" altLang="de-DE" kern="0" dirty="0" smtClean="0">
                <a:solidFill>
                  <a:schemeClr val="accent3"/>
                </a:solidFill>
              </a:rPr>
              <a:t>Examples: </a:t>
            </a:r>
            <a:r>
              <a:rPr lang="en-US" altLang="de-DE" kern="0" dirty="0" smtClean="0"/>
              <a:t>regional climate models, climate-resilient breeds/species</a:t>
            </a:r>
          </a:p>
          <a:p>
            <a:pPr marL="0" indent="0">
              <a:spcAft>
                <a:spcPts val="0"/>
              </a:spcAft>
              <a:buNone/>
            </a:pPr>
            <a:endParaRPr lang="en-US" altLang="de-DE" b="1" kern="0" dirty="0" smtClean="0">
              <a:solidFill>
                <a:schemeClr val="accent3"/>
              </a:solidFill>
            </a:endParaRPr>
          </a:p>
          <a:p>
            <a:pPr marL="0" indent="0">
              <a:spcAft>
                <a:spcPts val="0"/>
              </a:spcAft>
              <a:buNone/>
            </a:pPr>
            <a:r>
              <a:rPr lang="en-US" altLang="de-DE" b="1" kern="0" dirty="0" smtClean="0">
                <a:solidFill>
                  <a:schemeClr val="accent3"/>
                </a:solidFill>
              </a:rPr>
              <a:t>Capacity development:</a:t>
            </a:r>
          </a:p>
          <a:p>
            <a:pPr marL="285750" indent="-285750">
              <a:spcBef>
                <a:spcPts val="0"/>
              </a:spcBef>
            </a:pPr>
            <a:r>
              <a:rPr lang="en-US" altLang="de-DE" kern="0" dirty="0" smtClean="0">
                <a:solidFill>
                  <a:schemeClr val="accent3"/>
                </a:solidFill>
              </a:rPr>
              <a:t>Examples: </a:t>
            </a:r>
            <a:r>
              <a:rPr lang="en-US" altLang="de-DE" kern="0" dirty="0" smtClean="0"/>
              <a:t>Train technical staff in ministries in interpreting climate data; improve management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de-DE" kern="0" dirty="0" smtClean="0"/>
          </a:p>
        </p:txBody>
      </p:sp>
      <p:sp>
        <p:nvSpPr>
          <p:cNvPr id="4" name="Slide Number Placeholder 3"/>
          <p:cNvSpPr>
            <a:spLocks noGrp="1"/>
          </p:cNvSpPr>
          <p:nvPr>
            <p:ph type="sldNum" sz="quarter" idx="10"/>
          </p:nvPr>
        </p:nvSpPr>
        <p:spPr/>
        <p:txBody>
          <a:bodyPr/>
          <a:lstStyle/>
          <a:p>
            <a:fld id="{276F4F92-661F-4424-ADED-7D3829A4203F}" type="slidenum">
              <a:rPr lang="de-DE" smtClean="0"/>
              <a:pPr/>
              <a:t>10</a:t>
            </a:fld>
            <a:endParaRPr lang="de-DE"/>
          </a:p>
        </p:txBody>
      </p:sp>
    </p:spTree>
    <p:extLst>
      <p:ext uri="{BB962C8B-B14F-4D97-AF65-F5344CB8AC3E}">
        <p14:creationId xmlns:p14="http://schemas.microsoft.com/office/powerpoint/2010/main" val="4183085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0" noProof="0" dirty="0" smtClean="0">
                <a:solidFill>
                  <a:schemeClr val="tx1"/>
                </a:solidFill>
              </a:rPr>
              <a:t>Now you might wonder, whether this is all new? Or whether this isn‘t what people have already done before climate change was an issue or</a:t>
            </a:r>
            <a:r>
              <a:rPr lang="en-GB" sz="1200" b="0" baseline="0" noProof="0" dirty="0" smtClean="0">
                <a:solidFill>
                  <a:schemeClr val="tx1"/>
                </a:solidFill>
              </a:rPr>
              <a:t> because it has many other benefits</a:t>
            </a:r>
            <a:r>
              <a:rPr lang="de-DE" sz="1200" b="0" baseline="0" dirty="0" smtClean="0">
                <a:solidFill>
                  <a:schemeClr val="tx1"/>
                </a:solidFill>
              </a:rPr>
              <a:t>. </a:t>
            </a:r>
            <a:endParaRPr lang="de-DE"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de-DE"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0" noProof="0" dirty="0" smtClean="0">
                <a:solidFill>
                  <a:schemeClr val="tx1"/>
                </a:solidFill>
              </a:rPr>
              <a:t>When we talk about adaptation, of course, we don‘t want to simply re-label</a:t>
            </a:r>
            <a:r>
              <a:rPr lang="en-GB" sz="1200" b="0" baseline="0" noProof="0" dirty="0" smtClean="0">
                <a:solidFill>
                  <a:schemeClr val="tx1"/>
                </a:solidFill>
              </a:rPr>
              <a:t> what has already been done before. Therefore, it is important that „adaptation measures“ or „adaptation projects“ are „new and </a:t>
            </a:r>
            <a:r>
              <a:rPr lang="de-DE" sz="1200" b="0" baseline="0" dirty="0" smtClean="0">
                <a:solidFill>
                  <a:schemeClr val="tx1"/>
                </a:solidFill>
              </a:rPr>
              <a:t>additional“. This </a:t>
            </a:r>
            <a:r>
              <a:rPr lang="en-GB" sz="1200" b="0" baseline="0" noProof="0" dirty="0" smtClean="0">
                <a:solidFill>
                  <a:schemeClr val="tx1"/>
                </a:solidFill>
              </a:rPr>
              <a:t>is</a:t>
            </a:r>
            <a:r>
              <a:rPr lang="de-DE" sz="1200" b="0" baseline="0" dirty="0" smtClean="0">
                <a:solidFill>
                  <a:schemeClr val="tx1"/>
                </a:solidFill>
              </a:rPr>
              <a:t> not </a:t>
            </a:r>
            <a:r>
              <a:rPr lang="en-GB" sz="1200" b="0" baseline="0" noProof="0" dirty="0" smtClean="0">
                <a:solidFill>
                  <a:schemeClr val="tx1"/>
                </a:solidFill>
              </a:rPr>
              <a:t>only</a:t>
            </a:r>
            <a:r>
              <a:rPr lang="de-DE" sz="1200" b="0" baseline="0" dirty="0" smtClean="0">
                <a:solidFill>
                  <a:schemeClr val="tx1"/>
                </a:solidFill>
              </a:rPr>
              <a:t> </a:t>
            </a:r>
            <a:r>
              <a:rPr lang="en-GB" sz="1200" b="0" dirty="0" smtClean="0"/>
              <a:t>an important criterion for the allocation of adaptation finance</a:t>
            </a:r>
            <a:r>
              <a:rPr lang="de-DE" sz="1200" b="0" baseline="0" dirty="0" smtClean="0">
                <a:solidFill>
                  <a:schemeClr val="tx1"/>
                </a:solidFill>
              </a:rPr>
              <a:t> but </a:t>
            </a:r>
            <a:r>
              <a:rPr lang="en-GB" sz="1200" b="0" baseline="0" noProof="0" dirty="0" smtClean="0">
                <a:solidFill>
                  <a:schemeClr val="tx1"/>
                </a:solidFill>
              </a:rPr>
              <a:t>it is also important, for instance in the marker system for development projects</a:t>
            </a:r>
            <a:r>
              <a:rPr lang="de-DE" sz="1200" b="0" baseline="0" dirty="0" smtClean="0">
                <a:solidFill>
                  <a:schemeClr val="tx1"/>
                </a:solidFill>
              </a:rPr>
              <a:t>. </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de-DE" sz="1200" b="0" dirty="0" smtClean="0">
              <a:solidFill>
                <a:schemeClr val="tx1"/>
              </a:solidFill>
            </a:endParaRPr>
          </a:p>
          <a:p>
            <a:r>
              <a:rPr lang="en-US" sz="1200" b="0" i="0" u="none" strike="noStrike" kern="1200" baseline="0" dirty="0" smtClean="0">
                <a:solidFill>
                  <a:schemeClr val="tx1"/>
                </a:solidFill>
                <a:latin typeface="+mn-lt"/>
                <a:ea typeface="+mn-ea"/>
                <a:cs typeface="+mn-cs"/>
              </a:rPr>
              <a:t>The </a:t>
            </a:r>
            <a:r>
              <a:rPr lang="en-GB" sz="1200" b="0" i="0" u="none" strike="noStrike" kern="1200" baseline="0" noProof="0" dirty="0" smtClean="0">
                <a:solidFill>
                  <a:schemeClr val="tx1"/>
                </a:solidFill>
                <a:latin typeface="+mn-lt"/>
                <a:ea typeface="+mn-ea"/>
                <a:cs typeface="+mn-cs"/>
              </a:rPr>
              <a:t>key point of ‘</a:t>
            </a:r>
            <a:r>
              <a:rPr lang="en-GB" sz="1200" b="1" i="0" u="none" strike="noStrike" kern="1200" baseline="0" noProof="0" dirty="0" smtClean="0">
                <a:solidFill>
                  <a:schemeClr val="tx1"/>
                </a:solidFill>
                <a:latin typeface="+mn-lt"/>
                <a:ea typeface="+mn-ea"/>
                <a:cs typeface="+mn-cs"/>
              </a:rPr>
              <a:t>additionally</a:t>
            </a:r>
            <a:r>
              <a:rPr lang="en-GB" sz="1200" b="0" i="0" u="none" strike="noStrike" kern="1200" baseline="0" noProof="0" dirty="0" smtClean="0">
                <a:solidFill>
                  <a:schemeClr val="tx1"/>
                </a:solidFill>
                <a:latin typeface="+mn-lt"/>
                <a:ea typeface="+mn-ea"/>
                <a:cs typeface="+mn-cs"/>
              </a:rPr>
              <a:t>’ in a </a:t>
            </a:r>
            <a:r>
              <a:rPr lang="en-US" sz="1200" b="0" i="0" u="none" strike="noStrike" kern="1200" baseline="0" dirty="0" smtClean="0">
                <a:solidFill>
                  <a:schemeClr val="tx1"/>
                </a:solidFill>
                <a:latin typeface="+mn-lt"/>
                <a:ea typeface="+mn-ea"/>
                <a:cs typeface="+mn-cs"/>
              </a:rPr>
              <a:t>development context is that, climate adaptation projects consider, above all, the anticipated future climate trends.</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de-DE"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dirty="0" smtClean="0"/>
              <a:t>In practice, adaptation measures are part of a continuum…</a:t>
            </a:r>
            <a:endParaRPr lang="de-DE"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de-DE"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0" noProof="0" dirty="0" smtClean="0">
                <a:solidFill>
                  <a:schemeClr val="tx1"/>
                </a:solidFill>
              </a:rPr>
              <a:t>White box:</a:t>
            </a:r>
            <a:r>
              <a:rPr lang="en-GB" sz="1200" b="0" baseline="0" noProof="0" dirty="0" smtClean="0">
                <a:solidFill>
                  <a:schemeClr val="tx1"/>
                </a:solidFill>
              </a:rPr>
              <a:t> </a:t>
            </a:r>
            <a:r>
              <a:rPr lang="en-GB" noProof="0" dirty="0" smtClean="0">
                <a:solidFill>
                  <a:schemeClr val="tx2"/>
                </a:solidFill>
              </a:rPr>
              <a:t>“Development as usual“ or „Business-as-usual“ projects, not considering climate change</a:t>
            </a:r>
            <a:r>
              <a:rPr lang="en-GB" baseline="0" noProof="0" dirty="0" smtClean="0">
                <a:solidFill>
                  <a:schemeClr val="tx2"/>
                </a:solidFill>
              </a:rPr>
              <a:t> (</a:t>
            </a:r>
            <a:r>
              <a:rPr lang="en-GB" sz="1200" b="0" baseline="0" noProof="0" dirty="0" smtClean="0">
                <a:solidFill>
                  <a:schemeClr val="tx1"/>
                </a:solidFill>
              </a:rPr>
              <a:t>no-regret measure).</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0" baseline="0" noProof="0" dirty="0" smtClean="0">
                <a:solidFill>
                  <a:schemeClr val="tx1"/>
                </a:solidFill>
              </a:rPr>
              <a:t>Blue box: Specifically climate-change related activities (stand-alone measures). </a:t>
            </a:r>
            <a:endParaRPr lang="en-GB" sz="1200" b="0" noProof="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de-DE" sz="1200" b="0" dirty="0" smtClean="0">
              <a:solidFill>
                <a:schemeClr val="tx1"/>
              </a:solidFill>
            </a:endParaRPr>
          </a:p>
          <a:p>
            <a:pPr marL="0" lvl="0" indent="0">
              <a:spcAft>
                <a:spcPts val="0"/>
              </a:spcAft>
              <a:buFont typeface="Arial" panose="020B0604020202020204" pitchFamily="34" charset="0"/>
              <a:buNone/>
              <a:defRPr/>
            </a:pPr>
            <a:r>
              <a:rPr lang="en-GB" sz="1200" dirty="0" smtClean="0"/>
              <a:t>The difference between adaptation and “development as usual” (or “business as usual”) is often more in defining the problem and strategies, not so much in the actual implementation.</a:t>
            </a:r>
          </a:p>
          <a:p>
            <a:pPr marL="0" lvl="0" indent="0">
              <a:spcAft>
                <a:spcPts val="0"/>
              </a:spcAft>
              <a:buFont typeface="Arial" panose="020B0604020202020204" pitchFamily="34" charset="0"/>
              <a:buNone/>
              <a:defRPr/>
            </a:pPr>
            <a:r>
              <a:rPr lang="en-GB" sz="1200" dirty="0" smtClean="0"/>
              <a:t>Both may complement each other, but also act against one another </a:t>
            </a:r>
            <a:br>
              <a:rPr lang="en-GB" sz="1200" dirty="0" smtClean="0"/>
            </a:br>
            <a:r>
              <a:rPr lang="en-GB" sz="1200" dirty="0" smtClean="0"/>
              <a:t>(e.g. economic activities in flood zones may increase vulnerability).</a:t>
            </a:r>
            <a:br>
              <a:rPr lang="en-GB" sz="1200" dirty="0" smtClean="0"/>
            </a:br>
            <a:r>
              <a:rPr lang="en-GB" sz="1200" dirty="0" smtClean="0">
                <a:sym typeface="Wingdings" panose="05000000000000000000" pitchFamily="2" charset="2"/>
              </a:rPr>
              <a:t> Necessity to integrate adaptation into development planning</a:t>
            </a:r>
            <a:endParaRPr lang="de-DE" sz="1200" b="0" dirty="0" smtClean="0">
              <a:solidFill>
                <a:schemeClr val="tx1"/>
              </a:solidFill>
            </a:endParaRPr>
          </a:p>
          <a:p>
            <a:pPr marL="170627" indent="-170627">
              <a:buFont typeface="Arial" pitchFamily="34" charset="0"/>
              <a:buChar char="•"/>
            </a:pPr>
            <a:endParaRPr lang="de-DE" dirty="0" smtClean="0"/>
          </a:p>
          <a:p>
            <a:pPr marL="170627" indent="-170627">
              <a:buFont typeface="Arial" pitchFamily="34" charset="0"/>
              <a:buChar char="•"/>
            </a:pPr>
            <a:endParaRPr lang="de-DE" dirty="0" smtClean="0"/>
          </a:p>
        </p:txBody>
      </p:sp>
      <p:sp>
        <p:nvSpPr>
          <p:cNvPr id="4" name="Foliennummernplatzhalter 3"/>
          <p:cNvSpPr>
            <a:spLocks noGrp="1"/>
          </p:cNvSpPr>
          <p:nvPr>
            <p:ph type="sldNum" sz="quarter" idx="10"/>
          </p:nvPr>
        </p:nvSpPr>
        <p:spPr/>
        <p:txBody>
          <a:bodyPr/>
          <a:lstStyle/>
          <a:p>
            <a:fld id="{276F4F92-661F-4424-ADED-7D3829A4203F}" type="slidenum">
              <a:rPr lang="de-DE" smtClean="0"/>
              <a:pPr/>
              <a:t>11</a:t>
            </a:fld>
            <a:endParaRPr lang="de-DE"/>
          </a:p>
        </p:txBody>
      </p:sp>
    </p:spTree>
    <p:extLst>
      <p:ext uri="{BB962C8B-B14F-4D97-AF65-F5344CB8AC3E}">
        <p14:creationId xmlns:p14="http://schemas.microsoft.com/office/powerpoint/2010/main" val="2364956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1" noProof="0" dirty="0" smtClean="0">
                <a:solidFill>
                  <a:srgbClr val="FF0000"/>
                </a:solidFill>
              </a:rPr>
              <a:t>Note to the trainer: alternatively look for an adaptation project or an overview of adaptation measures in</a:t>
            </a:r>
            <a:r>
              <a:rPr lang="en-GB" sz="1200" b="1" baseline="0" noProof="0" dirty="0" smtClean="0">
                <a:solidFill>
                  <a:srgbClr val="FF0000"/>
                </a:solidFill>
              </a:rPr>
              <a:t> the country you are giving the training</a:t>
            </a:r>
            <a:r>
              <a:rPr lang="de-DE" sz="1200" b="1" baseline="0" dirty="0" smtClean="0">
                <a:solidFill>
                  <a:srgbClr val="FF0000"/>
                </a:solidFill>
              </a:rPr>
              <a:t>!</a:t>
            </a:r>
            <a:endParaRPr lang="de-DE" sz="1200" b="1" dirty="0" smtClean="0">
              <a:solidFill>
                <a:srgbClr val="FF0000"/>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de-DE" sz="1200" b="1"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1" noProof="0" dirty="0" smtClean="0">
                <a:solidFill>
                  <a:schemeClr val="tx1"/>
                </a:solidFill>
              </a:rPr>
              <a:t>Example:</a:t>
            </a:r>
            <a:r>
              <a:rPr lang="en-GB" sz="1200" b="1" baseline="0" noProof="0" dirty="0" smtClean="0">
                <a:solidFill>
                  <a:schemeClr val="tx1"/>
                </a:solidFill>
              </a:rPr>
              <a:t> Business-as-usual irrigation pro</a:t>
            </a:r>
            <a:r>
              <a:rPr lang="de-DE" sz="1200" b="1" baseline="0" dirty="0" err="1" smtClean="0">
                <a:solidFill>
                  <a:schemeClr val="tx1"/>
                </a:solidFill>
              </a:rPr>
              <a:t>ject</a:t>
            </a:r>
            <a:endParaRPr lang="de-DE" sz="1200" b="1" baseline="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de-DE" sz="1200" b="0" dirty="0" smtClean="0">
              <a:solidFill>
                <a:schemeClr val="tx1"/>
              </a:solidFill>
            </a:endParaRPr>
          </a:p>
          <a:p>
            <a:r>
              <a:rPr lang="en-GB" sz="1200" b="0" kern="1200" dirty="0" smtClean="0">
                <a:solidFill>
                  <a:schemeClr val="tx1"/>
                </a:solidFill>
                <a:effectLst/>
                <a:latin typeface="+mn-lt"/>
                <a:ea typeface="+mn-ea"/>
                <a:cs typeface="+mn-cs"/>
              </a:rPr>
              <a:t>Lets use</a:t>
            </a:r>
            <a:r>
              <a:rPr lang="en-GB" sz="1200" b="0" kern="1200" baseline="0" dirty="0" smtClean="0">
                <a:solidFill>
                  <a:schemeClr val="tx1"/>
                </a:solidFill>
                <a:effectLst/>
                <a:latin typeface="+mn-lt"/>
                <a:ea typeface="+mn-ea"/>
                <a:cs typeface="+mn-cs"/>
              </a:rPr>
              <a:t> the example of</a:t>
            </a:r>
            <a:r>
              <a:rPr lang="en-GB" sz="1200" b="0" kern="1200" dirty="0" smtClean="0">
                <a:solidFill>
                  <a:schemeClr val="tx1"/>
                </a:solidFill>
                <a:effectLst/>
                <a:latin typeface="+mn-lt"/>
                <a:ea typeface="+mn-ea"/>
                <a:cs typeface="+mn-cs"/>
              </a:rPr>
              <a:t> a fictional Business-as-Usual irrigation project </a:t>
            </a:r>
            <a:r>
              <a:rPr lang="en-GB" sz="1200" b="0" kern="1200" dirty="0" smtClean="0">
                <a:solidFill>
                  <a:schemeClr val="tx1"/>
                </a:solidFill>
                <a:effectLst/>
                <a:latin typeface="+mn-lt"/>
                <a:ea typeface="+mn-ea"/>
                <a:cs typeface="+mn-cs"/>
                <a:sym typeface="Wingdings"/>
              </a:rPr>
              <a:t></a:t>
            </a:r>
            <a:r>
              <a:rPr lang="en-GB" sz="1200" b="0" kern="1200" dirty="0" smtClean="0">
                <a:solidFill>
                  <a:schemeClr val="tx1"/>
                </a:solidFill>
                <a:effectLst/>
                <a:latin typeface="+mn-lt"/>
                <a:ea typeface="+mn-ea"/>
                <a:cs typeface="+mn-cs"/>
              </a:rPr>
              <a:t> to show how a climate change adaptation intervention (funded by the LDCF) could be developed.</a:t>
            </a:r>
            <a:r>
              <a:rPr lang="en-GB" sz="1200" b="0" kern="1200" baseline="0" dirty="0" smtClean="0">
                <a:solidFill>
                  <a:schemeClr val="tx1"/>
                </a:solidFill>
                <a:effectLst/>
                <a:latin typeface="+mn-lt"/>
                <a:ea typeface="+mn-ea"/>
                <a:cs typeface="+mn-cs"/>
              </a:rPr>
              <a:t> (The project </a:t>
            </a:r>
            <a:r>
              <a:rPr lang="en-GB" sz="1200" b="0" kern="1200" dirty="0" smtClean="0">
                <a:solidFill>
                  <a:schemeClr val="tx1"/>
                </a:solidFill>
                <a:effectLst/>
                <a:latin typeface="+mn-lt"/>
                <a:ea typeface="+mn-ea"/>
                <a:cs typeface="+mn-cs"/>
              </a:rPr>
              <a:t>could already be either in the planning/design stage or already under implementation.)</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In this example, a low-lying area in a coastal zone is dependent on agriculture that has, so-far, relied on the exploitation of groundwater resources. However, this strategy is leading to the depletion and deterioration in the quality of water resources. To resolve this problem, the Government has reviewed options to replace groundwater with surface water irrigation and decides to request the assistance of a Multilateral Development Institution (from </a:t>
            </a:r>
            <a:r>
              <a:rPr lang="en-GB" dirty="0" smtClean="0"/>
              <a:t>GEF =</a:t>
            </a:r>
            <a:r>
              <a:rPr lang="en-GB" baseline="0" dirty="0" smtClean="0"/>
              <a:t> </a:t>
            </a:r>
            <a:r>
              <a:rPr lang="en-GB" dirty="0" smtClean="0"/>
              <a:t>Global Environment Facility</a:t>
            </a:r>
            <a:r>
              <a:rPr lang="en-GB" baseline="0" dirty="0" smtClean="0"/>
              <a:t> </a:t>
            </a:r>
            <a:r>
              <a:rPr lang="en-GB" baseline="0" dirty="0" smtClean="0">
                <a:sym typeface="Wingdings" panose="05000000000000000000" pitchFamily="2" charset="2"/>
              </a:rPr>
              <a:t> </a:t>
            </a:r>
            <a:r>
              <a:rPr lang="en-GB" sz="1200" b="0" kern="1200" dirty="0" smtClean="0">
                <a:solidFill>
                  <a:schemeClr val="tx1"/>
                </a:solidFill>
                <a:effectLst/>
                <a:latin typeface="+mn-lt"/>
                <a:ea typeface="+mn-ea"/>
                <a:cs typeface="+mn-cs"/>
              </a:rPr>
              <a:t>LDCF </a:t>
            </a:r>
            <a:r>
              <a:rPr lang="en-GB" dirty="0" smtClean="0"/>
              <a:t>=</a:t>
            </a:r>
            <a:r>
              <a:rPr lang="en-GB" sz="1200" b="0" i="0" kern="1200" dirty="0" smtClean="0">
                <a:solidFill>
                  <a:schemeClr val="tx1"/>
                </a:solidFill>
                <a:effectLst/>
                <a:latin typeface="+mn-lt"/>
                <a:ea typeface="+mn-ea"/>
                <a:cs typeface="+mn-cs"/>
              </a:rPr>
              <a:t> Least Developed Countries Fund (LDCF</a:t>
            </a:r>
            <a:r>
              <a:rPr lang="en-GB" b="0" dirty="0" smtClean="0"/>
              <a:t>)).</a:t>
            </a:r>
            <a:r>
              <a:rPr lang="en-GB" sz="1200" b="0" kern="1200" baseline="0" dirty="0" smtClean="0">
                <a:solidFill>
                  <a:schemeClr val="tx1"/>
                </a:solidFill>
                <a:effectLst/>
                <a:latin typeface="+mn-lt"/>
                <a:ea typeface="+mn-ea"/>
                <a:cs typeface="+mn-cs"/>
              </a:rPr>
              <a:t> </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de-DE"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kern="1200" baseline="0" dirty="0" smtClean="0">
                <a:solidFill>
                  <a:schemeClr val="tx1"/>
                </a:solidFill>
                <a:effectLst/>
                <a:latin typeface="+mn-lt"/>
                <a:ea typeface="+mn-ea"/>
                <a:cs typeface="+mn-cs"/>
              </a:rPr>
              <a:t>In the Business-as-usual column of the table,</a:t>
            </a:r>
            <a:r>
              <a:rPr lang="en-GB" sz="1200" kern="1200" baseline="0" dirty="0" smtClean="0">
                <a:solidFill>
                  <a:schemeClr val="tx1"/>
                </a:solidFill>
                <a:effectLst/>
                <a:latin typeface="+mn-lt"/>
                <a:ea typeface="+mn-ea"/>
                <a:cs typeface="+mn-cs"/>
                <a:sym typeface="Wingdings" panose="05000000000000000000" pitchFamily="2" charset="2"/>
              </a:rPr>
              <a:t> c</a:t>
            </a:r>
            <a:r>
              <a:rPr lang="en-GB" sz="1200" kern="1200" dirty="0" smtClean="0">
                <a:solidFill>
                  <a:schemeClr val="tx1"/>
                </a:solidFill>
                <a:effectLst/>
                <a:latin typeface="+mn-lt"/>
                <a:ea typeface="+mn-ea"/>
                <a:cs typeface="+mn-cs"/>
              </a:rPr>
              <a:t>limate change, and its effects on future water resources, is not considered. </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kern="1200" dirty="0" smtClean="0">
                <a:solidFill>
                  <a:schemeClr val="tx1"/>
                </a:solidFill>
                <a:effectLst/>
                <a:latin typeface="+mn-lt"/>
                <a:ea typeface="+mn-ea"/>
                <a:cs typeface="+mn-cs"/>
              </a:rPr>
              <a:t>Even if implementation is already underway, climate change adaptation could be applied to components 2 and 3. However, as this example demonstrates, the climate change intervention is generally most effective if incorporated in the earliest stage of the development intervention.</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de-DE" sz="12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sng" kern="1200" dirty="0" smtClean="0">
                <a:solidFill>
                  <a:schemeClr val="tx1"/>
                </a:solidFill>
                <a:effectLst/>
                <a:latin typeface="+mn-lt"/>
                <a:ea typeface="+mn-ea"/>
                <a:cs typeface="+mn-cs"/>
              </a:rPr>
              <a:t>Component 1</a:t>
            </a:r>
            <a:r>
              <a:rPr lang="en-GB" sz="1200" b="1" u="none" kern="1200" dirty="0" smtClean="0">
                <a:solidFill>
                  <a:schemeClr val="tx1"/>
                </a:solidFill>
                <a:effectLst/>
                <a:latin typeface="+mn-lt"/>
                <a:ea typeface="+mn-ea"/>
                <a:cs typeface="+mn-cs"/>
              </a:rPr>
              <a:t>: BAU:</a:t>
            </a:r>
            <a:r>
              <a:rPr lang="en-GB" sz="1200" b="1" u="none" kern="1200" baseline="0" dirty="0" smtClean="0">
                <a:solidFill>
                  <a:schemeClr val="tx1"/>
                </a:solidFill>
                <a:effectLst/>
                <a:latin typeface="+mn-lt"/>
                <a:ea typeface="+mn-ea"/>
                <a:cs typeface="+mn-cs"/>
              </a:rPr>
              <a:t> (</a:t>
            </a:r>
            <a:r>
              <a:rPr lang="en-GB" sz="1200" b="0" u="none" kern="1200" baseline="0" dirty="0" smtClean="0">
                <a:solidFill>
                  <a:schemeClr val="tx1"/>
                </a:solidFill>
                <a:effectLst/>
                <a:latin typeface="+mn-lt"/>
                <a:ea typeface="+mn-ea"/>
                <a:cs typeface="+mn-cs"/>
              </a:rPr>
              <a:t>P</a:t>
            </a:r>
            <a:r>
              <a:rPr lang="en-GB" sz="1200" kern="1200" dirty="0" smtClean="0">
                <a:solidFill>
                  <a:schemeClr val="tx1"/>
                </a:solidFill>
                <a:effectLst/>
                <a:latin typeface="+mn-lt"/>
                <a:ea typeface="+mn-ea"/>
                <a:cs typeface="+mn-cs"/>
              </a:rPr>
              <a:t>lanning/design stage:</a:t>
            </a:r>
            <a:r>
              <a:rPr lang="de-DE" sz="1200" b="0" kern="1200" dirty="0" smtClean="0">
                <a:solidFill>
                  <a:schemeClr val="tx1"/>
                </a:solidFill>
                <a:effectLst/>
                <a:latin typeface="+mn-lt"/>
                <a:ea typeface="+mn-ea"/>
                <a:cs typeface="+mn-cs"/>
                <a:sym typeface="Wingdings" panose="05000000000000000000" pitchFamily="2" charset="2"/>
              </a:rPr>
              <a:t>)</a:t>
            </a:r>
            <a:r>
              <a:rPr lang="de-DE"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Design, Construction, and Operation </a:t>
            </a:r>
            <a:r>
              <a:rPr lang="en-GB" sz="1200" strike="noStrike" kern="1200" dirty="0" smtClean="0">
                <a:solidFill>
                  <a:schemeClr val="tx1"/>
                </a:solidFill>
                <a:effectLst/>
                <a:latin typeface="+mn-lt"/>
                <a:ea typeface="+mn-ea"/>
                <a:cs typeface="+mn-cs"/>
              </a:rPr>
              <a:t>of Surface Water System and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strike="noStrike" kern="1200" dirty="0" smtClean="0">
                <a:solidFill>
                  <a:schemeClr val="tx1"/>
                </a:solidFill>
                <a:effectLst/>
                <a:latin typeface="+mn-lt"/>
                <a:ea typeface="+mn-ea"/>
                <a:cs typeface="+mn-cs"/>
              </a:rPr>
              <a:t>Connection Program (US$205M)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strike="noStrike" kern="1200" dirty="0" smtClean="0">
                <a:solidFill>
                  <a:schemeClr val="tx1"/>
                </a:solidFill>
                <a:effectLst/>
                <a:latin typeface="+mn-lt"/>
                <a:ea typeface="+mn-ea"/>
                <a:cs typeface="+mn-cs"/>
              </a:rPr>
              <a:t>With</a:t>
            </a:r>
            <a:r>
              <a:rPr lang="en-GB" sz="1200" strike="noStrike" kern="1200" baseline="0" dirty="0" smtClean="0">
                <a:solidFill>
                  <a:schemeClr val="tx1"/>
                </a:solidFill>
                <a:effectLst/>
                <a:latin typeface="+mn-lt"/>
                <a:ea typeface="+mn-ea"/>
                <a:cs typeface="+mn-cs"/>
              </a:rPr>
              <a:t> climate change: </a:t>
            </a:r>
            <a:r>
              <a:rPr lang="en-GB" sz="1200" b="0" kern="1200" dirty="0" smtClean="0">
                <a:solidFill>
                  <a:schemeClr val="tx1"/>
                </a:solidFill>
                <a:effectLst/>
                <a:latin typeface="+mn-lt"/>
                <a:ea typeface="+mn-ea"/>
                <a:cs typeface="+mn-cs"/>
              </a:rPr>
              <a:t>climate-resilient design, construction, and operation, </a:t>
            </a:r>
            <a:r>
              <a:rPr lang="en-GB" sz="1200" kern="1200" dirty="0" smtClean="0">
                <a:solidFill>
                  <a:schemeClr val="tx1"/>
                </a:solidFill>
                <a:effectLst/>
                <a:latin typeface="+mn-lt"/>
                <a:ea typeface="+mn-ea"/>
                <a:cs typeface="+mn-cs"/>
              </a:rPr>
              <a:t>such as ensuring adequate water amounts to counter climate change effects, planning and prioritizing areas to be irrigated based on climate-change considerations… (US$3M)</a:t>
            </a:r>
            <a:endParaRPr lang="de-DE"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de-DE"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1" u="sng" dirty="0" smtClean="0">
                <a:solidFill>
                  <a:schemeClr val="tx1"/>
                </a:solidFill>
              </a:rPr>
              <a:t>Component No. 2</a:t>
            </a:r>
            <a:r>
              <a:rPr lang="en-GB" sz="1200" b="1" u="none" dirty="0" smtClean="0">
                <a:solidFill>
                  <a:schemeClr val="tx1"/>
                </a:solidFill>
              </a:rPr>
              <a:t>: BAU: </a:t>
            </a:r>
            <a:r>
              <a:rPr lang="en-GB" sz="1200" b="0" dirty="0" smtClean="0">
                <a:solidFill>
                  <a:schemeClr val="tx1"/>
                </a:solidFill>
              </a:rPr>
              <a:t>Market-Driven Technical Support to Small and Medium Scale Farmers</a:t>
            </a:r>
            <a:r>
              <a:rPr lang="en-GB" sz="1200" b="0" baseline="0" dirty="0" smtClean="0">
                <a:solidFill>
                  <a:schemeClr val="tx1"/>
                </a:solidFill>
              </a:rPr>
              <a:t> </a:t>
            </a:r>
            <a:r>
              <a:rPr lang="en-GB" sz="1200" b="0" dirty="0" smtClean="0">
                <a:solidFill>
                  <a:schemeClr val="tx1"/>
                </a:solidFill>
              </a:rPr>
              <a:t>(US$2M)</a:t>
            </a:r>
            <a:endParaRPr lang="de-DE"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de-DE"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0" dirty="0" smtClean="0">
                <a:solidFill>
                  <a:schemeClr val="tx1"/>
                </a:solidFill>
              </a:rPr>
              <a:t>With climate change:</a:t>
            </a:r>
            <a:r>
              <a:rPr lang="en-GB" sz="1200" b="0" baseline="0" dirty="0" smtClean="0">
                <a:solidFill>
                  <a:schemeClr val="tx1"/>
                </a:solidFill>
              </a:rPr>
              <a:t> </a:t>
            </a:r>
            <a:r>
              <a:rPr lang="en-GB" sz="1200" b="0" dirty="0" smtClean="0">
                <a:solidFill>
                  <a:schemeClr val="tx1"/>
                </a:solidFill>
              </a:rPr>
              <a:t>Technical Support to Farmers on Climate Change, including sensitization of farmers, </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0" dirty="0" smtClean="0">
                <a:solidFill>
                  <a:schemeClr val="tx1"/>
                </a:solidFill>
              </a:rPr>
              <a:t>development of resilience-building strategies, such as income diversification, drought insurance, </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0" dirty="0" smtClean="0">
                <a:solidFill>
                  <a:schemeClr val="tx1"/>
                </a:solidFill>
              </a:rPr>
              <a:t>and water usage systems. (US$0.7M)</a:t>
            </a:r>
            <a:endParaRPr lang="de-DE"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de-DE"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1" u="sng" dirty="0" smtClean="0">
                <a:solidFill>
                  <a:schemeClr val="tx1"/>
                </a:solidFill>
              </a:rPr>
              <a:t>Component No. 3</a:t>
            </a:r>
            <a:r>
              <a:rPr lang="en-GB" sz="1200" b="1" u="none" dirty="0" smtClean="0">
                <a:solidFill>
                  <a:schemeClr val="tx1"/>
                </a:solidFill>
              </a:rPr>
              <a:t>: BAU: </a:t>
            </a:r>
            <a:r>
              <a:rPr lang="en-GB" sz="1200" b="0" dirty="0" smtClean="0">
                <a:solidFill>
                  <a:schemeClr val="tx1"/>
                </a:solidFill>
              </a:rPr>
              <a:t>Support for Institutional Development and Capacity Building of the</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0" dirty="0" smtClean="0">
                <a:solidFill>
                  <a:schemeClr val="tx1"/>
                </a:solidFill>
              </a:rPr>
              <a:t>Project Management Unit (PMU), Regulatory Office and Water Users Council (WUC) (US$6M)</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GB"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0" dirty="0" smtClean="0">
                <a:solidFill>
                  <a:schemeClr val="tx1"/>
                </a:solidFill>
              </a:rPr>
              <a:t>With climate change:</a:t>
            </a:r>
            <a:r>
              <a:rPr lang="en-GB" sz="1200" b="0" baseline="0" dirty="0" smtClean="0">
                <a:solidFill>
                  <a:schemeClr val="tx1"/>
                </a:solidFill>
              </a:rPr>
              <a:t> </a:t>
            </a:r>
            <a:r>
              <a:rPr lang="en-GB" sz="1200" b="0" dirty="0" smtClean="0">
                <a:solidFill>
                  <a:schemeClr val="tx1"/>
                </a:solidFill>
              </a:rPr>
              <a:t>Support for Institutional Development and Capacity Building of the Project Management </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0" dirty="0" smtClean="0">
                <a:solidFill>
                  <a:schemeClr val="tx1"/>
                </a:solidFill>
              </a:rPr>
              <a:t>Unit, Regulatory Office and Water Users Council (WUC) specifically concerning climate change adaptation (US$1 M)</a:t>
            </a:r>
            <a:endParaRPr lang="de-DE"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de-DE" sz="1200" b="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de-DE" sz="1200" b="0" dirty="0" smtClean="0">
                <a:solidFill>
                  <a:schemeClr val="tx1"/>
                </a:solidFill>
              </a:rPr>
              <a:t>Budget</a:t>
            </a:r>
            <a:r>
              <a:rPr lang="de-DE" sz="1200" b="0" baseline="0" dirty="0" smtClean="0">
                <a:solidFill>
                  <a:schemeClr val="tx1"/>
                </a:solidFill>
              </a:rPr>
              <a:t> </a:t>
            </a:r>
            <a:r>
              <a:rPr lang="de-DE" sz="1200" b="0" baseline="0" dirty="0" err="1" smtClean="0">
                <a:solidFill>
                  <a:schemeClr val="tx1"/>
                </a:solidFill>
              </a:rPr>
              <a:t>and</a:t>
            </a:r>
            <a:r>
              <a:rPr lang="de-DE" sz="1200" b="0" baseline="0" dirty="0" smtClean="0">
                <a:solidFill>
                  <a:schemeClr val="tx1"/>
                </a:solidFill>
              </a:rPr>
              <a:t> </a:t>
            </a:r>
            <a:r>
              <a:rPr lang="de-DE" sz="1200" b="0" baseline="0" dirty="0" err="1" smtClean="0">
                <a:solidFill>
                  <a:schemeClr val="tx1"/>
                </a:solidFill>
              </a:rPr>
              <a:t>funding</a:t>
            </a:r>
            <a:r>
              <a:rPr lang="de-DE" sz="1200" b="0" baseline="0" dirty="0" smtClean="0">
                <a:solidFill>
                  <a:schemeClr val="tx1"/>
                </a:solidFill>
              </a:rPr>
              <a:t>:</a:t>
            </a:r>
            <a:endParaRPr lang="de-DE" sz="1200" b="0" dirty="0" smtClean="0">
              <a:solidFill>
                <a:schemeClr val="tx1"/>
              </a:solidFill>
            </a:endParaRPr>
          </a:p>
          <a:p>
            <a:r>
              <a:rPr lang="en-GB" sz="1200" b="0" kern="1200" dirty="0" smtClean="0">
                <a:solidFill>
                  <a:schemeClr val="tx1"/>
                </a:solidFill>
                <a:effectLst/>
                <a:latin typeface="+mn-lt"/>
                <a:ea typeface="+mn-ea"/>
                <a:cs typeface="+mn-cs"/>
              </a:rPr>
              <a:t>Business-as-usual</a:t>
            </a:r>
            <a:r>
              <a:rPr lang="en-GB" sz="1200" b="0" kern="1200" baseline="0" dirty="0" smtClean="0">
                <a:solidFill>
                  <a:schemeClr val="tx1"/>
                </a:solidFill>
                <a:effectLst/>
                <a:latin typeface="+mn-lt"/>
                <a:ea typeface="+mn-ea"/>
                <a:cs typeface="+mn-cs"/>
              </a:rPr>
              <a:t> (B</a:t>
            </a:r>
            <a:r>
              <a:rPr lang="en-GB" sz="1200" b="0" kern="1200" dirty="0" smtClean="0">
                <a:solidFill>
                  <a:schemeClr val="tx1"/>
                </a:solidFill>
                <a:effectLst/>
                <a:latin typeface="+mn-lt"/>
                <a:ea typeface="+mn-ea"/>
                <a:cs typeface="+mn-cs"/>
              </a:rPr>
              <a:t>AU) Development Cost (Co-financing: MDB, Donor Government, Ministry of Water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Resources and Irrigation)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Additional Adaptation Cost (financed </a:t>
            </a:r>
            <a:r>
              <a:rPr lang="en-GB" sz="1200" kern="1200" dirty="0" smtClean="0">
                <a:solidFill>
                  <a:schemeClr val="tx1"/>
                </a:solidFill>
                <a:effectLst/>
                <a:latin typeface="+mn-lt"/>
                <a:ea typeface="+mn-ea"/>
                <a:cs typeface="+mn-cs"/>
              </a:rPr>
              <a:t>by LDCF)</a:t>
            </a:r>
            <a:endParaRPr lang="de-DE"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general it should be noted that this is a good example, but in reality oftentimes it's pretty difficult to find a 'pure' baseline development project that doesn't include any aspects of adaptation/climate change.</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276F4F92-661F-4424-ADED-7D3829A4203F}" type="slidenum">
              <a:rPr lang="de-DE" smtClean="0"/>
              <a:pPr/>
              <a:t>12</a:t>
            </a:fld>
            <a:endParaRPr lang="de-DE"/>
          </a:p>
        </p:txBody>
      </p:sp>
    </p:spTree>
    <p:extLst>
      <p:ext uri="{BB962C8B-B14F-4D97-AF65-F5344CB8AC3E}">
        <p14:creationId xmlns:p14="http://schemas.microsoft.com/office/powerpoint/2010/main" val="236495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otes Placeholder 2"/>
          <p:cNvSpPr>
            <a:spLocks noGrp="1"/>
          </p:cNvSpPr>
          <p:nvPr>
            <p:ph type="body" idx="1"/>
          </p:nvPr>
        </p:nvSpPr>
        <p:spPr>
          <a:noFill/>
          <a:ln/>
        </p:spPr>
        <p:txBody>
          <a:bodyPr/>
          <a:lstStyle/>
          <a:p>
            <a:pPr lvl="1"/>
            <a:r>
              <a:rPr lang="en-US" altLang="de-DE" smtClean="0">
                <a:latin typeface="Arial" charset="0"/>
                <a:cs typeface="Arial" charset="0"/>
              </a:rPr>
              <a:t>Adaptation can save costs</a:t>
            </a:r>
            <a:r>
              <a:rPr lang="en-US" altLang="de-DE" baseline="0" smtClean="0">
                <a:latin typeface="Arial" charset="0"/>
                <a:cs typeface="Arial" charset="0"/>
              </a:rPr>
              <a:t> </a:t>
            </a:r>
            <a:r>
              <a:rPr lang="en-US" altLang="de-DE" smtClean="0">
                <a:latin typeface="Arial" charset="0"/>
                <a:cs typeface="Arial" charset="0"/>
              </a:rPr>
              <a:t>if it is started early</a:t>
            </a:r>
            <a:r>
              <a:rPr lang="en-US" altLang="de-DE" baseline="0" smtClean="0">
                <a:latin typeface="Arial" charset="0"/>
                <a:cs typeface="Arial" charset="0"/>
              </a:rPr>
              <a:t> enough. Here, f</a:t>
            </a:r>
            <a:r>
              <a:rPr lang="en-US" altLang="de-DE" smtClean="0">
                <a:latin typeface="Arial" charset="0"/>
                <a:cs typeface="Arial" charset="0"/>
              </a:rPr>
              <a:t>our infrastructure projects in Caribbean island countries are compared by the proportion of </a:t>
            </a:r>
          </a:p>
          <a:p>
            <a:pPr marL="628650" lvl="1" indent="-171450" algn="l">
              <a:buFont typeface="Arial" panose="020B0604020202020204" pitchFamily="34" charset="0"/>
              <a:buChar char="•"/>
            </a:pPr>
            <a:r>
              <a:rPr lang="en-US" altLang="de-DE" smtClean="0">
                <a:latin typeface="Arial" charset="0"/>
                <a:cs typeface="Arial" charset="0"/>
              </a:rPr>
              <a:t>project costs and </a:t>
            </a:r>
          </a:p>
          <a:p>
            <a:pPr marL="628650" lvl="1" indent="-171450" algn="l">
              <a:buFont typeface="Arial" panose="020B0604020202020204" pitchFamily="34" charset="0"/>
              <a:buChar char="•"/>
            </a:pPr>
            <a:r>
              <a:rPr lang="en-US" altLang="de-DE" smtClean="0">
                <a:latin typeface="Arial" charset="0"/>
                <a:cs typeface="Arial" charset="0"/>
              </a:rPr>
              <a:t>reconstruction costs that would have been necessary to prevent damage,</a:t>
            </a:r>
            <a:r>
              <a:rPr lang="en-US" altLang="de-DE" baseline="0" smtClean="0">
                <a:latin typeface="Arial" charset="0"/>
                <a:cs typeface="Arial" charset="0"/>
              </a:rPr>
              <a:t> u</a:t>
            </a:r>
            <a:r>
              <a:rPr lang="en-US" altLang="de-DE" smtClean="0">
                <a:latin typeface="Arial" charset="0"/>
                <a:cs typeface="Arial" charset="0"/>
              </a:rPr>
              <a:t>sing Risk Management of Natural Hazards (RMNH) measures.</a:t>
            </a:r>
          </a:p>
          <a:p>
            <a:pPr lvl="1"/>
            <a:endParaRPr lang="en-US" altLang="de-DE" b="1" smtClean="0">
              <a:latin typeface="Arial" charset="0"/>
              <a:cs typeface="Arial" charset="0"/>
            </a:endParaRPr>
          </a:p>
          <a:p>
            <a:pPr lvl="1"/>
            <a:r>
              <a:rPr lang="en-US" altLang="de-DE" b="1" smtClean="0">
                <a:latin typeface="Arial" charset="0"/>
                <a:cs typeface="Arial" charset="0"/>
              </a:rPr>
              <a:t>Message: </a:t>
            </a:r>
            <a:r>
              <a:rPr lang="en-US" altLang="de-DE" smtClean="0">
                <a:latin typeface="Arial" charset="0"/>
                <a:cs typeface="Arial" charset="0"/>
              </a:rPr>
              <a:t>In each example, prevention costs are a fraction of reconstruction costs. </a:t>
            </a:r>
            <a:endParaRPr lang="en-US" altLang="de-DE" dirty="0" smtClean="0">
              <a:latin typeface="Arial" charset="0"/>
              <a:cs typeface="Arial" charset="0"/>
            </a:endParaRPr>
          </a:p>
        </p:txBody>
      </p:sp>
      <p:sp>
        <p:nvSpPr>
          <p:cNvPr id="63491" name="Slide Number Placeholder 3"/>
          <p:cNvSpPr>
            <a:spLocks noGrp="1"/>
          </p:cNvSpPr>
          <p:nvPr>
            <p:ph type="sldNum" sz="quarter" idx="5"/>
          </p:nvPr>
        </p:nvSpPr>
        <p:spPr/>
        <p:txBody>
          <a:bodyPr/>
          <a:lstStyle/>
          <a:p>
            <a:fld id="{23B8A347-E6ED-491F-9932-9EC772D5BB83}" type="slidenum">
              <a:rPr lang="de-DE"/>
              <a:pPr/>
              <a:t>13</a:t>
            </a:fld>
            <a:endParaRPr lang="de-DE"/>
          </a:p>
        </p:txBody>
      </p:sp>
      <p:sp>
        <p:nvSpPr>
          <p:cNvPr id="63492" name="Folienbildplatzhalter 6"/>
          <p:cNvSpPr>
            <a:spLocks noGrp="1" noRot="1" noChangeAspect="1" noTextEdit="1"/>
          </p:cNvSpPr>
          <p:nvPr>
            <p:ph type="sldImg"/>
          </p:nvPr>
        </p:nvSpPr>
        <p:spPr>
          <a:ln/>
        </p:spPr>
      </p:sp>
    </p:spTree>
    <p:extLst>
      <p:ext uri="{BB962C8B-B14F-4D97-AF65-F5344CB8AC3E}">
        <p14:creationId xmlns:p14="http://schemas.microsoft.com/office/powerpoint/2010/main" val="2357471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mtClean="0"/>
              <a:t>Adaptation is challenging in practice. Common challenges in adaptation-related planning, decision-making and implementation refer to: </a:t>
            </a:r>
            <a:endParaRPr lang="de-DE" smtClean="0"/>
          </a:p>
          <a:p>
            <a:pPr marL="171450" indent="-171450">
              <a:buFont typeface="Arial" panose="020B0604020202020204" pitchFamily="34" charset="0"/>
              <a:buChar char="•"/>
            </a:pPr>
            <a:r>
              <a:rPr lang="en-US" b="1" smtClean="0"/>
              <a:t>Policy / institutional issues: </a:t>
            </a:r>
            <a:r>
              <a:rPr lang="en-US" smtClean="0"/>
              <a:t>Are politicians willing to promote adaptation? Are administrations willing and able to implement adaptation measures?</a:t>
            </a:r>
            <a:endParaRPr lang="de-DE" smtClean="0"/>
          </a:p>
          <a:p>
            <a:pPr marL="171450" indent="-171450">
              <a:buFont typeface="Arial" panose="020B0604020202020204" pitchFamily="34" charset="0"/>
              <a:buChar char="•"/>
            </a:pPr>
            <a:r>
              <a:rPr lang="en-US" b="1" smtClean="0"/>
              <a:t>Economic / financial issues: </a:t>
            </a:r>
            <a:r>
              <a:rPr lang="en-US" smtClean="0"/>
              <a:t>Is it possible to provide the funds required for effective adaptation action? How does adaptation interfere with economic goals? </a:t>
            </a:r>
            <a:endParaRPr lang="de-DE" smtClean="0"/>
          </a:p>
          <a:p>
            <a:pPr marL="171450" indent="-171450">
              <a:buFont typeface="Arial" panose="020B0604020202020204" pitchFamily="34" charset="0"/>
              <a:buChar char="•"/>
            </a:pPr>
            <a:r>
              <a:rPr lang="en-US" b="1" smtClean="0"/>
              <a:t>Social issues: </a:t>
            </a:r>
            <a:r>
              <a:rPr lang="en-US" smtClean="0"/>
              <a:t>Is there a broad consensus about the need to adapt? Can citizens be adequately involved in adaptation planning and implementation? </a:t>
            </a:r>
            <a:endParaRPr lang="de-DE" smtClean="0"/>
          </a:p>
          <a:p>
            <a:pPr marL="171450" indent="-171450">
              <a:buFont typeface="Arial" panose="020B0604020202020204" pitchFamily="34" charset="0"/>
              <a:buChar char="•"/>
            </a:pPr>
            <a:r>
              <a:rPr lang="en-US" b="1" smtClean="0"/>
              <a:t>Technical issues: </a:t>
            </a:r>
            <a:r>
              <a:rPr lang="en-US" smtClean="0"/>
              <a:t>Are proven technologies for adaptation known and accessible in a particular country? </a:t>
            </a:r>
            <a:endParaRPr lang="en-US" dirty="0" smtClean="0"/>
          </a:p>
        </p:txBody>
      </p:sp>
      <p:sp>
        <p:nvSpPr>
          <p:cNvPr id="4" name="Foliennummernplatzhalter 3"/>
          <p:cNvSpPr>
            <a:spLocks noGrp="1"/>
          </p:cNvSpPr>
          <p:nvPr>
            <p:ph type="sldNum" sz="quarter" idx="10"/>
          </p:nvPr>
        </p:nvSpPr>
        <p:spPr/>
        <p:txBody>
          <a:bodyPr/>
          <a:lstStyle/>
          <a:p>
            <a:fld id="{276F4F92-661F-4424-ADED-7D3829A4203F}" type="slidenum">
              <a:rPr lang="de-DE" smtClean="0"/>
              <a:pPr/>
              <a:t>14</a:t>
            </a:fld>
            <a:endParaRPr lang="de-DE"/>
          </a:p>
        </p:txBody>
      </p:sp>
    </p:spTree>
    <p:extLst>
      <p:ext uri="{BB962C8B-B14F-4D97-AF65-F5344CB8AC3E}">
        <p14:creationId xmlns:p14="http://schemas.microsoft.com/office/powerpoint/2010/main" val="2364956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xfrm>
            <a:off x="523875" y="312738"/>
            <a:ext cx="5715000" cy="4287837"/>
          </a:xfrm>
          <a:ln/>
        </p:spPr>
      </p:sp>
      <p:sp>
        <p:nvSpPr>
          <p:cNvPr id="378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smtClean="0">
              <a:latin typeface="Arial" charset="0"/>
              <a:cs typeface="Arial" charset="0"/>
            </a:endParaRPr>
          </a:p>
        </p:txBody>
      </p:sp>
      <p:sp>
        <p:nvSpPr>
          <p:cNvPr id="37892"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charset="0"/>
                <a:cs typeface="Arial" charset="0"/>
              </a:defRPr>
            </a:lvl1pPr>
            <a:lvl2pPr marL="739384" indent="-284378" eaLnBrk="0" hangingPunct="0">
              <a:defRPr sz="2200" b="1">
                <a:solidFill>
                  <a:srgbClr val="999999"/>
                </a:solidFill>
                <a:latin typeface="Arial" charset="0"/>
                <a:cs typeface="Arial" charset="0"/>
              </a:defRPr>
            </a:lvl2pPr>
            <a:lvl3pPr marL="1137514" indent="-227503" eaLnBrk="0" hangingPunct="0">
              <a:defRPr sz="2200" b="1">
                <a:solidFill>
                  <a:srgbClr val="999999"/>
                </a:solidFill>
                <a:latin typeface="Arial" charset="0"/>
                <a:cs typeface="Arial" charset="0"/>
              </a:defRPr>
            </a:lvl3pPr>
            <a:lvl4pPr marL="1592519" indent="-227503" eaLnBrk="0" hangingPunct="0">
              <a:defRPr sz="2200" b="1">
                <a:solidFill>
                  <a:srgbClr val="999999"/>
                </a:solidFill>
                <a:latin typeface="Arial" charset="0"/>
                <a:cs typeface="Arial" charset="0"/>
              </a:defRPr>
            </a:lvl4pPr>
            <a:lvl5pPr marL="2047524" indent="-227503" eaLnBrk="0" hangingPunct="0">
              <a:defRPr sz="2200" b="1">
                <a:solidFill>
                  <a:srgbClr val="999999"/>
                </a:solidFill>
                <a:latin typeface="Arial" charset="0"/>
                <a:cs typeface="Arial" charset="0"/>
              </a:defRPr>
            </a:lvl5pPr>
            <a:lvl6pPr marL="2502530" indent="-227503" eaLnBrk="0" fontAlgn="base" hangingPunct="0">
              <a:spcBef>
                <a:spcPct val="0"/>
              </a:spcBef>
              <a:spcAft>
                <a:spcPct val="0"/>
              </a:spcAft>
              <a:defRPr sz="2200" b="1">
                <a:solidFill>
                  <a:srgbClr val="999999"/>
                </a:solidFill>
                <a:latin typeface="Arial" charset="0"/>
                <a:cs typeface="Arial" charset="0"/>
              </a:defRPr>
            </a:lvl6pPr>
            <a:lvl7pPr marL="2957535" indent="-227503" eaLnBrk="0" fontAlgn="base" hangingPunct="0">
              <a:spcBef>
                <a:spcPct val="0"/>
              </a:spcBef>
              <a:spcAft>
                <a:spcPct val="0"/>
              </a:spcAft>
              <a:defRPr sz="2200" b="1">
                <a:solidFill>
                  <a:srgbClr val="999999"/>
                </a:solidFill>
                <a:latin typeface="Arial" charset="0"/>
                <a:cs typeface="Arial" charset="0"/>
              </a:defRPr>
            </a:lvl7pPr>
            <a:lvl8pPr marL="3412541" indent="-227503" eaLnBrk="0" fontAlgn="base" hangingPunct="0">
              <a:spcBef>
                <a:spcPct val="0"/>
              </a:spcBef>
              <a:spcAft>
                <a:spcPct val="0"/>
              </a:spcAft>
              <a:defRPr sz="2200" b="1">
                <a:solidFill>
                  <a:srgbClr val="999999"/>
                </a:solidFill>
                <a:latin typeface="Arial" charset="0"/>
                <a:cs typeface="Arial" charset="0"/>
              </a:defRPr>
            </a:lvl8pPr>
            <a:lvl9pPr marL="3867546" indent="-227503" eaLnBrk="0" fontAlgn="base" hangingPunct="0">
              <a:spcBef>
                <a:spcPct val="0"/>
              </a:spcBef>
              <a:spcAft>
                <a:spcPct val="0"/>
              </a:spcAft>
              <a:defRPr sz="2200" b="1">
                <a:solidFill>
                  <a:srgbClr val="999999"/>
                </a:solidFill>
                <a:latin typeface="Arial" charset="0"/>
                <a:cs typeface="Arial" charset="0"/>
              </a:defRPr>
            </a:lvl9pPr>
          </a:lstStyle>
          <a:p>
            <a:fld id="{3B3B6FDC-7CC1-410D-AF90-70263EFCFC16}" type="slidenum">
              <a:rPr altLang="de-DE" sz="1000">
                <a:solidFill>
                  <a:prstClr val="white"/>
                </a:solidFill>
              </a:rPr>
              <a:pPr/>
              <a:t>16</a:t>
            </a:fld>
            <a:endParaRPr altLang="de-DE" sz="1000" dirty="0">
              <a:solidFill>
                <a:prstClr val="white"/>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endParaRPr lang="en-GB" altLang="de-DE" dirty="0" smtClean="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2</a:t>
            </a:fld>
            <a:endParaRPr altLang="de-DE" sz="1000" dirty="0">
              <a:solidFill>
                <a:schemeClr val="bg1"/>
              </a:solidFill>
            </a:endParaRPr>
          </a:p>
        </p:txBody>
      </p:sp>
    </p:spTree>
    <p:extLst>
      <p:ext uri="{BB962C8B-B14F-4D97-AF65-F5344CB8AC3E}">
        <p14:creationId xmlns:p14="http://schemas.microsoft.com/office/powerpoint/2010/main" val="37968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Key Messages about the training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training should</a:t>
            </a:r>
            <a:r>
              <a:rPr lang="en-GB" sz="1200" kern="1200" baseline="0" dirty="0" smtClean="0">
                <a:solidFill>
                  <a:schemeClr val="tx1"/>
                </a:solidFill>
                <a:effectLst/>
                <a:latin typeface="+mn-lt"/>
                <a:ea typeface="+mn-ea"/>
                <a:cs typeface="+mn-cs"/>
              </a:rPr>
              <a:t> directly translate into real world activity – this is why it uses the Harvard Case Method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The Harvard Case Method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Practice-oriented, interactive learning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Bases on intensive examination and discussion of a case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Stimulates active exploration and development of conclusions by the trainee, rather than ready-made teaching messages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Encourages the trainee to make decisions and act under uncertainty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Elements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Short introductory lectures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Case work/exercise in groups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Wrap-up sessions/discussions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‚Real case‘ presentations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Underlying philosophy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Not to teach ‚truths‘ but to think in the presence of new situations.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 put the student in the habit of making decisions.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 encourage the student to act under uncertainty.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„You know the difference between daylight and dark? Well, we spend all of our time at the Harvard School on dawn and dusk.“ (Harvard Professor)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endParaRPr lang="en-GB" altLang="de-DE" dirty="0" smtClean="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3</a:t>
            </a:fld>
            <a:endParaRPr altLang="de-DE" sz="1000" dirty="0">
              <a:solidFill>
                <a:schemeClr val="bg1"/>
              </a:solidFill>
            </a:endParaRPr>
          </a:p>
        </p:txBody>
      </p:sp>
    </p:spTree>
    <p:extLst>
      <p:ext uri="{BB962C8B-B14F-4D97-AF65-F5344CB8AC3E}">
        <p14:creationId xmlns:p14="http://schemas.microsoft.com/office/powerpoint/2010/main" val="224244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smtClean="0">
                <a:latin typeface="Arial" charset="0"/>
                <a:cs typeface="Arial" charset="0"/>
              </a:rPr>
              <a:t>Module </a:t>
            </a:r>
            <a:r>
              <a:rPr lang="en-GB" altLang="de-DE" dirty="0" smtClean="0">
                <a:latin typeface="Arial" charset="0"/>
                <a:cs typeface="Arial" charset="0"/>
              </a:rPr>
              <a:t>is called “Essentials of adaptation</a:t>
            </a:r>
            <a:r>
              <a:rPr lang="en-GB" altLang="de-DE" baseline="0" dirty="0" smtClean="0">
                <a:latin typeface="Arial" charset="0"/>
                <a:cs typeface="Arial" charset="0"/>
              </a:rPr>
              <a:t> to climate change”. And we will have a look at climate change as a risk for development.</a:t>
            </a:r>
          </a:p>
          <a:p>
            <a:r>
              <a:rPr lang="en-GB" altLang="de-DE" baseline="0" dirty="0" smtClean="0">
                <a:latin typeface="Arial" charset="0"/>
                <a:cs typeface="Arial" charset="0"/>
              </a:rPr>
              <a:t>We will see a definition and different options of how to adapt. </a:t>
            </a:r>
          </a:p>
          <a:p>
            <a:r>
              <a:rPr lang="en-GB" altLang="de-DE" baseline="0" dirty="0" smtClean="0">
                <a:latin typeface="Arial" charset="0"/>
                <a:cs typeface="Arial" charset="0"/>
              </a:rPr>
              <a:t>We will have a closer look at what the difference between adaptation to cc and usual development cooperation is. </a:t>
            </a:r>
          </a:p>
          <a:p>
            <a:r>
              <a:rPr lang="en-GB" altLang="de-DE" baseline="0" dirty="0" smtClean="0">
                <a:latin typeface="Arial" charset="0"/>
                <a:cs typeface="Arial" charset="0"/>
              </a:rPr>
              <a:t>We will have a quick look at the economic perspective on adaptation, </a:t>
            </a:r>
          </a:p>
          <a:p>
            <a:r>
              <a:rPr lang="en-GB" altLang="de-DE" baseline="0" dirty="0" smtClean="0">
                <a:latin typeface="Arial" charset="0"/>
                <a:cs typeface="Arial" charset="0"/>
              </a:rPr>
              <a:t>And learn about the most important challenges in adaptation planning. </a:t>
            </a:r>
            <a:endParaRPr lang="en-GB" altLang="de-DE" dirty="0" smtClean="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4</a:t>
            </a:fld>
            <a:endParaRPr altLang="de-DE" sz="1000" dirty="0">
              <a:solidFill>
                <a:schemeClr val="bg1"/>
              </a:solidFill>
            </a:endParaRPr>
          </a:p>
        </p:txBody>
      </p:sp>
    </p:spTree>
    <p:extLst>
      <p:ext uri="{BB962C8B-B14F-4D97-AF65-F5344CB8AC3E}">
        <p14:creationId xmlns:p14="http://schemas.microsoft.com/office/powerpoint/2010/main" val="157376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At the end of</a:t>
            </a:r>
            <a:r>
              <a:rPr lang="en-GB" sz="1200" kern="1200" baseline="0" dirty="0" smtClean="0">
                <a:solidFill>
                  <a:schemeClr val="tx1"/>
                </a:solidFill>
                <a:effectLst/>
                <a:latin typeface="+mn-lt"/>
                <a:ea typeface="+mn-ea"/>
                <a:cs typeface="+mn-cs"/>
              </a:rPr>
              <a:t> this module, you should have </a:t>
            </a:r>
            <a:r>
              <a:rPr lang="en-GB" sz="1200" kern="1200" baseline="0" smtClean="0">
                <a:solidFill>
                  <a:schemeClr val="tx1"/>
                </a:solidFill>
                <a:effectLst/>
                <a:latin typeface="+mn-lt"/>
                <a:ea typeface="+mn-ea"/>
                <a:cs typeface="+mn-cs"/>
              </a:rPr>
              <a:t>learned: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smtClean="0">
                <a:solidFill>
                  <a:schemeClr val="tx1"/>
                </a:solidFill>
                <a:effectLst/>
                <a:latin typeface="+mn-lt"/>
                <a:ea typeface="+mn-ea"/>
                <a:cs typeface="+mn-cs"/>
              </a:rPr>
              <a:t>You will have a common understanding of what climate change and adaptation 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smtClean="0">
                <a:solidFill>
                  <a:schemeClr val="tx1"/>
                </a:solidFill>
                <a:effectLst/>
                <a:latin typeface="+mn-lt"/>
                <a:ea typeface="+mn-ea"/>
                <a:cs typeface="+mn-cs"/>
              </a:rPr>
              <a:t>and understand the “system character” of adaptation.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smtClean="0">
                <a:solidFill>
                  <a:schemeClr val="tx1"/>
                </a:solidFill>
                <a:effectLst/>
                <a:latin typeface="+mn-lt"/>
                <a:ea typeface="+mn-ea"/>
                <a:cs typeface="+mn-cs"/>
              </a:rPr>
              <a:t>We will </a:t>
            </a:r>
            <a:r>
              <a:rPr lang="en-US" sz="1200" kern="1200" baseline="0" smtClean="0">
                <a:solidFill>
                  <a:schemeClr val="tx1"/>
                </a:solidFill>
                <a:effectLst/>
                <a:latin typeface="+mn-lt"/>
                <a:ea typeface="+mn-ea"/>
                <a:cs typeface="+mn-cs"/>
              </a:rPr>
              <a:t>have analyzed</a:t>
            </a:r>
            <a:r>
              <a:rPr lang="en-US" sz="1200" kern="1200" smtClean="0">
                <a:solidFill>
                  <a:schemeClr val="tx1"/>
                </a:solidFill>
                <a:effectLst/>
                <a:latin typeface="+mn-lt"/>
                <a:ea typeface="+mn-ea"/>
                <a:cs typeface="+mn-cs"/>
              </a:rPr>
              <a:t> the inter-linkages between adaptation and development - adaptation as an aspect of sustainability in development.</a:t>
            </a:r>
            <a:endParaRPr lang="en-GB" sz="1200" kern="1200" baseline="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smtClean="0">
                <a:solidFill>
                  <a:schemeClr val="tx1"/>
                </a:solidFill>
                <a:effectLst/>
                <a:latin typeface="+mn-lt"/>
                <a:ea typeface="+mn-ea"/>
                <a:cs typeface="+mn-cs"/>
              </a:rPr>
              <a:t>And we will have reflected about</a:t>
            </a:r>
            <a:r>
              <a:rPr lang="en-US" sz="1200" kern="1200" smtClean="0">
                <a:solidFill>
                  <a:schemeClr val="tx1"/>
                </a:solidFill>
                <a:effectLst/>
                <a:latin typeface="+mn-lt"/>
                <a:ea typeface="+mn-ea"/>
                <a:cs typeface="+mn-cs"/>
              </a:rPr>
              <a:t> the challenges and benefits of adaptation including its co-benefits for development.</a:t>
            </a:r>
            <a:endParaRPr lang="en-GB" sz="1200" kern="120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smtClean="0">
              <a:solidFill>
                <a:schemeClr val="tx1"/>
              </a:solidFill>
              <a:effectLst/>
              <a:latin typeface="+mn-lt"/>
              <a:ea typeface="+mn-ea"/>
              <a:cs typeface="+mn-cs"/>
            </a:endParaRPr>
          </a:p>
          <a:p>
            <a:pPr lvl="0"/>
            <a:r>
              <a:rPr lang="en-GB" sz="1200" i="1" kern="1200" baseline="0" smtClean="0">
                <a:solidFill>
                  <a:schemeClr val="tx1"/>
                </a:solidFill>
                <a:effectLst/>
                <a:latin typeface="+mn-lt"/>
                <a:ea typeface="+mn-ea"/>
                <a:cs typeface="+mn-cs"/>
              </a:rPr>
              <a:t>(</a:t>
            </a:r>
            <a:r>
              <a:rPr lang="en-GB" sz="1200" i="1" kern="1200" smtClean="0">
                <a:solidFill>
                  <a:schemeClr val="tx1"/>
                </a:solidFill>
                <a:effectLst/>
                <a:latin typeface="+mn-lt"/>
                <a:ea typeface="+mn-ea"/>
                <a:cs typeface="+mn-cs"/>
              </a:rPr>
              <a:t>After the exercise, establish the link to this slide “what can you expect to learn”)</a:t>
            </a: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5</a:t>
            </a:fld>
            <a:endParaRPr altLang="de-DE" sz="1000" dirty="0">
              <a:solidFill>
                <a:schemeClr val="bg1"/>
              </a:solidFill>
            </a:endParaRPr>
          </a:p>
        </p:txBody>
      </p:sp>
    </p:spTree>
    <p:extLst>
      <p:ext uri="{BB962C8B-B14F-4D97-AF65-F5344CB8AC3E}">
        <p14:creationId xmlns:p14="http://schemas.microsoft.com/office/powerpoint/2010/main" val="646057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Potential climate change impacts with temperature change</a:t>
            </a:r>
          </a:p>
          <a:p>
            <a:endParaRPr lang="de-D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0" dirty="0" err="1" smtClean="0"/>
              <a:t>Let‘s</a:t>
            </a:r>
            <a:r>
              <a:rPr lang="de-DE" b="0" dirty="0" smtClean="0"/>
              <a:t> </a:t>
            </a:r>
            <a:r>
              <a:rPr lang="de-DE" b="0" dirty="0" err="1" smtClean="0"/>
              <a:t>have</a:t>
            </a:r>
            <a:r>
              <a:rPr lang="de-DE" b="0" dirty="0" smtClean="0"/>
              <a:t> a </a:t>
            </a:r>
            <a:r>
              <a:rPr lang="de-DE" b="0" dirty="0" err="1" smtClean="0"/>
              <a:t>look</a:t>
            </a:r>
            <a:r>
              <a:rPr lang="de-DE" b="0" dirty="0" smtClean="0"/>
              <a:t> at </a:t>
            </a:r>
            <a:r>
              <a:rPr lang="de-DE" b="0" dirty="0" err="1" smtClean="0"/>
              <a:t>this</a:t>
            </a:r>
            <a:r>
              <a:rPr lang="de-DE" b="0" dirty="0" smtClean="0"/>
              <a:t> </a:t>
            </a:r>
            <a:r>
              <a:rPr lang="de-DE" b="0" dirty="0" err="1" smtClean="0"/>
              <a:t>figure</a:t>
            </a:r>
            <a:r>
              <a:rPr lang="de-DE" b="0" dirty="0" smtClean="0"/>
              <a:t>.</a:t>
            </a:r>
            <a:r>
              <a:rPr lang="de-DE" b="0" baseline="0" dirty="0" smtClean="0"/>
              <a:t> </a:t>
            </a:r>
            <a:r>
              <a:rPr lang="de-DE" b="0" baseline="0" dirty="0" err="1" smtClean="0"/>
              <a:t>It</a:t>
            </a:r>
            <a:r>
              <a:rPr lang="de-DE" b="0" baseline="0" dirty="0" smtClean="0"/>
              <a:t> </a:t>
            </a:r>
            <a:r>
              <a:rPr lang="de-DE" b="0" baseline="0" dirty="0" err="1" smtClean="0"/>
              <a:t>shows</a:t>
            </a:r>
            <a:r>
              <a:rPr lang="de-DE" b="0" baseline="0" dirty="0" smtClean="0"/>
              <a:t> </a:t>
            </a:r>
            <a:r>
              <a:rPr lang="de-DE" b="0" baseline="0" dirty="0" err="1" smtClean="0"/>
              <a:t>the</a:t>
            </a:r>
            <a:r>
              <a:rPr lang="de-DE" b="0" baseline="0" dirty="0" smtClean="0"/>
              <a:t> </a:t>
            </a:r>
            <a:r>
              <a:rPr lang="en-GB" sz="1200" b="0" i="0" kern="1200" dirty="0" smtClean="0">
                <a:solidFill>
                  <a:schemeClr val="tx1"/>
                </a:solidFill>
                <a:effectLst/>
                <a:latin typeface="+mn-lt"/>
                <a:ea typeface="+mn-ea"/>
                <a:cs typeface="+mn-cs"/>
              </a:rPr>
              <a:t>climate change impacts </a:t>
            </a:r>
            <a:r>
              <a:rPr lang="en-GB" sz="1200" b="0" i="0" kern="1200" baseline="0" dirty="0" smtClean="0">
                <a:solidFill>
                  <a:schemeClr val="tx1"/>
                </a:solidFill>
                <a:effectLst/>
                <a:latin typeface="+mn-lt"/>
                <a:ea typeface="+mn-ea"/>
                <a:cs typeface="+mn-cs"/>
              </a:rPr>
              <a:t>that are expected to happen as temperatures change.</a:t>
            </a:r>
            <a:endParaRPr lang="en-GB" sz="1200" b="0" i="0" strike="sng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As </a:t>
            </a:r>
            <a:r>
              <a:rPr lang="de-DE" dirty="0" err="1" smtClean="0"/>
              <a:t>you</a:t>
            </a:r>
            <a:r>
              <a:rPr lang="de-DE" dirty="0" smtClean="0"/>
              <a:t> </a:t>
            </a:r>
            <a:r>
              <a:rPr lang="de-DE" dirty="0" err="1" smtClean="0"/>
              <a:t>can</a:t>
            </a:r>
            <a:r>
              <a:rPr lang="de-DE" dirty="0" smtClean="0"/>
              <a:t> </a:t>
            </a:r>
            <a:r>
              <a:rPr lang="de-DE" dirty="0" err="1" smtClean="0"/>
              <a:t>see</a:t>
            </a:r>
            <a:r>
              <a:rPr lang="de-DE" dirty="0" smtClean="0"/>
              <a:t>, </a:t>
            </a:r>
            <a:r>
              <a:rPr lang="de-DE" dirty="0" err="1" smtClean="0"/>
              <a:t>the</a:t>
            </a:r>
            <a:r>
              <a:rPr lang="de-DE" dirty="0" smtClean="0"/>
              <a:t> </a:t>
            </a:r>
            <a:r>
              <a:rPr lang="de-DE" dirty="0" err="1" smtClean="0"/>
              <a:t>impacts</a:t>
            </a:r>
            <a:r>
              <a:rPr lang="de-DE" dirty="0" smtClean="0"/>
              <a:t> </a:t>
            </a:r>
            <a:r>
              <a:rPr lang="de-DE" dirty="0" err="1" smtClean="0"/>
              <a:t>are</a:t>
            </a:r>
            <a:r>
              <a:rPr lang="de-DE" dirty="0" smtClean="0"/>
              <a:t> </a:t>
            </a:r>
            <a:r>
              <a:rPr lang="de-DE" dirty="0" err="1" smtClean="0"/>
              <a:t>widespread</a:t>
            </a:r>
            <a:r>
              <a:rPr lang="de-DE" dirty="0" smtClean="0"/>
              <a:t>.</a:t>
            </a:r>
            <a:r>
              <a:rPr lang="en-US" b="1" baseline="0" dirty="0" smtClean="0">
                <a:latin typeface="Times" pitchFamily="18" charset="0"/>
              </a:rPr>
              <a:t> </a:t>
            </a:r>
            <a:r>
              <a:rPr lang="en-GB" sz="1200" b="0" i="0" kern="1200" dirty="0" smtClean="0">
                <a:solidFill>
                  <a:schemeClr val="tx1"/>
                </a:solidFill>
                <a:effectLst/>
                <a:latin typeface="+mn-lt"/>
                <a:ea typeface="+mn-ea"/>
                <a:cs typeface="+mn-cs"/>
              </a:rPr>
              <a:t>Key sectors of society that will be affected by rising temperatures include agriculture, water, forestry, and health. The agricultural</a:t>
            </a:r>
            <a:r>
              <a:rPr lang="en-GB" sz="1200" b="0" i="0" kern="1200" baseline="0" dirty="0" smtClean="0">
                <a:solidFill>
                  <a:schemeClr val="tx1"/>
                </a:solidFill>
                <a:effectLst/>
                <a:latin typeface="+mn-lt"/>
                <a:ea typeface="+mn-ea"/>
                <a:cs typeface="+mn-cs"/>
              </a:rPr>
              <a:t> sector</a:t>
            </a:r>
            <a:r>
              <a:rPr lang="en-GB" sz="1200" b="0" i="0" kern="1200" dirty="0" smtClean="0">
                <a:solidFill>
                  <a:schemeClr val="tx1"/>
                </a:solidFill>
                <a:effectLst/>
                <a:latin typeface="+mn-lt"/>
                <a:ea typeface="+mn-ea"/>
                <a:cs typeface="+mn-cs"/>
              </a:rPr>
              <a:t>, for example,</a:t>
            </a:r>
            <a:r>
              <a:rPr lang="en-GB" sz="1200" b="0" i="0" kern="1200" baseline="0" dirty="0" smtClean="0">
                <a:solidFill>
                  <a:schemeClr val="tx1"/>
                </a:solidFill>
                <a:effectLst/>
                <a:latin typeface="+mn-lt"/>
                <a:ea typeface="+mn-ea"/>
                <a:cs typeface="+mn-cs"/>
              </a:rPr>
              <a:t> will in </a:t>
            </a:r>
            <a:r>
              <a:rPr lang="en-GB" sz="1200" b="0" i="0" strike="noStrike" kern="1200" baseline="0" dirty="0" smtClean="0">
                <a:solidFill>
                  <a:schemeClr val="tx1"/>
                </a:solidFill>
                <a:effectLst/>
                <a:latin typeface="+mn-lt"/>
                <a:ea typeface="+mn-ea"/>
                <a:cs typeface="+mn-cs"/>
              </a:rPr>
              <a:t>the long-term </a:t>
            </a:r>
            <a:r>
              <a:rPr lang="en-GB" sz="1200" b="0" i="0" kern="1200" baseline="0" dirty="0" smtClean="0">
                <a:solidFill>
                  <a:schemeClr val="tx1"/>
                </a:solidFill>
                <a:effectLst/>
                <a:latin typeface="+mn-lt"/>
                <a:ea typeface="+mn-ea"/>
                <a:cs typeface="+mn-cs"/>
              </a:rPr>
              <a:t>be affected by </a:t>
            </a:r>
            <a:r>
              <a:rPr lang="en-GB" sz="1200" b="0" i="0" kern="1200" dirty="0" smtClean="0">
                <a:solidFill>
                  <a:schemeClr val="tx1"/>
                </a:solidFill>
                <a:effectLst/>
                <a:latin typeface="+mn-lt"/>
                <a:ea typeface="+mn-ea"/>
                <a:cs typeface="+mn-cs"/>
              </a:rPr>
              <a:t>falling crop yields, loss of agricultural lands</a:t>
            </a:r>
            <a:r>
              <a:rPr lang="en-GB" sz="1200" b="0" i="0" kern="1200" baseline="0" dirty="0" smtClean="0">
                <a:solidFill>
                  <a:schemeClr val="tx1"/>
                </a:solidFill>
                <a:effectLst/>
                <a:latin typeface="+mn-lt"/>
                <a:ea typeface="+mn-ea"/>
                <a:cs typeface="+mn-cs"/>
              </a:rPr>
              <a:t> and also </a:t>
            </a:r>
            <a:r>
              <a:rPr lang="en-GB" sz="1200" b="0" i="0" kern="1200" dirty="0" smtClean="0">
                <a:solidFill>
                  <a:schemeClr val="tx1"/>
                </a:solidFill>
                <a:effectLst/>
                <a:latin typeface="+mn-lt"/>
                <a:ea typeface="+mn-ea"/>
                <a:cs typeface="+mn-cs"/>
              </a:rPr>
              <a:t>increased water stress. </a:t>
            </a:r>
          </a:p>
          <a:p>
            <a:r>
              <a:rPr lang="en-GB" sz="1200" b="0" i="0" kern="1200" dirty="0" smtClean="0">
                <a:solidFill>
                  <a:schemeClr val="tx1"/>
                </a:solidFill>
                <a:effectLst/>
                <a:latin typeface="+mn-lt"/>
                <a:ea typeface="+mn-ea"/>
                <a:cs typeface="+mn-cs"/>
              </a:rPr>
              <a:t>As temperatures rise the costs of climate change also include the loss of small islands and forests due to sea</a:t>
            </a:r>
            <a:r>
              <a:rPr lang="en-GB" sz="1200" b="0" i="0" kern="1200" baseline="0" dirty="0" smtClean="0">
                <a:solidFill>
                  <a:schemeClr val="tx1"/>
                </a:solidFill>
                <a:effectLst/>
                <a:latin typeface="+mn-lt"/>
                <a:ea typeface="+mn-ea"/>
                <a:cs typeface="+mn-cs"/>
              </a:rPr>
              <a:t> level rise, </a:t>
            </a:r>
            <a:r>
              <a:rPr lang="en-GB" sz="1200" b="0" i="0" kern="1200" dirty="0" smtClean="0">
                <a:solidFill>
                  <a:schemeClr val="tx1"/>
                </a:solidFill>
                <a:effectLst/>
                <a:latin typeface="+mn-lt"/>
                <a:ea typeface="+mn-ea"/>
                <a:cs typeface="+mn-cs"/>
              </a:rPr>
              <a:t>coral bleaching, worsening human health, and increasing</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extreme weather events (frequency</a:t>
            </a:r>
            <a:r>
              <a:rPr lang="en-GB" sz="1200" b="0" i="0" kern="1200" baseline="0" dirty="0" smtClean="0">
                <a:solidFill>
                  <a:schemeClr val="tx1"/>
                </a:solidFill>
                <a:effectLst/>
                <a:latin typeface="+mn-lt"/>
                <a:ea typeface="+mn-ea"/>
                <a:cs typeface="+mn-cs"/>
              </a:rPr>
              <a:t> and intensity</a:t>
            </a:r>
            <a:r>
              <a:rPr lang="en-GB" sz="1200" b="0" i="0" kern="1200" dirty="0" smtClean="0">
                <a:solidFill>
                  <a:schemeClr val="tx1"/>
                </a:solidFill>
                <a:effectLst/>
                <a:latin typeface="+mn-lt"/>
                <a:ea typeface="+mn-ea"/>
                <a:cs typeface="+mn-cs"/>
              </a:rPr>
              <a:t>) such as droughts</a:t>
            </a:r>
            <a:r>
              <a:rPr lang="en-GB" sz="1200" b="0" i="0" kern="1200" baseline="0" dirty="0" smtClean="0">
                <a:solidFill>
                  <a:schemeClr val="tx1"/>
                </a:solidFill>
                <a:effectLst/>
                <a:latin typeface="+mn-lt"/>
                <a:ea typeface="+mn-ea"/>
                <a:cs typeface="+mn-cs"/>
              </a:rPr>
              <a:t> and cyclones</a:t>
            </a:r>
            <a:r>
              <a:rPr lang="en-GB" sz="1200" b="0" i="0" kern="1200" dirty="0" smtClean="0">
                <a:solidFill>
                  <a:schemeClr val="tx1"/>
                </a:solidFill>
                <a:effectLst/>
                <a:latin typeface="+mn-lt"/>
                <a:ea typeface="+mn-ea"/>
                <a:cs typeface="+mn-cs"/>
              </a:rPr>
              <a:t>. </a:t>
            </a:r>
          </a:p>
          <a:p>
            <a:endParaRPr lang="en-GB" sz="1200" b="1" i="0" strike="sngStrike" kern="1200" dirty="0" smtClean="0">
              <a:solidFill>
                <a:schemeClr val="tx1"/>
              </a:solidFill>
              <a:effectLst/>
              <a:latin typeface="+mn-lt"/>
              <a:ea typeface="+mn-ea"/>
              <a:cs typeface="+mn-cs"/>
            </a:endParaRPr>
          </a:p>
          <a:p>
            <a:endParaRPr lang="en-GB" sz="1200" b="0" i="0" strike="noStrike" kern="1200" dirty="0" smtClean="0">
              <a:solidFill>
                <a:schemeClr val="tx1"/>
              </a:solidFill>
              <a:effectLst/>
              <a:latin typeface="+mn-lt"/>
              <a:ea typeface="+mn-ea"/>
              <a:cs typeface="+mn-cs"/>
            </a:endParaRPr>
          </a:p>
          <a:p>
            <a:r>
              <a:rPr lang="en-GB" sz="1200" b="0" i="0" strike="noStrike" kern="1200" dirty="0" smtClean="0">
                <a:solidFill>
                  <a:schemeClr val="tx1"/>
                </a:solidFill>
                <a:effectLst/>
                <a:latin typeface="+mn-lt"/>
                <a:ea typeface="+mn-ea"/>
                <a:cs typeface="+mn-cs"/>
              </a:rPr>
              <a:t>Notes</a:t>
            </a:r>
            <a:r>
              <a:rPr lang="en-GB" sz="1200" b="0" i="0" strike="noStrike" kern="1200" baseline="0" dirty="0" smtClean="0">
                <a:solidFill>
                  <a:schemeClr val="tx1"/>
                </a:solidFill>
                <a:effectLst/>
                <a:latin typeface="+mn-lt"/>
                <a:ea typeface="+mn-ea"/>
                <a:cs typeface="+mn-cs"/>
              </a:rPr>
              <a:t> for trainer:</a:t>
            </a:r>
          </a:p>
          <a:p>
            <a:r>
              <a:rPr lang="en-GB" sz="1200" b="0" i="0" strike="noStrike" kern="1200" baseline="0" dirty="0" smtClean="0">
                <a:solidFill>
                  <a:schemeClr val="tx1"/>
                </a:solidFill>
                <a:effectLst/>
                <a:latin typeface="+mn-lt"/>
                <a:ea typeface="+mn-ea"/>
                <a:cs typeface="+mn-cs"/>
              </a:rPr>
              <a:t>In selected countries, a temperature rise of only 1° will increase the potential of crop yields. However, as temperatures further increase, this will result in a decline in crop yields.</a:t>
            </a:r>
          </a:p>
          <a:p>
            <a:endParaRPr lang="en-GB" sz="1200" b="0" i="0" strike="noStrike" kern="1200" baseline="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AR5 global warming increase (°C) projections:</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(Depending on the Representative concentration pathways RCP)</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2046-2065:</a:t>
            </a:r>
            <a:r>
              <a:rPr lang="en-GB" sz="1200" kern="1200" baseline="0" dirty="0" smtClean="0">
                <a:solidFill>
                  <a:schemeClr val="tx1"/>
                </a:solidFill>
                <a:effectLst/>
                <a:latin typeface="+mn-lt"/>
                <a:ea typeface="+mn-ea"/>
                <a:cs typeface="+mn-cs"/>
              </a:rPr>
              <a:t> between 1 - 2 ° C (</a:t>
            </a:r>
            <a:r>
              <a:rPr lang="en-GB" sz="1200" kern="1200" dirty="0" smtClean="0">
                <a:solidFill>
                  <a:schemeClr val="tx1"/>
                </a:solidFill>
                <a:effectLst/>
                <a:latin typeface="+mn-lt"/>
                <a:ea typeface="+mn-ea"/>
                <a:cs typeface="+mn-cs"/>
              </a:rPr>
              <a:t>Mean)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2081-2100: between 1 - 3.7 °C </a:t>
            </a: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Mean)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Across all RCPs, global mean temperature is projected to rise by 0.3 to 4.8 °C by the late-21st century.</a:t>
            </a:r>
            <a:endParaRPr lang="en-GB" sz="1200" b="1" kern="1200" dirty="0" smtClean="0">
              <a:solidFill>
                <a:schemeClr val="tx1"/>
              </a:solidFill>
              <a:effectLst/>
              <a:latin typeface="+mn-lt"/>
              <a:ea typeface="+mn-ea"/>
              <a:cs typeface="+mn-cs"/>
            </a:endParaRPr>
          </a:p>
          <a:p>
            <a:endParaRPr lang="en-GB" sz="1200" b="0" i="0" strike="noStrike" kern="1200" baseline="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projections are relative to temperatures and sea levels in the late-20th to early-21st centuries (1986-2005 average)</a:t>
            </a:r>
            <a:endParaRPr lang="en-GB" sz="1200" b="0" i="0" strike="noStrike" kern="1200" baseline="0" dirty="0" smtClean="0">
              <a:solidFill>
                <a:schemeClr val="tx1"/>
              </a:solidFill>
              <a:effectLst/>
              <a:latin typeface="+mn-lt"/>
              <a:ea typeface="+mn-ea"/>
              <a:cs typeface="+mn-cs"/>
            </a:endParaRPr>
          </a:p>
          <a:p>
            <a:endParaRPr lang="en-GB" sz="1200" b="0" i="0"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6F4F92-661F-4424-ADED-7D3829A4203F}" type="slidenum">
              <a:rPr lang="de-DE" smtClean="0"/>
              <a:pPr/>
              <a:t>6</a:t>
            </a:fld>
            <a:endParaRPr lang="de-DE"/>
          </a:p>
        </p:txBody>
      </p:sp>
    </p:spTree>
    <p:extLst>
      <p:ext uri="{BB962C8B-B14F-4D97-AF65-F5344CB8AC3E}">
        <p14:creationId xmlns:p14="http://schemas.microsoft.com/office/powerpoint/2010/main" val="1481616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smtClean="0">
                <a:solidFill>
                  <a:schemeClr val="tx1"/>
                </a:solidFill>
                <a:effectLst/>
                <a:latin typeface="+mn-lt"/>
                <a:ea typeface="+mn-ea"/>
                <a:cs typeface="+mn-cs"/>
              </a:rPr>
              <a:t>This figure shows total economic loss due to climate change for each of the six countries of South Asia in 2050. (BAU Scenario &gt; if no action is taken) </a:t>
            </a:r>
          </a:p>
          <a:p>
            <a:endParaRPr lang="en-GB"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tx1"/>
                </a:solidFill>
                <a:effectLst/>
                <a:latin typeface="+mn-lt"/>
                <a:ea typeface="+mn-ea"/>
                <a:cs typeface="+mn-cs"/>
              </a:rPr>
              <a:t>The model suggests that the Maldives, being the most </a:t>
            </a:r>
            <a:r>
              <a:rPr lang="en-GB" sz="1200" b="0" kern="1200" smtClean="0">
                <a:solidFill>
                  <a:schemeClr val="tx1"/>
                </a:solidFill>
                <a:effectLst/>
                <a:latin typeface="+mn-lt"/>
                <a:ea typeface="+mn-ea"/>
                <a:cs typeface="+mn-cs"/>
              </a:rPr>
              <a:t>vulnerable among </a:t>
            </a:r>
            <a:r>
              <a:rPr lang="en-GB" sz="1200" kern="1200" smtClean="0">
                <a:solidFill>
                  <a:schemeClr val="tx1"/>
                </a:solidFill>
                <a:effectLst/>
                <a:latin typeface="+mn-lt"/>
                <a:ea typeface="+mn-ea"/>
                <a:cs typeface="+mn-cs"/>
              </a:rPr>
              <a:t>the six countries (as they</a:t>
            </a:r>
            <a:r>
              <a:rPr lang="en-GB" sz="1200" kern="1200" baseline="0" smtClean="0">
                <a:solidFill>
                  <a:schemeClr val="tx1"/>
                </a:solidFill>
                <a:effectLst/>
                <a:latin typeface="+mn-lt"/>
                <a:ea typeface="+mn-ea"/>
                <a:cs typeface="+mn-cs"/>
              </a:rPr>
              <a:t> are low-lying small coral island depending on fisheries industry and tourism)</a:t>
            </a:r>
            <a:r>
              <a:rPr lang="en-GB" sz="1200" kern="1200" smtClean="0">
                <a:solidFill>
                  <a:schemeClr val="tx1"/>
                </a:solidFill>
                <a:effectLst/>
                <a:latin typeface="+mn-lt"/>
                <a:ea typeface="+mn-ea"/>
                <a:cs typeface="+mn-cs"/>
              </a:rPr>
              <a:t>, will be hardest hit in GDP loss. Under the BAU (Business-as-usual)</a:t>
            </a:r>
            <a:r>
              <a:rPr lang="en-GB" sz="1200" kern="1200" baseline="0" smtClean="0">
                <a:solidFill>
                  <a:schemeClr val="tx1"/>
                </a:solidFill>
                <a:effectLst/>
                <a:latin typeface="+mn-lt"/>
                <a:ea typeface="+mn-ea"/>
                <a:cs typeface="+mn-cs"/>
              </a:rPr>
              <a:t> </a:t>
            </a:r>
            <a:r>
              <a:rPr lang="en-GB" sz="1200" kern="1200" smtClean="0">
                <a:solidFill>
                  <a:schemeClr val="tx1"/>
                </a:solidFill>
                <a:effectLst/>
                <a:latin typeface="+mn-lt"/>
                <a:ea typeface="+mn-ea"/>
                <a:cs typeface="+mn-cs"/>
              </a:rPr>
              <a:t>scenario (</a:t>
            </a:r>
            <a:r>
              <a:rPr lang="en-GB" sz="1200" kern="1200" smtClean="0">
                <a:solidFill>
                  <a:schemeClr val="tx1"/>
                </a:solidFill>
                <a:effectLst/>
                <a:latin typeface="+mn-lt"/>
                <a:ea typeface="+mn-ea"/>
                <a:cs typeface="+mn-cs"/>
                <a:sym typeface="Wingdings" panose="05000000000000000000" pitchFamily="2" charset="2"/>
              </a:rPr>
              <a:t></a:t>
            </a:r>
            <a:r>
              <a:rPr lang="en-GB" sz="1200" kern="1200" smtClean="0">
                <a:solidFill>
                  <a:schemeClr val="tx1"/>
                </a:solidFill>
                <a:effectLst/>
                <a:latin typeface="+mn-lt"/>
                <a:ea typeface="+mn-ea"/>
                <a:cs typeface="+mn-cs"/>
              </a:rPr>
              <a:t> i.e.</a:t>
            </a:r>
            <a:r>
              <a:rPr lang="en-GB" sz="1200" kern="1200" baseline="0" smtClean="0">
                <a:solidFill>
                  <a:schemeClr val="tx1"/>
                </a:solidFill>
                <a:effectLst/>
                <a:latin typeface="+mn-lt"/>
                <a:ea typeface="+mn-ea"/>
                <a:cs typeface="+mn-cs"/>
              </a:rPr>
              <a:t> </a:t>
            </a:r>
            <a:r>
              <a:rPr lang="en-GB" sz="1200" kern="1200" smtClean="0">
                <a:solidFill>
                  <a:schemeClr val="tx1"/>
                </a:solidFill>
                <a:effectLst/>
                <a:latin typeface="+mn-lt"/>
                <a:ea typeface="+mn-ea"/>
                <a:cs typeface="+mn-cs"/>
              </a:rPr>
              <a:t>if no action is taken), the economic damage will be around 2.3% of GDP in 2050. </a:t>
            </a:r>
            <a:r>
              <a:rPr lang="en-GB" sz="1200" kern="1200" baseline="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strike="noStrike" kern="1200" smtClean="0">
                <a:solidFill>
                  <a:schemeClr val="tx1"/>
                </a:solidFill>
                <a:effectLst/>
                <a:latin typeface="+mn-lt"/>
                <a:ea typeface="+mn-ea"/>
                <a:cs typeface="+mn-cs"/>
              </a:rPr>
              <a:t>T</a:t>
            </a:r>
            <a:r>
              <a:rPr lang="en-GB" sz="1200" kern="1200" smtClean="0">
                <a:solidFill>
                  <a:schemeClr val="tx1"/>
                </a:solidFill>
                <a:effectLst/>
                <a:latin typeface="+mn-lt"/>
                <a:ea typeface="+mn-ea"/>
                <a:cs typeface="+mn-cs"/>
              </a:rPr>
              <a:t>he annual GDP losses projected for Bangladesh are 2.0%, Bhutan 1.4%, India 1.8%, Nepal 2.2%, and Sri Lanka 1.2%.</a:t>
            </a:r>
          </a:p>
          <a:p>
            <a:r>
              <a:rPr lang="en-GB" sz="1200" kern="1200" smtClean="0">
                <a:solidFill>
                  <a:schemeClr val="tx1"/>
                </a:solidFill>
                <a:effectLst/>
                <a:latin typeface="+mn-lt"/>
                <a:ea typeface="+mn-ea"/>
                <a:cs typeface="+mn-cs"/>
              </a:rPr>
              <a:t>In the longer term, the total economic costs associated with climate change impacts are likely to increase in all countries.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tx1"/>
                </a:solidFill>
                <a:effectLst/>
                <a:latin typeface="+mn-lt"/>
                <a:ea typeface="+mn-ea"/>
                <a:cs typeface="+mn-cs"/>
              </a:rPr>
              <a:t>Source: Asian Development Bank (ADB) Report</a:t>
            </a:r>
            <a:r>
              <a:rPr lang="en-GB" sz="1200" kern="1200" baseline="0" smtClean="0">
                <a:solidFill>
                  <a:schemeClr val="tx1"/>
                </a:solidFill>
                <a:effectLst/>
                <a:latin typeface="+mn-lt"/>
                <a:ea typeface="+mn-ea"/>
                <a:cs typeface="+mn-cs"/>
              </a:rPr>
              <a:t> 2014: </a:t>
            </a:r>
            <a:r>
              <a:rPr lang="en-GB" sz="1200" kern="1200" smtClean="0">
                <a:solidFill>
                  <a:schemeClr val="tx1"/>
                </a:solidFill>
                <a:effectLst/>
                <a:latin typeface="+mn-lt"/>
                <a:ea typeface="+mn-ea"/>
                <a:cs typeface="+mn-cs"/>
              </a:rPr>
              <a:t>Assessing the Costs</a:t>
            </a:r>
            <a:r>
              <a:rPr lang="en-GB" sz="1200" kern="1200" baseline="0" smtClean="0">
                <a:solidFill>
                  <a:schemeClr val="tx1"/>
                </a:solidFill>
                <a:effectLst/>
                <a:latin typeface="+mn-lt"/>
                <a:ea typeface="+mn-ea"/>
                <a:cs typeface="+mn-cs"/>
              </a:rPr>
              <a:t> </a:t>
            </a:r>
            <a:r>
              <a:rPr lang="en-GB" sz="1200" kern="1200" smtClean="0">
                <a:solidFill>
                  <a:schemeClr val="tx1"/>
                </a:solidFill>
                <a:effectLst/>
                <a:latin typeface="+mn-lt"/>
                <a:ea typeface="+mn-ea"/>
                <a:cs typeface="+mn-cs"/>
              </a:rPr>
              <a:t>of Climate Change</a:t>
            </a:r>
            <a:r>
              <a:rPr lang="en-GB" sz="1200" kern="1200" baseline="0" smtClean="0">
                <a:solidFill>
                  <a:schemeClr val="tx1"/>
                </a:solidFill>
                <a:effectLst/>
                <a:latin typeface="+mn-lt"/>
                <a:ea typeface="+mn-ea"/>
                <a:cs typeface="+mn-cs"/>
              </a:rPr>
              <a:t> </a:t>
            </a:r>
            <a:r>
              <a:rPr lang="en-GB" sz="1200" kern="1200" smtClean="0">
                <a:solidFill>
                  <a:schemeClr val="tx1"/>
                </a:solidFill>
                <a:effectLst/>
                <a:latin typeface="+mn-lt"/>
                <a:ea typeface="+mn-ea"/>
                <a:cs typeface="+mn-cs"/>
              </a:rPr>
              <a:t>and Adaptation</a:t>
            </a:r>
            <a:r>
              <a:rPr lang="en-GB" sz="1200" kern="1200" baseline="0" smtClean="0">
                <a:solidFill>
                  <a:schemeClr val="tx1"/>
                </a:solidFill>
                <a:effectLst/>
                <a:latin typeface="+mn-lt"/>
                <a:ea typeface="+mn-ea"/>
                <a:cs typeface="+mn-cs"/>
              </a:rPr>
              <a:t> </a:t>
            </a:r>
            <a:r>
              <a:rPr lang="en-GB" sz="1200" kern="1200" smtClean="0">
                <a:solidFill>
                  <a:schemeClr val="tx1"/>
                </a:solidFill>
                <a:effectLst/>
                <a:latin typeface="+mn-lt"/>
                <a:ea typeface="+mn-ea"/>
                <a:cs typeface="+mn-cs"/>
              </a:rPr>
              <a:t>in South Asia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tx1"/>
                </a:solidFill>
                <a:effectLst/>
                <a:latin typeface="+mn-lt"/>
                <a:ea typeface="+mn-ea"/>
                <a:cs typeface="+mn-cs"/>
              </a:rPr>
              <a:t>(More</a:t>
            </a:r>
            <a:r>
              <a:rPr lang="en-GB" sz="1200" kern="1200" baseline="0" smtClean="0">
                <a:solidFill>
                  <a:schemeClr val="tx1"/>
                </a:solidFill>
                <a:effectLst/>
                <a:latin typeface="+mn-lt"/>
                <a:ea typeface="+mn-ea"/>
                <a:cs typeface="+mn-cs"/>
              </a:rPr>
              <a:t> detailled explanation</a:t>
            </a:r>
            <a:r>
              <a:rPr lang="en-GB" sz="1200" kern="1200" smtClean="0">
                <a:solidFill>
                  <a:schemeClr val="tx1"/>
                </a:solidFill>
                <a:effectLst/>
                <a:latin typeface="+mn-lt"/>
                <a:ea typeface="+mn-ea"/>
                <a:cs typeface="+mn-cs"/>
              </a:rPr>
              <a:t> for trainer: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tx1"/>
                </a:solidFill>
                <a:effectLst/>
                <a:latin typeface="+mn-lt"/>
                <a:ea typeface="+mn-ea"/>
                <a:cs typeface="+mn-cs"/>
              </a:rPr>
              <a:t>The model suggests that the Maldives, being the most </a:t>
            </a:r>
            <a:r>
              <a:rPr lang="en-GB" sz="1200" b="0" kern="1200" smtClean="0">
                <a:solidFill>
                  <a:schemeClr val="tx1"/>
                </a:solidFill>
                <a:effectLst/>
                <a:latin typeface="+mn-lt"/>
                <a:ea typeface="+mn-ea"/>
                <a:cs typeface="+mn-cs"/>
              </a:rPr>
              <a:t>vulnerable among </a:t>
            </a:r>
            <a:r>
              <a:rPr lang="en-GB" sz="1200" kern="1200" smtClean="0">
                <a:solidFill>
                  <a:schemeClr val="tx1"/>
                </a:solidFill>
                <a:effectLst/>
                <a:latin typeface="+mn-lt"/>
                <a:ea typeface="+mn-ea"/>
                <a:cs typeface="+mn-cs"/>
              </a:rPr>
              <a:t>the six countries, will be hardest hit in GDP loss. The mean outcome of the simulation indicates that the economic damage will be around 2.3% of GDP in 2050, ranging between 0.9% and 5.0% of GDP within the 90% confidence interval. By 2050, annual GDP losses are projected under the BAU (Business-as-usual)</a:t>
            </a:r>
            <a:r>
              <a:rPr lang="en-GB" sz="1200" kern="1200" baseline="0" smtClean="0">
                <a:solidFill>
                  <a:schemeClr val="tx1"/>
                </a:solidFill>
                <a:effectLst/>
                <a:latin typeface="+mn-lt"/>
                <a:ea typeface="+mn-ea"/>
                <a:cs typeface="+mn-cs"/>
              </a:rPr>
              <a:t> </a:t>
            </a:r>
            <a:r>
              <a:rPr lang="en-GB" sz="1200" kern="1200" smtClean="0">
                <a:solidFill>
                  <a:schemeClr val="tx1"/>
                </a:solidFill>
                <a:effectLst/>
                <a:latin typeface="+mn-lt"/>
                <a:ea typeface="+mn-ea"/>
                <a:cs typeface="+mn-cs"/>
              </a:rPr>
              <a:t>scenario for Bangladesh (2.0%), Bhutan (1.4%), India (1.8%), Nepal (2.2%), and Sri Lanka (1.2%).)</a:t>
            </a:r>
          </a:p>
          <a:p>
            <a:endParaRPr lang="de-DE" baseline="0" dirty="0" smtClean="0"/>
          </a:p>
        </p:txBody>
      </p:sp>
      <p:sp>
        <p:nvSpPr>
          <p:cNvPr id="4" name="Slide Number Placeholder 3"/>
          <p:cNvSpPr>
            <a:spLocks noGrp="1"/>
          </p:cNvSpPr>
          <p:nvPr>
            <p:ph type="sldNum" sz="quarter" idx="10"/>
          </p:nvPr>
        </p:nvSpPr>
        <p:spPr/>
        <p:txBody>
          <a:bodyPr/>
          <a:lstStyle/>
          <a:p>
            <a:fld id="{276F4F92-661F-4424-ADED-7D3829A4203F}" type="slidenum">
              <a:rPr lang="de-DE" smtClean="0"/>
              <a:pPr/>
              <a:t>7</a:t>
            </a:fld>
            <a:endParaRPr lang="de-DE"/>
          </a:p>
        </p:txBody>
      </p:sp>
    </p:spTree>
    <p:extLst>
      <p:ext uri="{BB962C8B-B14F-4D97-AF65-F5344CB8AC3E}">
        <p14:creationId xmlns:p14="http://schemas.microsoft.com/office/powerpoint/2010/main" val="2411509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74700"/>
            <a:ext cx="4962525" cy="3722688"/>
          </a:xfrm>
        </p:spPr>
      </p:sp>
      <p:sp>
        <p:nvSpPr>
          <p:cNvPr id="3" name="Notes Placeholder 2"/>
          <p:cNvSpPr>
            <a:spLocks noGrp="1"/>
          </p:cNvSpPr>
          <p:nvPr>
            <p:ph type="body" idx="1"/>
          </p:nvPr>
        </p:nvSpPr>
        <p:spPr>
          <a:xfrm>
            <a:off x="679768" y="4744804"/>
            <a:ext cx="5438140" cy="4466987"/>
          </a:xfrm>
        </p:spPr>
        <p:txBody>
          <a:bodyPr>
            <a:normAutofit fontScale="70000" lnSpcReduction="20000"/>
          </a:bodyPr>
          <a:lstStyle/>
          <a:p>
            <a:pPr lvl="0"/>
            <a:r>
              <a:rPr lang="en-US" sz="1200" kern="1200" dirty="0" smtClean="0">
                <a:solidFill>
                  <a:schemeClr val="tx1"/>
                </a:solidFill>
                <a:effectLst/>
                <a:latin typeface="+mn-lt"/>
                <a:ea typeface="+mn-ea"/>
                <a:cs typeface="+mn-cs"/>
              </a:rPr>
              <a:t>So what can be done about it?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- 2 ways to respond to climate change impacts: </a:t>
            </a:r>
            <a:r>
              <a:rPr lang="en-US" sz="1200" b="1" kern="1200" dirty="0" smtClean="0">
                <a:solidFill>
                  <a:schemeClr val="tx1"/>
                </a:solidFill>
                <a:effectLst/>
                <a:latin typeface="+mn-lt"/>
                <a:ea typeface="+mn-ea"/>
                <a:cs typeface="+mn-cs"/>
              </a:rPr>
              <a:t>mitigation and adaptation</a:t>
            </a:r>
            <a:endParaRPr lang="en-GB"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I</a:t>
            </a:r>
            <a:r>
              <a:rPr lang="en-GB" sz="1200" kern="1200" dirty="0" err="1" smtClean="0">
                <a:solidFill>
                  <a:schemeClr val="tx1"/>
                </a:solidFill>
                <a:effectLst/>
                <a:latin typeface="+mn-lt"/>
                <a:ea typeface="+mn-ea"/>
                <a:cs typeface="+mn-cs"/>
              </a:rPr>
              <a:t>ncreasing</a:t>
            </a:r>
            <a:r>
              <a:rPr lang="en-GB" sz="1200" kern="1200" dirty="0" smtClean="0">
                <a:solidFill>
                  <a:schemeClr val="tx1"/>
                </a:solidFill>
                <a:effectLst/>
                <a:latin typeface="+mn-lt"/>
                <a:ea typeface="+mn-ea"/>
                <a:cs typeface="+mn-cs"/>
              </a:rPr>
              <a:t> recognition that both mitigation and adaptation efforts are necessary in order to decrease climate risks and capture co-benefits</a:t>
            </a:r>
          </a:p>
          <a:p>
            <a:pPr marL="0" lvl="0" indent="0">
              <a:buFontTx/>
              <a:buNone/>
            </a:pP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Mitigation</a:t>
            </a:r>
            <a:r>
              <a:rPr lang="en-GB" sz="1200" kern="1200" dirty="0" smtClean="0">
                <a:solidFill>
                  <a:schemeClr val="tx1"/>
                </a:solidFill>
                <a:effectLst/>
                <a:latin typeface="+mn-lt"/>
                <a:ea typeface="+mn-ea"/>
                <a:cs typeface="+mn-cs"/>
              </a:rPr>
              <a:t> includes all actions to reduce or eliminate drivers of climate change, i.e. greenhouse gas emissions such CO2, CH4 and N2O. Options to </a:t>
            </a:r>
          </a:p>
          <a:p>
            <a:pPr marL="0" lvl="0" indent="0">
              <a:buFontTx/>
              <a:buNone/>
            </a:pPr>
            <a:r>
              <a:rPr lang="en-GB" sz="1200" kern="1200" dirty="0" smtClean="0">
                <a:solidFill>
                  <a:schemeClr val="tx1"/>
                </a:solidFill>
                <a:effectLst/>
                <a:latin typeface="+mn-lt"/>
                <a:ea typeface="+mn-ea"/>
                <a:cs typeface="+mn-cs"/>
              </a:rPr>
              <a:t>  mitigate climate change are, for example: the use of renewable energy sources or afforestation leading to reduction of CO2 in the atmosphere. &gt; By   </a:t>
            </a:r>
          </a:p>
          <a:p>
            <a:pPr marL="0" lvl="0" indent="0">
              <a:buFontTx/>
              <a:buNone/>
            </a:pPr>
            <a:r>
              <a:rPr lang="en-GB" sz="1200" kern="1200" dirty="0" smtClean="0">
                <a:solidFill>
                  <a:schemeClr val="tx1"/>
                </a:solidFill>
                <a:effectLst/>
                <a:latin typeface="+mn-lt"/>
                <a:ea typeface="+mn-ea"/>
                <a:cs typeface="+mn-cs"/>
              </a:rPr>
              <a:t>  implementing such measures, we can reduce the magnitude of climate change itself and thus prevent vast disruptions. </a:t>
            </a:r>
          </a:p>
          <a:p>
            <a:pPr marL="0" lvl="0" indent="0">
              <a:buFontTx/>
              <a:buNone/>
            </a:pPr>
            <a:r>
              <a:rPr lang="en-GB" sz="1200" kern="1200" dirty="0" smtClean="0">
                <a:solidFill>
                  <a:schemeClr val="tx1"/>
                </a:solidFill>
                <a:effectLst/>
                <a:latin typeface="+mn-lt"/>
                <a:ea typeface="+mn-ea"/>
                <a:cs typeface="+mn-cs"/>
              </a:rPr>
              <a:t>- Yet even if we now stop the increase of GHG emissions in the atmosphere, climate change will have some inescapable (adverse) effects.</a:t>
            </a:r>
            <a:r>
              <a:rPr lang="en-GB" sz="1200" kern="1200" baseline="0" dirty="0" smtClean="0">
                <a:solidFill>
                  <a:schemeClr val="tx1"/>
                </a:solidFill>
                <a:effectLst/>
                <a:latin typeface="+mn-lt"/>
                <a:ea typeface="+mn-ea"/>
                <a:cs typeface="+mn-cs"/>
              </a:rPr>
              <a:t>  </a:t>
            </a:r>
          </a:p>
          <a:p>
            <a:pPr marL="0" lvl="0" indent="0">
              <a:buFontTx/>
              <a:buNone/>
            </a:pP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(Climatologists have generally concluded that it is too late to prevent a one or two degree warming.)</a:t>
            </a:r>
          </a:p>
          <a:p>
            <a:pPr lvl="0"/>
            <a:r>
              <a:rPr lang="en-GB" sz="1200" kern="1200" dirty="0" smtClean="0">
                <a:solidFill>
                  <a:schemeClr val="tx1"/>
                </a:solidFill>
                <a:effectLst/>
                <a:latin typeface="+mn-lt"/>
                <a:ea typeface="+mn-ea"/>
                <a:cs typeface="+mn-cs"/>
              </a:rPr>
              <a:t>- Adapting to the changes is therefore vital (for societies) </a:t>
            </a:r>
            <a:r>
              <a:rPr lang="en-US" sz="1200" kern="1200" dirty="0" smtClean="0">
                <a:solidFill>
                  <a:schemeClr val="tx1"/>
                </a:solidFill>
                <a:effectLst/>
                <a:latin typeface="+mn-lt"/>
                <a:ea typeface="+mn-ea"/>
                <a:cs typeface="+mn-cs"/>
              </a:rPr>
              <a:t>either to keep the development path or, to at least, keep the current living standard.</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But what does </a:t>
            </a:r>
            <a:r>
              <a:rPr lang="en-US" sz="1200" b="1" kern="1200" dirty="0" smtClean="0">
                <a:solidFill>
                  <a:schemeClr val="tx1"/>
                </a:solidFill>
                <a:effectLst/>
                <a:latin typeface="+mn-lt"/>
                <a:ea typeface="+mn-ea"/>
                <a:cs typeface="+mn-cs"/>
              </a:rPr>
              <a:t>adaptation</a:t>
            </a:r>
            <a:r>
              <a:rPr lang="en-US" sz="1200" kern="1200" dirty="0" smtClean="0">
                <a:solidFill>
                  <a:schemeClr val="tx1"/>
                </a:solidFill>
                <a:effectLst/>
                <a:latin typeface="+mn-lt"/>
                <a:ea typeface="+mn-ea"/>
                <a:cs typeface="+mn-cs"/>
              </a:rPr>
              <a:t> mean? There are many definitions out there. I personally like this one from the LEG:</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According to the Technical Guidelines … </a:t>
            </a:r>
          </a:p>
          <a:p>
            <a:pPr lvl="0"/>
            <a:r>
              <a:rPr lang="en-US" sz="1200" i="1" kern="1200" dirty="0" smtClean="0">
                <a:solidFill>
                  <a:schemeClr val="tx1"/>
                </a:solidFill>
                <a:effectLst/>
                <a:latin typeface="+mn-lt"/>
                <a:ea typeface="+mn-ea"/>
                <a:cs typeface="+mn-cs"/>
              </a:rPr>
              <a:t>read definition</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US" dirty="0" smtClean="0"/>
          </a:p>
          <a:p>
            <a:pPr marL="228600" indent="-228600">
              <a:buFont typeface="+mj-lt"/>
              <a:buAutoNum type="arabicPeriod"/>
            </a:pPr>
            <a:endParaRPr lang="de-DE" dirty="0" smtClean="0"/>
          </a:p>
          <a:p>
            <a:pPr marL="0" indent="0">
              <a:spcAft>
                <a:spcPts val="400"/>
              </a:spcAft>
              <a:buNone/>
            </a:pPr>
            <a:r>
              <a:rPr lang="en-GB" altLang="de-DE" kern="0" dirty="0" smtClean="0">
                <a:solidFill>
                  <a:schemeClr val="accent3"/>
                </a:solidFill>
              </a:rPr>
              <a:t>“actual or expected” climate</a:t>
            </a:r>
            <a:r>
              <a:rPr lang="en-GB" altLang="de-DE" kern="0" baseline="0" dirty="0" smtClean="0">
                <a:solidFill>
                  <a:schemeClr val="accent3"/>
                </a:solidFill>
              </a:rPr>
              <a:t> stimuli:</a:t>
            </a:r>
            <a:endParaRPr lang="en-GB" altLang="de-DE" kern="0" dirty="0" smtClean="0">
              <a:solidFill>
                <a:schemeClr val="accent3"/>
              </a:solidFill>
            </a:endParaRPr>
          </a:p>
          <a:p>
            <a:pPr marL="285750" indent="-285750">
              <a:spcBef>
                <a:spcPts val="0"/>
              </a:spcBef>
              <a:spcAft>
                <a:spcPts val="400"/>
              </a:spcAft>
            </a:pPr>
            <a:r>
              <a:rPr lang="en-GB" altLang="de-DE" kern="0" dirty="0" smtClean="0">
                <a:solidFill>
                  <a:schemeClr val="accent3"/>
                </a:solidFill>
              </a:rPr>
              <a:t>Adaptation has a reactive component: </a:t>
            </a:r>
            <a:r>
              <a:rPr lang="en-GB" altLang="de-DE" kern="0" dirty="0" smtClean="0"/>
              <a:t>adapting to current climate</a:t>
            </a:r>
          </a:p>
          <a:p>
            <a:pPr marL="285750" indent="-285750">
              <a:spcBef>
                <a:spcPts val="0"/>
              </a:spcBef>
            </a:pPr>
            <a:r>
              <a:rPr lang="en-GB" altLang="de-DE" kern="0" dirty="0" smtClean="0">
                <a:solidFill>
                  <a:schemeClr val="accent3"/>
                </a:solidFill>
              </a:rPr>
              <a:t>And a proactive/preventive component: </a:t>
            </a:r>
            <a:r>
              <a:rPr lang="en-GB" altLang="de-DE" kern="0" dirty="0" smtClean="0"/>
              <a:t>being prepared for coming events, anticipatory strategies for solving problems</a:t>
            </a:r>
            <a:r>
              <a:rPr lang="en-GB" altLang="de-DE" kern="0" dirty="0" smtClean="0">
                <a:sym typeface="Wingdings" panose="05000000000000000000" pitchFamily="2" charset="2"/>
              </a:rPr>
              <a:t> </a:t>
            </a:r>
          </a:p>
          <a:p>
            <a:endParaRPr lang="en-US" dirty="0" smtClean="0"/>
          </a:p>
          <a:p>
            <a:r>
              <a:rPr lang="en-US" dirty="0" smtClean="0"/>
              <a:t>The definition might </a:t>
            </a:r>
            <a:r>
              <a:rPr lang="en-US" dirty="0"/>
              <a:t>sound trivial at </a:t>
            </a:r>
            <a:r>
              <a:rPr lang="en-US" dirty="0" smtClean="0"/>
              <a:t>first. However, it </a:t>
            </a:r>
            <a:r>
              <a:rPr lang="en-US" dirty="0"/>
              <a:t>reveals that </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altLang="de-DE" kern="0" dirty="0" smtClean="0">
                <a:sym typeface="Wingdings" panose="05000000000000000000" pitchFamily="2" charset="2"/>
              </a:rPr>
              <a:t>Adaptation is related to various dimensions and needs to balance their different needs  </a:t>
            </a:r>
            <a:r>
              <a:rPr lang="en-GB" altLang="de-DE" kern="0" dirty="0" smtClean="0">
                <a:solidFill>
                  <a:schemeClr val="accent3"/>
                </a:solidFill>
                <a:sym typeface="Wingdings" panose="05000000000000000000" pitchFamily="2" charset="2"/>
              </a:rPr>
              <a:t>complex challenge</a:t>
            </a:r>
            <a:r>
              <a:rPr lang="en-US" altLang="de-DE" kern="1200" dirty="0" smtClean="0">
                <a:solidFill>
                  <a:schemeClr val="tx1"/>
                </a:solidFill>
                <a:sym typeface="Wingdings" panose="05000000000000000000" pitchFamily="2" charset="2"/>
              </a:rPr>
              <a:t>.</a:t>
            </a:r>
            <a:r>
              <a:rPr lang="en-US" altLang="de-DE" kern="1200" baseline="0" dirty="0" smtClean="0">
                <a:solidFill>
                  <a:schemeClr val="tx1"/>
                </a:solidFill>
                <a:sym typeface="Wingdings" panose="05000000000000000000" pitchFamily="2" charset="2"/>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de-DE" kern="1200" baseline="0" dirty="0" smtClean="0">
                <a:solidFill>
                  <a:schemeClr val="tx1"/>
                </a:solidFill>
                <a:sym typeface="Wingdings" panose="05000000000000000000" pitchFamily="2" charset="2"/>
              </a:rPr>
              <a:t>     It </a:t>
            </a:r>
            <a:r>
              <a:rPr lang="en-US" dirty="0" smtClean="0"/>
              <a:t>addresses </a:t>
            </a:r>
            <a:r>
              <a:rPr lang="en-US" dirty="0"/>
              <a:t>systems of </a:t>
            </a:r>
            <a:r>
              <a:rPr lang="en-US" b="1" dirty="0"/>
              <a:t>economic development</a:t>
            </a:r>
            <a:r>
              <a:rPr lang="en-US" dirty="0"/>
              <a:t>, </a:t>
            </a:r>
            <a:r>
              <a:rPr lang="en-US" b="1" dirty="0"/>
              <a:t>social interaction</a:t>
            </a:r>
            <a:r>
              <a:rPr lang="en-US" dirty="0"/>
              <a:t>, participatory </a:t>
            </a:r>
            <a:r>
              <a:rPr lang="en-US" b="1" dirty="0"/>
              <a:t>decision-making </a:t>
            </a:r>
            <a:r>
              <a:rPr lang="en-US" dirty="0"/>
              <a:t>and many others. </a:t>
            </a:r>
            <a:endParaRPr lang="en-US" dirty="0" smtClean="0"/>
          </a:p>
          <a:p>
            <a:pPr marL="0" indent="0">
              <a:buFont typeface="+mj-lt"/>
              <a:buNone/>
            </a:pPr>
            <a:r>
              <a:rPr lang="en-US" dirty="0" smtClean="0"/>
              <a:t>2.   Adaptation is an </a:t>
            </a:r>
            <a:r>
              <a:rPr lang="en-US" b="1" dirty="0" smtClean="0"/>
              <a:t>iterative process </a:t>
            </a:r>
            <a:r>
              <a:rPr lang="en-US" dirty="0" smtClean="0"/>
              <a:t>that does not usually evolve in </a:t>
            </a:r>
            <a:r>
              <a:rPr lang="en-US" dirty="0"/>
              <a:t>linear </a:t>
            </a:r>
            <a:r>
              <a:rPr lang="en-US" dirty="0" smtClean="0"/>
              <a:t>motion/ is not achieved at once.</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smtClean="0"/>
              <a:t>3.   Adaptation needs to be </a:t>
            </a:r>
            <a:r>
              <a:rPr lang="en-US" b="1" dirty="0" smtClean="0"/>
              <a:t>integrated into policy processes and sectors </a:t>
            </a:r>
          </a:p>
          <a:p>
            <a:pPr marL="0" indent="0">
              <a:buFont typeface="Arial" panose="020B0604020202020204" pitchFamily="34" charset="0"/>
              <a:buNone/>
            </a:pPr>
            <a:endParaRPr lang="de-DE" dirty="0" smtClean="0"/>
          </a:p>
          <a:p>
            <a:r>
              <a:rPr lang="de-DE" dirty="0" smtClean="0"/>
              <a:t>In </a:t>
            </a:r>
            <a:r>
              <a:rPr lang="de-DE" dirty="0" err="1" smtClean="0"/>
              <a:t>practice</a:t>
            </a:r>
            <a:r>
              <a:rPr lang="de-DE" baseline="0" dirty="0" smtClean="0"/>
              <a:t> </a:t>
            </a:r>
            <a:r>
              <a:rPr lang="de-DE" baseline="0" dirty="0" err="1" smtClean="0"/>
              <a:t>what</a:t>
            </a:r>
            <a:r>
              <a:rPr lang="de-DE" baseline="0" dirty="0" smtClean="0"/>
              <a:t> </a:t>
            </a:r>
            <a:r>
              <a:rPr lang="de-DE" baseline="0" dirty="0" err="1" smtClean="0"/>
              <a:t>can</a:t>
            </a:r>
            <a:r>
              <a:rPr lang="de-DE" baseline="0" dirty="0" smtClean="0"/>
              <a:t> </a:t>
            </a:r>
            <a:r>
              <a:rPr lang="de-DE" baseline="0" dirty="0" err="1" smtClean="0"/>
              <a:t>that</a:t>
            </a:r>
            <a:r>
              <a:rPr lang="de-DE" baseline="0" dirty="0" smtClean="0"/>
              <a:t> </a:t>
            </a:r>
            <a:r>
              <a:rPr lang="de-DE" baseline="0" dirty="0" err="1" smtClean="0"/>
              <a:t>mean</a:t>
            </a:r>
            <a:r>
              <a:rPr lang="de-DE" baseline="0" dirty="0" smtClean="0"/>
              <a:t>? </a:t>
            </a:r>
            <a:endParaRPr lang="en-GB"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(Break up rhythm of the slides with questions to the audience:)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What</a:t>
            </a:r>
            <a:r>
              <a:rPr lang="de-DE" baseline="0" dirty="0" smtClean="0"/>
              <a:t> </a:t>
            </a:r>
            <a:r>
              <a:rPr lang="de-DE" baseline="0" dirty="0" err="1" smtClean="0"/>
              <a:t>exactely</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undertaken</a:t>
            </a:r>
            <a:r>
              <a:rPr lang="de-DE" baseline="0" dirty="0" smtClean="0"/>
              <a:t> in different </a:t>
            </a:r>
            <a:r>
              <a:rPr lang="de-DE" baseline="0" dirty="0" err="1" smtClean="0"/>
              <a:t>fields</a:t>
            </a:r>
            <a:r>
              <a:rPr lang="de-DE" baseline="0" dirty="0" smtClean="0"/>
              <a:t> in </a:t>
            </a:r>
            <a:r>
              <a:rPr lang="de-DE" baseline="0" dirty="0" err="1" smtClean="0"/>
              <a:t>order</a:t>
            </a:r>
            <a:r>
              <a:rPr lang="de-DE" baseline="0" dirty="0" smtClean="0"/>
              <a:t> </a:t>
            </a:r>
            <a:r>
              <a:rPr lang="de-DE" baseline="0" dirty="0" err="1" smtClean="0"/>
              <a:t>to</a:t>
            </a:r>
            <a:r>
              <a:rPr lang="de-DE" baseline="0" dirty="0" smtClean="0"/>
              <a:t> </a:t>
            </a:r>
            <a:r>
              <a:rPr lang="de-DE" baseline="0" dirty="0" err="1" smtClean="0"/>
              <a:t>adapt</a:t>
            </a:r>
            <a:r>
              <a:rPr lang="de-DE" baseline="0" dirty="0" smtClean="0"/>
              <a:t> </a:t>
            </a:r>
            <a:r>
              <a:rPr lang="de-DE" baseline="0" dirty="0" err="1" smtClean="0"/>
              <a:t>to</a:t>
            </a:r>
            <a:r>
              <a:rPr lang="de-DE" baseline="0" dirty="0" smtClean="0"/>
              <a:t> </a:t>
            </a:r>
            <a:r>
              <a:rPr lang="de-DE" baseline="0" dirty="0" err="1" smtClean="0"/>
              <a:t>climate</a:t>
            </a:r>
            <a:r>
              <a:rPr lang="de-DE" baseline="0" dirty="0" smtClean="0"/>
              <a:t> </a:t>
            </a:r>
            <a:r>
              <a:rPr lang="de-DE" baseline="0" dirty="0" err="1" smtClean="0"/>
              <a:t>change</a:t>
            </a:r>
            <a:r>
              <a:rPr lang="de-DE" baseline="0" dirty="0" smtClean="0"/>
              <a:t>? </a:t>
            </a:r>
            <a:r>
              <a:rPr lang="de-DE" baseline="0" dirty="0" err="1" smtClean="0"/>
              <a:t>Which</a:t>
            </a:r>
            <a:r>
              <a:rPr lang="de-DE" baseline="0" dirty="0" smtClean="0"/>
              <a:t> </a:t>
            </a:r>
            <a:r>
              <a:rPr lang="de-DE" baseline="0" dirty="0" err="1" smtClean="0"/>
              <a:t>good</a:t>
            </a:r>
            <a:r>
              <a:rPr lang="de-DE" baseline="0" dirty="0" smtClean="0"/>
              <a:t> </a:t>
            </a:r>
            <a:r>
              <a:rPr lang="de-DE" baseline="0" dirty="0" err="1" smtClean="0"/>
              <a:t>practice</a:t>
            </a:r>
            <a:r>
              <a:rPr lang="de-DE" baseline="0" dirty="0" smtClean="0"/>
              <a:t> </a:t>
            </a:r>
            <a:r>
              <a:rPr lang="de-DE" baseline="0" dirty="0" err="1" smtClean="0"/>
              <a:t>examples</a:t>
            </a:r>
            <a:r>
              <a:rPr lang="de-DE" baseline="0" dirty="0" smtClean="0"/>
              <a:t> </a:t>
            </a:r>
            <a:r>
              <a:rPr lang="de-DE" baseline="0" dirty="0" err="1" smtClean="0"/>
              <a:t>of</a:t>
            </a:r>
            <a:r>
              <a:rPr lang="de-DE" baseline="0" dirty="0" smtClean="0"/>
              <a:t> </a:t>
            </a:r>
            <a:r>
              <a:rPr lang="de-DE" baseline="0" dirty="0" err="1" smtClean="0"/>
              <a:t>adaptation</a:t>
            </a:r>
            <a:r>
              <a:rPr lang="de-DE" baseline="0" dirty="0" smtClean="0"/>
              <a:t> do </a:t>
            </a:r>
            <a:r>
              <a:rPr lang="de-DE" baseline="0" dirty="0" err="1" smtClean="0"/>
              <a:t>you</a:t>
            </a:r>
            <a:r>
              <a:rPr lang="de-DE" baseline="0" dirty="0" smtClean="0"/>
              <a:t> </a:t>
            </a:r>
            <a:r>
              <a:rPr lang="de-DE" baseline="0" dirty="0" err="1" smtClean="0"/>
              <a:t>know</a:t>
            </a:r>
            <a:r>
              <a:rPr lang="de-DE" baseline="0" dirty="0" smtClean="0"/>
              <a:t>?</a:t>
            </a:r>
          </a:p>
          <a:p>
            <a:pPr marL="0" indent="0">
              <a:buFont typeface="Arial" panose="020B0604020202020204" pitchFamily="34" charset="0"/>
              <a:buNone/>
            </a:pPr>
            <a:endParaRPr lang="de-DE" dirty="0" smtClean="0"/>
          </a:p>
          <a:p>
            <a:pPr marL="0" indent="0">
              <a:buFont typeface="Arial" panose="020B0604020202020204" pitchFamily="34" charset="0"/>
              <a:buNone/>
            </a:pPr>
            <a:endParaRPr lang="de-DE" dirty="0" smtClean="0"/>
          </a:p>
          <a:p>
            <a:pPr marL="0" indent="0">
              <a:buFont typeface="Arial" panose="020B0604020202020204" pitchFamily="34" charset="0"/>
              <a:buNone/>
            </a:pPr>
            <a:r>
              <a:rPr lang="de-DE" dirty="0" err="1" smtClean="0"/>
              <a:t>Or</a:t>
            </a:r>
            <a:r>
              <a:rPr lang="de-DE" baseline="0" dirty="0" smtClean="0"/>
              <a:t> </a:t>
            </a:r>
            <a:r>
              <a:rPr lang="de-DE" baseline="0" dirty="0" err="1" smtClean="0"/>
              <a:t>another</a:t>
            </a:r>
            <a:r>
              <a:rPr lang="de-DE" baseline="0" dirty="0" smtClean="0"/>
              <a:t> </a:t>
            </a:r>
            <a:r>
              <a:rPr lang="de-DE" baseline="0" dirty="0" err="1" smtClean="0"/>
              <a:t>definition</a:t>
            </a:r>
            <a:r>
              <a:rPr lang="de-DE" baseline="0" dirty="0" smtClean="0"/>
              <a:t>: </a:t>
            </a:r>
          </a:p>
          <a:p>
            <a:r>
              <a:rPr lang="en-US" sz="1200" b="0" i="1" u="none" strike="noStrike" kern="1200" baseline="0" dirty="0" smtClean="0">
                <a:solidFill>
                  <a:schemeClr val="tx1"/>
                </a:solidFill>
                <a:latin typeface="+mn-lt"/>
                <a:ea typeface="+mn-ea"/>
                <a:cs typeface="+mn-cs"/>
              </a:rPr>
              <a:t>‘An activity should be classified as adaptation-related if it intends to reduce the vulnerability of human or natural systems to the impacts of climate change and climate-related risks by maintaining or increasing adaptive capacity and resilience’ </a:t>
            </a:r>
            <a:r>
              <a:rPr lang="en-US" sz="1200" b="0" i="0" u="none" strike="noStrike" kern="1200" baseline="0" dirty="0" smtClean="0">
                <a:solidFill>
                  <a:schemeClr val="tx1"/>
                </a:solidFill>
                <a:latin typeface="+mn-lt"/>
                <a:ea typeface="+mn-ea"/>
                <a:cs typeface="+mn-cs"/>
              </a:rPr>
              <a:t>(OECD/DAC, 2010).</a:t>
            </a:r>
            <a:endParaRPr lang="en-US" dirty="0" smtClean="0"/>
          </a:p>
        </p:txBody>
      </p:sp>
      <p:sp>
        <p:nvSpPr>
          <p:cNvPr id="4" name="Slide Number Placeholder 3"/>
          <p:cNvSpPr>
            <a:spLocks noGrp="1"/>
          </p:cNvSpPr>
          <p:nvPr>
            <p:ph type="sldNum" sz="quarter" idx="10"/>
          </p:nvPr>
        </p:nvSpPr>
        <p:spPr/>
        <p:txBody>
          <a:bodyPr/>
          <a:lstStyle/>
          <a:p>
            <a:fld id="{276F4F92-661F-4424-ADED-7D3829A4203F}" type="slidenum">
              <a:rPr lang="de-DE" smtClean="0"/>
              <a:pPr/>
              <a:t>8</a:t>
            </a:fld>
            <a:endParaRPr lang="de-DE"/>
          </a:p>
        </p:txBody>
      </p:sp>
    </p:spTree>
    <p:extLst>
      <p:ext uri="{BB962C8B-B14F-4D97-AF65-F5344CB8AC3E}">
        <p14:creationId xmlns:p14="http://schemas.microsoft.com/office/powerpoint/2010/main" val="112445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Let‘s</a:t>
            </a:r>
            <a:r>
              <a:rPr lang="de-DE" baseline="0" dirty="0" smtClean="0"/>
              <a:t> </a:t>
            </a:r>
            <a:r>
              <a:rPr lang="de-DE" baseline="0" dirty="0" err="1" smtClean="0"/>
              <a:t>have</a:t>
            </a:r>
            <a:r>
              <a:rPr lang="de-DE" baseline="0" dirty="0" smtClean="0"/>
              <a:t> a </a:t>
            </a:r>
            <a:r>
              <a:rPr lang="de-DE" baseline="0" dirty="0" err="1" smtClean="0"/>
              <a:t>look</a:t>
            </a:r>
            <a:r>
              <a:rPr lang="de-DE" baseline="0" dirty="0" smtClean="0"/>
              <a:t> at </a:t>
            </a:r>
            <a:r>
              <a:rPr lang="de-DE" baseline="0" dirty="0" err="1" smtClean="0"/>
              <a:t>further</a:t>
            </a:r>
            <a:r>
              <a:rPr lang="de-DE" baseline="0" dirty="0" smtClean="0"/>
              <a:t> </a:t>
            </a:r>
            <a:r>
              <a:rPr lang="de-DE" baseline="0" dirty="0" err="1" smtClean="0"/>
              <a:t>examples</a:t>
            </a:r>
            <a:r>
              <a:rPr lang="de-DE" baseline="0" dirty="0" smtClean="0"/>
              <a:t> in different </a:t>
            </a:r>
            <a:r>
              <a:rPr lang="de-DE" baseline="0" dirty="0" err="1" smtClean="0"/>
              <a:t>fields</a:t>
            </a:r>
            <a:r>
              <a:rPr lang="de-DE" baseline="0" dirty="0" smtClean="0"/>
              <a:t>.</a:t>
            </a:r>
            <a:endParaRPr lang="en-GB" sz="1200" kern="1200" dirty="0" smtClean="0">
              <a:solidFill>
                <a:schemeClr val="tx1"/>
              </a:solidFill>
              <a:effectLst/>
              <a:latin typeface="+mn-lt"/>
              <a:ea typeface="+mn-ea"/>
              <a:cs typeface="+mn-cs"/>
            </a:endParaRPr>
          </a:p>
          <a:p>
            <a:endParaRPr lang="de-DE" baseline="0" dirty="0" smtClean="0"/>
          </a:p>
          <a:p>
            <a:r>
              <a:rPr lang="de-DE" baseline="0" dirty="0" err="1" smtClean="0"/>
              <a:t>For</a:t>
            </a:r>
            <a:r>
              <a:rPr lang="de-DE" baseline="0" dirty="0" smtClean="0"/>
              <a:t> </a:t>
            </a:r>
            <a:r>
              <a:rPr lang="de-DE" baseline="0" dirty="0" err="1" smtClean="0"/>
              <a:t>instance</a:t>
            </a:r>
            <a:r>
              <a:rPr lang="de-DE" baseline="0" dirty="0" smtClean="0"/>
              <a:t>, in a </a:t>
            </a:r>
            <a:r>
              <a:rPr lang="de-DE" b="1" baseline="0" dirty="0" err="1" smtClean="0"/>
              <a:t>policy</a:t>
            </a:r>
            <a:r>
              <a:rPr lang="de-DE" baseline="0" dirty="0" smtClean="0"/>
              <a:t> </a:t>
            </a:r>
            <a:r>
              <a:rPr lang="de-DE" baseline="0" dirty="0" err="1" smtClean="0"/>
              <a:t>context</a:t>
            </a:r>
            <a:r>
              <a:rPr lang="de-DE" baseline="0" dirty="0" smtClean="0"/>
              <a:t>, </a:t>
            </a:r>
            <a:r>
              <a:rPr lang="de-DE" baseline="0" dirty="0" err="1" smtClean="0"/>
              <a:t>this</a:t>
            </a:r>
            <a:r>
              <a:rPr lang="de-DE" baseline="0" dirty="0" smtClean="0"/>
              <a:t> </a:t>
            </a:r>
            <a:r>
              <a:rPr lang="de-DE" baseline="0" dirty="0" err="1" smtClean="0"/>
              <a:t>could</a:t>
            </a:r>
            <a:r>
              <a:rPr lang="de-DE" baseline="0" dirty="0" smtClean="0"/>
              <a:t> </a:t>
            </a:r>
            <a:r>
              <a:rPr lang="de-DE" baseline="0" dirty="0" err="1" smtClean="0"/>
              <a:t>mean</a:t>
            </a:r>
            <a:r>
              <a:rPr lang="de-DE" baseline="0" dirty="0" smtClean="0"/>
              <a:t> </a:t>
            </a:r>
            <a:r>
              <a:rPr lang="de-DE" baseline="0" dirty="0" err="1" smtClean="0"/>
              <a:t>to</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de-DE" kern="0" dirty="0" smtClean="0"/>
              <a:t>adjust development plans in order to reduce vulnerability; improve regulations; to mainstream adaptation,</a:t>
            </a:r>
            <a:r>
              <a:rPr lang="en-US" altLang="de-DE" kern="0" baseline="0" dirty="0" smtClean="0"/>
              <a:t> </a:t>
            </a:r>
            <a:r>
              <a:rPr lang="en-GB" sz="1200" b="0" i="0" strike="noStrike" kern="1200" baseline="0" dirty="0" smtClean="0">
                <a:solidFill>
                  <a:schemeClr val="tx1"/>
                </a:solidFill>
                <a:effectLst/>
                <a:latin typeface="+mn-lt"/>
                <a:ea typeface="+mn-ea"/>
                <a:cs typeface="+mn-cs"/>
              </a:rPr>
              <a:t>i.e.</a:t>
            </a:r>
            <a:r>
              <a:rPr lang="en-GB" sz="1200" b="0" i="0" strike="noStrike" kern="1200" dirty="0" smtClean="0">
                <a:solidFill>
                  <a:schemeClr val="tx1"/>
                </a:solidFill>
                <a:effectLst/>
                <a:latin typeface="+mn-lt"/>
                <a:ea typeface="+mn-ea"/>
                <a:cs typeface="+mn-cs"/>
              </a:rPr>
              <a:t> to systematically include climate risk and adaptation considerations in regular decision-making and planning processes.</a:t>
            </a:r>
            <a:r>
              <a:rPr lang="en-GB" sz="1200" b="0" i="0" strike="noStrike" kern="1200" baseline="0" dirty="0" smtClean="0">
                <a:solidFill>
                  <a:schemeClr val="tx1"/>
                </a:solidFill>
                <a:effectLst/>
                <a:latin typeface="+mn-lt"/>
                <a:ea typeface="+mn-ea"/>
                <a:cs typeface="+mn-cs"/>
              </a:rPr>
              <a:t> </a:t>
            </a:r>
            <a:r>
              <a:rPr lang="en-GB" sz="1200" b="0" i="0" strike="noStrike" kern="1200" dirty="0" smtClean="0">
                <a:solidFill>
                  <a:schemeClr val="tx1"/>
                </a:solidFill>
                <a:effectLst/>
                <a:latin typeface="+mn-lt"/>
                <a:ea typeface="+mn-ea"/>
                <a:cs typeface="+mn-cs"/>
              </a:rPr>
              <a:t>This is necessary because by taking climate change into account in planning and decision-making regarding investments, we can prevent costs and destructive impacts of climate change. (</a:t>
            </a:r>
            <a:r>
              <a:rPr lang="en-GB" sz="1200" b="0" i="0" strike="noStrike" kern="1200" dirty="0" smtClean="0">
                <a:solidFill>
                  <a:schemeClr val="tx1"/>
                </a:solidFill>
                <a:effectLst/>
                <a:latin typeface="+mn-lt"/>
                <a:ea typeface="+mn-ea"/>
                <a:cs typeface="+mn-cs"/>
                <a:sym typeface="Wingdings" panose="05000000000000000000" pitchFamily="2" charset="2"/>
              </a:rPr>
              <a:t> Refer to </a:t>
            </a:r>
            <a:r>
              <a:rPr lang="en-GB" sz="1200" b="1" i="0" strike="noStrike" kern="1200" dirty="0" smtClean="0">
                <a:solidFill>
                  <a:schemeClr val="tx1"/>
                </a:solidFill>
                <a:effectLst/>
                <a:latin typeface="+mn-lt"/>
                <a:ea typeface="+mn-ea"/>
                <a:cs typeface="+mn-cs"/>
                <a:sym typeface="Wingdings" panose="05000000000000000000" pitchFamily="2" charset="2"/>
              </a:rPr>
              <a:t>module III.4)</a:t>
            </a:r>
            <a:r>
              <a:rPr lang="en-US" altLang="de-DE" kern="0" dirty="0" smtClean="0"/>
              <a:t>; adjust incentive systems; participation of affected communities in territorial planning …</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It</a:t>
            </a:r>
            <a:r>
              <a:rPr lang="de-DE" dirty="0" smtClean="0"/>
              <a:t> </a:t>
            </a:r>
            <a:r>
              <a:rPr lang="de-DE" dirty="0" err="1" smtClean="0"/>
              <a:t>is</a:t>
            </a:r>
            <a:r>
              <a:rPr lang="de-DE" dirty="0" smtClean="0"/>
              <a:t> </a:t>
            </a:r>
            <a:r>
              <a:rPr lang="de-DE" dirty="0" err="1" smtClean="0"/>
              <a:t>advisable</a:t>
            </a:r>
            <a:r>
              <a:rPr lang="de-DE" baseline="0" dirty="0" smtClean="0"/>
              <a:t> </a:t>
            </a:r>
            <a:r>
              <a:rPr lang="de-DE" baseline="0" dirty="0" err="1" smtClean="0"/>
              <a:t>to</a:t>
            </a:r>
            <a:r>
              <a:rPr lang="de-DE" baseline="0" dirty="0" smtClean="0"/>
              <a:t> </a:t>
            </a:r>
            <a:r>
              <a:rPr lang="de-DE" baseline="0" dirty="0" err="1" smtClean="0"/>
              <a:t>implement</a:t>
            </a:r>
            <a:r>
              <a:rPr lang="de-DE" baseline="0" dirty="0" smtClean="0"/>
              <a:t> </a:t>
            </a:r>
            <a:r>
              <a:rPr lang="de-DE" b="1" baseline="0" dirty="0" err="1" smtClean="0"/>
              <a:t>n</a:t>
            </a:r>
            <a:r>
              <a:rPr lang="de-DE" b="1" dirty="0" err="1" smtClean="0"/>
              <a:t>o</a:t>
            </a:r>
            <a:r>
              <a:rPr lang="de-DE" b="1" dirty="0" smtClean="0"/>
              <a:t>- </a:t>
            </a:r>
            <a:r>
              <a:rPr lang="de-DE" b="1" dirty="0" err="1" smtClean="0"/>
              <a:t>or</a:t>
            </a:r>
            <a:r>
              <a:rPr lang="de-DE" b="1" baseline="0" dirty="0" smtClean="0"/>
              <a:t> </a:t>
            </a:r>
            <a:r>
              <a:rPr lang="de-DE" b="1" dirty="0" err="1" smtClean="0"/>
              <a:t>low-regret</a:t>
            </a:r>
            <a:r>
              <a:rPr lang="de-DE" b="1" dirty="0" smtClean="0"/>
              <a:t> </a:t>
            </a:r>
            <a:r>
              <a:rPr lang="de-DE" b="0" dirty="0" err="1" smtClean="0"/>
              <a:t>options</a:t>
            </a:r>
            <a:r>
              <a:rPr lang="de-DE" b="0" dirty="0" smtClean="0"/>
              <a:t> (</a:t>
            </a:r>
            <a:r>
              <a:rPr lang="de-DE" b="0" dirty="0" err="1" smtClean="0"/>
              <a:t>as</a:t>
            </a:r>
            <a:r>
              <a:rPr lang="de-DE" b="0" dirty="0" smtClean="0"/>
              <a:t> </a:t>
            </a:r>
            <a:r>
              <a:rPr lang="de-DE" b="0" dirty="0" err="1" smtClean="0"/>
              <a:t>opposed</a:t>
            </a:r>
            <a:r>
              <a:rPr lang="de-DE" b="0" dirty="0" smtClean="0"/>
              <a:t> </a:t>
            </a:r>
            <a:r>
              <a:rPr lang="de-DE" b="0" dirty="0" err="1" smtClean="0"/>
              <a:t>to</a:t>
            </a:r>
            <a:r>
              <a:rPr lang="de-DE" b="0" dirty="0" smtClean="0"/>
              <a:t> </a:t>
            </a:r>
            <a:r>
              <a:rPr lang="de-DE" baseline="0" dirty="0" smtClean="0"/>
              <a:t>high </a:t>
            </a:r>
            <a:r>
              <a:rPr lang="de-DE" baseline="0" dirty="0" err="1" smtClean="0"/>
              <a:t>regret</a:t>
            </a:r>
            <a:r>
              <a:rPr lang="de-DE" baseline="0" dirty="0" smtClean="0"/>
              <a:t> </a:t>
            </a:r>
            <a:r>
              <a:rPr lang="de-DE" baseline="0" dirty="0" err="1" smtClean="0"/>
              <a:t>options</a:t>
            </a:r>
            <a:r>
              <a:rPr lang="de-DE" baseline="0" dirty="0" smtClean="0"/>
              <a:t>):</a:t>
            </a:r>
          </a:p>
          <a:p>
            <a:r>
              <a:rPr lang="en-GB" b="0" dirty="0" smtClean="0"/>
              <a:t>These are measures that are cost effective to implement today, where the benefits are less sensitive to precise projections </a:t>
            </a:r>
          </a:p>
          <a:p>
            <a:r>
              <a:rPr lang="en-GB" b="0" dirty="0" smtClean="0"/>
              <a:t>about the future climate, and where there are co-benefits or no hard trade-offs with other policy objectives.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smtClean="0">
                <a:solidFill>
                  <a:schemeClr val="tx1"/>
                </a:solidFill>
                <a:effectLst/>
                <a:latin typeface="+mn-lt"/>
                <a:ea typeface="+mn-ea"/>
                <a:cs typeface="+mn-cs"/>
              </a:rPr>
              <a:t>Break up rhythm of the slides with questions to the audience</a:t>
            </a:r>
            <a:r>
              <a:rPr lang="en-GB" sz="1200" b="0" i="1" kern="1200" dirty="0" smtClean="0">
                <a:solidFill>
                  <a:schemeClr val="tx1"/>
                </a:solidFill>
                <a:effectLst/>
                <a:latin typeface="+mn-lt"/>
                <a:ea typeface="+mn-ea"/>
                <a:cs typeface="+mn-cs"/>
                <a:sym typeface="Wingdings" panose="05000000000000000000" pitchFamily="2" charset="2"/>
              </a:rPr>
              <a:t>:</a:t>
            </a:r>
            <a:r>
              <a:rPr lang="en-GB" sz="1200" b="0" i="1" kern="1200" baseline="0" dirty="0" smtClean="0">
                <a:solidFill>
                  <a:schemeClr val="tx1"/>
                </a:solidFill>
                <a:effectLst/>
                <a:latin typeface="+mn-lt"/>
                <a:ea typeface="+mn-ea"/>
                <a:cs typeface="+mn-cs"/>
                <a:sym typeface="Wingdings" panose="05000000000000000000" pitchFamily="2" charset="2"/>
              </a:rPr>
              <a:t> )</a:t>
            </a:r>
            <a:r>
              <a:rPr lang="en-GB" sz="1200" b="0" i="1" kern="1200" dirty="0" smtClean="0">
                <a:solidFill>
                  <a:schemeClr val="tx1"/>
                </a:solidFill>
                <a:effectLst/>
                <a:latin typeface="+mn-lt"/>
                <a:ea typeface="+mn-ea"/>
                <a:cs typeface="+mn-cs"/>
                <a:sym typeface="Wingdings" panose="05000000000000000000" pitchFamily="2" charset="2"/>
              </a:rPr>
              <a:t> </a:t>
            </a:r>
            <a:r>
              <a:rPr lang="en-GB" b="0" dirty="0" smtClean="0"/>
              <a:t>Which no-regret</a:t>
            </a:r>
            <a:r>
              <a:rPr lang="en-GB" b="0" baseline="0" dirty="0" smtClean="0"/>
              <a:t> measure comes to your mind? …</a:t>
            </a:r>
            <a:endParaRPr lang="en-GB" b="0" i="1" baseline="0" dirty="0" smtClean="0"/>
          </a:p>
          <a:p>
            <a:r>
              <a:rPr lang="en-GB" b="0" dirty="0" smtClean="0"/>
              <a:t>Examples: </a:t>
            </a:r>
            <a:r>
              <a:rPr lang="en-GB" altLang="de-DE" b="0" kern="0" dirty="0" smtClean="0"/>
              <a:t>Avoid building in high risk areas (e.g. flood plains) when locating, </a:t>
            </a:r>
            <a:r>
              <a:rPr lang="en-US" altLang="de-DE" b="0" kern="0" dirty="0" smtClean="0"/>
              <a:t>Soil conservation to improve agricultural yields and keep ecosystem functions intact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de-DE" kern="0" dirty="0" smtClean="0"/>
          </a:p>
          <a:p>
            <a:pPr marL="0" indent="0">
              <a:spcAft>
                <a:spcPts val="0"/>
              </a:spcAft>
              <a:buNone/>
            </a:pPr>
            <a:r>
              <a:rPr lang="en-US" altLang="de-DE" b="1" kern="0" dirty="0" smtClean="0">
                <a:solidFill>
                  <a:schemeClr val="accent3"/>
                </a:solidFill>
              </a:rPr>
              <a:t>Technical solutions:</a:t>
            </a:r>
          </a:p>
          <a:p>
            <a:pPr marL="285750" indent="-285750">
              <a:spcBef>
                <a:spcPts val="0"/>
              </a:spcBef>
            </a:pPr>
            <a:r>
              <a:rPr lang="en-US" altLang="de-DE" kern="0" dirty="0" smtClean="0">
                <a:solidFill>
                  <a:schemeClr val="accent3"/>
                </a:solidFill>
              </a:rPr>
              <a:t>Examples: </a:t>
            </a:r>
            <a:r>
              <a:rPr lang="en-US" altLang="de-DE" kern="0" dirty="0" smtClean="0"/>
              <a:t>Dyke construction, efficient irrigation systems </a:t>
            </a:r>
          </a:p>
          <a:p>
            <a:pPr marL="0" indent="0">
              <a:spcAft>
                <a:spcPts val="0"/>
              </a:spcAft>
              <a:buNone/>
            </a:pPr>
            <a:endParaRPr lang="en-US" altLang="de-DE" b="1" kern="0" dirty="0" smtClean="0">
              <a:solidFill>
                <a:schemeClr val="accent3"/>
              </a:solidFill>
            </a:endParaRPr>
          </a:p>
          <a:p>
            <a:pPr marL="0" indent="0">
              <a:spcAft>
                <a:spcPts val="0"/>
              </a:spcAft>
              <a:buNone/>
            </a:pPr>
            <a:r>
              <a:rPr lang="en-US" altLang="de-DE" b="1" kern="0" dirty="0" smtClean="0">
                <a:solidFill>
                  <a:schemeClr val="accent3"/>
                </a:solidFill>
              </a:rPr>
              <a:t>Research: </a:t>
            </a:r>
            <a:r>
              <a:rPr lang="en-US" altLang="de-DE" b="0" kern="0" dirty="0" smtClean="0">
                <a:solidFill>
                  <a:schemeClr val="accent3"/>
                </a:solidFill>
              </a:rPr>
              <a:t>How</a:t>
            </a:r>
            <a:r>
              <a:rPr lang="en-US" altLang="de-DE" b="0" kern="0" baseline="0" dirty="0" smtClean="0">
                <a:solidFill>
                  <a:schemeClr val="accent3"/>
                </a:solidFill>
              </a:rPr>
              <a:t> does research contribute to adaptation, which initiatives come to your mind?</a:t>
            </a:r>
            <a:endParaRPr lang="en-US" altLang="de-DE" b="0" kern="0" dirty="0" smtClean="0">
              <a:solidFill>
                <a:schemeClr val="accent3"/>
              </a:solidFill>
            </a:endParaRPr>
          </a:p>
          <a:p>
            <a:pPr marL="285750" indent="-285750">
              <a:spcBef>
                <a:spcPts val="0"/>
              </a:spcBef>
            </a:pPr>
            <a:r>
              <a:rPr lang="en-US" altLang="de-DE" kern="0" dirty="0" smtClean="0">
                <a:solidFill>
                  <a:schemeClr val="accent3"/>
                </a:solidFill>
              </a:rPr>
              <a:t>Examples: </a:t>
            </a:r>
            <a:r>
              <a:rPr lang="en-US" altLang="de-DE" kern="0" dirty="0" smtClean="0"/>
              <a:t>regional climate models, climate-resilient breeds/species</a:t>
            </a:r>
          </a:p>
          <a:p>
            <a:pPr marL="0" indent="0">
              <a:spcAft>
                <a:spcPts val="0"/>
              </a:spcAft>
              <a:buNone/>
            </a:pPr>
            <a:endParaRPr lang="en-US" altLang="de-DE" b="1" kern="0" dirty="0" smtClean="0">
              <a:solidFill>
                <a:schemeClr val="accent3"/>
              </a:solidFill>
            </a:endParaRPr>
          </a:p>
          <a:p>
            <a:pPr marL="0" indent="0">
              <a:spcAft>
                <a:spcPts val="0"/>
              </a:spcAft>
              <a:buNone/>
            </a:pPr>
            <a:r>
              <a:rPr lang="en-US" altLang="de-DE" b="1" kern="0" dirty="0" smtClean="0">
                <a:solidFill>
                  <a:schemeClr val="accent3"/>
                </a:solidFill>
              </a:rPr>
              <a:t>Capacity development:</a:t>
            </a:r>
          </a:p>
          <a:p>
            <a:pPr marL="285750" indent="-285750">
              <a:spcBef>
                <a:spcPts val="0"/>
              </a:spcBef>
            </a:pPr>
            <a:r>
              <a:rPr lang="en-US" altLang="de-DE" kern="0" dirty="0" smtClean="0">
                <a:solidFill>
                  <a:schemeClr val="accent3"/>
                </a:solidFill>
              </a:rPr>
              <a:t>Examples: </a:t>
            </a:r>
            <a:r>
              <a:rPr lang="en-US" altLang="de-DE" kern="0" dirty="0" smtClean="0"/>
              <a:t>Train technical staff in ministries in interpreting climate data; improve management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de-DE" kern="0" dirty="0" smtClean="0"/>
          </a:p>
        </p:txBody>
      </p:sp>
      <p:sp>
        <p:nvSpPr>
          <p:cNvPr id="4" name="Slide Number Placeholder 3"/>
          <p:cNvSpPr>
            <a:spLocks noGrp="1"/>
          </p:cNvSpPr>
          <p:nvPr>
            <p:ph type="sldNum" sz="quarter" idx="10"/>
          </p:nvPr>
        </p:nvSpPr>
        <p:spPr/>
        <p:txBody>
          <a:bodyPr/>
          <a:lstStyle/>
          <a:p>
            <a:fld id="{276F4F92-661F-4424-ADED-7D3829A4203F}" type="slidenum">
              <a:rPr lang="de-DE" smtClean="0"/>
              <a:pPr/>
              <a:t>9</a:t>
            </a:fld>
            <a:endParaRPr lang="de-DE"/>
          </a:p>
        </p:txBody>
      </p:sp>
    </p:spTree>
    <p:extLst>
      <p:ext uri="{BB962C8B-B14F-4D97-AF65-F5344CB8AC3E}">
        <p14:creationId xmlns:p14="http://schemas.microsoft.com/office/powerpoint/2010/main" val="183135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11.JPG"/><Relationship Id="rId2" Type="http://schemas.openxmlformats.org/officeDocument/2006/relationships/image" Target="../media/image3.gif"/><Relationship Id="rId1" Type="http://schemas.openxmlformats.org/officeDocument/2006/relationships/slideMaster" Target="../slideMasters/slideMaster2.xml"/><Relationship Id="rId6" Type="http://schemas.openxmlformats.org/officeDocument/2006/relationships/image" Target="../media/image10.wmf"/><Relationship Id="rId5" Type="http://schemas.openxmlformats.org/officeDocument/2006/relationships/image" Target="../media/image9.jpe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Grafik 10"/>
          <p:cNvPicPr>
            <a:picLocks noChangeAspect="1"/>
          </p:cNvPicPr>
          <p:nvPr/>
        </p:nvPicPr>
        <p:blipFill>
          <a:blip r:embed="rId2" cstate="print"/>
          <a:srcRect/>
          <a:stretch>
            <a:fillRect/>
          </a:stretch>
        </p:blipFill>
        <p:spPr bwMode="auto">
          <a:xfrm>
            <a:off x="0" y="0"/>
            <a:ext cx="9144000" cy="1119188"/>
          </a:xfrm>
          <a:prstGeom prst="rect">
            <a:avLst/>
          </a:prstGeom>
          <a:noFill/>
          <a:ln w="9525">
            <a:noFill/>
            <a:miter lim="800000"/>
            <a:headEnd/>
            <a:tailEnd/>
          </a:ln>
        </p:spPr>
      </p:pic>
      <p:sp>
        <p:nvSpPr>
          <p:cNvPr id="9" name="Rectangle 15"/>
          <p:cNvSpPr>
            <a:spLocks noGrp="1" noChangeArrowheads="1"/>
          </p:cNvSpPr>
          <p:nvPr>
            <p:ph type="ctrTitle" sz="quarter" hasCustomPrompt="1"/>
          </p:nvPr>
        </p:nvSpPr>
        <p:spPr>
          <a:xfrm>
            <a:off x="1043608" y="2790056"/>
            <a:ext cx="7034400" cy="1143000"/>
          </a:xfrm>
        </p:spPr>
        <p:txBody>
          <a:bodyPr anchor="ctr"/>
          <a:lstStyle>
            <a:lvl1pPr algn="ctr">
              <a:defRPr sz="2400" baseline="0">
                <a:solidFill>
                  <a:schemeClr val="accent3"/>
                </a:solidFill>
              </a:defRPr>
            </a:lvl1pPr>
          </a:lstStyle>
          <a:p>
            <a:r>
              <a:rPr lang="en-GB" noProof="0" dirty="0" smtClean="0"/>
              <a:t/>
            </a:r>
            <a:br>
              <a:rPr lang="en-GB" noProof="0" dirty="0" smtClean="0"/>
            </a:br>
            <a:r>
              <a:rPr lang="en-GB" noProof="0" dirty="0" smtClean="0"/>
              <a:t>Insert number and title of module</a:t>
            </a:r>
            <a:br>
              <a:rPr lang="en-GB" noProof="0" dirty="0" smtClean="0"/>
            </a:br>
            <a:r>
              <a:rPr lang="en-GB" noProof="0" dirty="0" smtClean="0"/>
              <a:t/>
            </a:r>
            <a:br>
              <a:rPr lang="en-GB" noProof="0" dirty="0" smtClean="0"/>
            </a:br>
            <a:r>
              <a:rPr lang="en-GB" noProof="0" dirty="0" smtClean="0"/>
              <a:t>Insert name of trainer/s</a:t>
            </a:r>
            <a:br>
              <a:rPr lang="en-GB" noProof="0" dirty="0" smtClean="0"/>
            </a:br>
            <a:endParaRPr lang="en-GB" noProof="0" dirty="0"/>
          </a:p>
        </p:txBody>
      </p:sp>
      <p:sp>
        <p:nvSpPr>
          <p:cNvPr id="10" name="Rechteck 9"/>
          <p:cNvSpPr/>
          <p:nvPr/>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noProof="0" dirty="0" smtClean="0">
              <a:ln>
                <a:noFill/>
              </a:ln>
              <a:solidFill>
                <a:srgbClr val="999999"/>
              </a:solidFill>
              <a:effectLst/>
              <a:latin typeface="Arial" charset="0"/>
            </a:endParaRPr>
          </a:p>
        </p:txBody>
      </p:sp>
      <p:grpSp>
        <p:nvGrpSpPr>
          <p:cNvPr id="11" name="Gruppieren 10"/>
          <p:cNvGrpSpPr/>
          <p:nvPr userDrawn="1"/>
        </p:nvGrpSpPr>
        <p:grpSpPr>
          <a:xfrm>
            <a:off x="35496" y="5013176"/>
            <a:ext cx="9126220" cy="1828197"/>
            <a:chOff x="0" y="5124450"/>
            <a:chExt cx="9126220" cy="1828197"/>
          </a:xfrm>
        </p:grpSpPr>
        <p:sp>
          <p:nvSpPr>
            <p:cNvPr id="12" name="Rechteck 11"/>
            <p:cNvSpPr/>
            <p:nvPr/>
          </p:nvSpPr>
          <p:spPr bwMode="auto">
            <a:xfrm>
              <a:off x="0" y="5124450"/>
              <a:ext cx="9126220" cy="1828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smtClean="0">
                <a:ln>
                  <a:noFill/>
                </a:ln>
                <a:solidFill>
                  <a:srgbClr val="999999"/>
                </a:solidFill>
                <a:effectLst/>
                <a:latin typeface="Arial" charset="0"/>
              </a:endParaRPr>
            </a:p>
          </p:txBody>
        </p:sp>
        <p:grpSp>
          <p:nvGrpSpPr>
            <p:cNvPr id="13" name="Gruppieren 12"/>
            <p:cNvGrpSpPr/>
            <p:nvPr/>
          </p:nvGrpSpPr>
          <p:grpSpPr>
            <a:xfrm>
              <a:off x="92908" y="5264297"/>
              <a:ext cx="8757087" cy="1688350"/>
              <a:chOff x="92908" y="5264297"/>
              <a:chExt cx="8757087" cy="1688350"/>
            </a:xfrm>
          </p:grpSpPr>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275" y="5264297"/>
                <a:ext cx="4829176" cy="168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08" y="5419823"/>
                <a:ext cx="2595169" cy="1081479"/>
              </a:xfrm>
              <a:prstGeom prst="rect">
                <a:avLst/>
              </a:prstGeom>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1500" y="5559263"/>
                <a:ext cx="658495" cy="12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uppieren 16"/>
              <p:cNvGrpSpPr/>
              <p:nvPr/>
            </p:nvGrpSpPr>
            <p:grpSpPr>
              <a:xfrm>
                <a:off x="5985956" y="5462319"/>
                <a:ext cx="1995994" cy="886746"/>
                <a:chOff x="5985956" y="5462319"/>
                <a:chExt cx="1995994" cy="886746"/>
              </a:xfrm>
            </p:grpSpPr>
            <p:sp>
              <p:nvSpPr>
                <p:cNvPr id="18" name="Textfeld 17"/>
                <p:cNvSpPr txBox="1"/>
                <p:nvPr/>
              </p:nvSpPr>
              <p:spPr>
                <a:xfrm>
                  <a:off x="5985956" y="5462319"/>
                  <a:ext cx="1147864" cy="253916"/>
                </a:xfrm>
                <a:prstGeom prst="rect">
                  <a:avLst/>
                </a:prstGeom>
                <a:noFill/>
              </p:spPr>
              <p:txBody>
                <a:bodyPr wrap="square" rtlCol="0">
                  <a:spAutoFit/>
                </a:bodyPr>
                <a:lstStyle/>
                <a:p>
                  <a:r>
                    <a:rPr lang="de-DE" sz="1050" b="0" dirty="0" smtClean="0">
                      <a:solidFill>
                        <a:schemeClr val="tx1"/>
                      </a:solidFill>
                      <a:latin typeface="Arial Narrow" panose="020B0606020202030204" pitchFamily="34" charset="0"/>
                    </a:rPr>
                    <a:t>In </a:t>
                  </a:r>
                  <a:r>
                    <a:rPr lang="de-DE" sz="1050" b="0" dirty="0" err="1" smtClean="0">
                      <a:solidFill>
                        <a:schemeClr val="tx1"/>
                      </a:solidFill>
                      <a:latin typeface="Arial Narrow" panose="020B0606020202030204" pitchFamily="34" charset="0"/>
                    </a:rPr>
                    <a:t>cooperation</a:t>
                  </a:r>
                  <a:r>
                    <a:rPr lang="de-DE" sz="1050" b="0" dirty="0" smtClean="0">
                      <a:solidFill>
                        <a:schemeClr val="tx1"/>
                      </a:solidFill>
                      <a:latin typeface="Arial Narrow" panose="020B0606020202030204" pitchFamily="34" charset="0"/>
                    </a:rPr>
                    <a:t> </a:t>
                  </a:r>
                  <a:r>
                    <a:rPr lang="de-DE" sz="1050" b="0" dirty="0" err="1" smtClean="0">
                      <a:solidFill>
                        <a:schemeClr val="tx1"/>
                      </a:solidFill>
                      <a:latin typeface="Arial Narrow" panose="020B0606020202030204" pitchFamily="34" charset="0"/>
                    </a:rPr>
                    <a:t>with</a:t>
                  </a:r>
                  <a:r>
                    <a:rPr lang="de-DE" sz="1050" b="0" dirty="0" smtClean="0">
                      <a:solidFill>
                        <a:schemeClr val="tx1"/>
                      </a:solidFill>
                      <a:latin typeface="Arial Narrow" panose="020B0606020202030204" pitchFamily="34" charset="0"/>
                    </a:rPr>
                    <a:t>	</a:t>
                  </a:r>
                  <a:endParaRPr lang="en-US" sz="1050" b="0" dirty="0">
                    <a:solidFill>
                      <a:schemeClr val="tx1"/>
                    </a:solidFill>
                    <a:latin typeface="Arial Narrow" panose="020B0606020202030204" pitchFamily="34" charset="0"/>
                  </a:endParaRPr>
                </a:p>
              </p:txBody>
            </p:sp>
            <p:pic>
              <p:nvPicPr>
                <p:cNvPr id="1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8027" y="5806346"/>
                  <a:ext cx="1883923" cy="54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3" name="Textfeld 2"/>
          <p:cNvSpPr txBox="1"/>
          <p:nvPr userDrawn="1"/>
        </p:nvSpPr>
        <p:spPr>
          <a:xfrm>
            <a:off x="1074051" y="1268760"/>
            <a:ext cx="6973838" cy="1200329"/>
          </a:xfrm>
          <a:prstGeom prst="rect">
            <a:avLst/>
          </a:prstGeom>
          <a:noFill/>
        </p:spPr>
        <p:txBody>
          <a:bodyPr wrap="square" rtlCol="0">
            <a:spAutoFit/>
          </a:bodyPr>
          <a:lstStyle/>
          <a:p>
            <a:pPr algn="ctr"/>
            <a:r>
              <a:rPr lang="en-GB" sz="2400" noProof="0" dirty="0" smtClean="0">
                <a:solidFill>
                  <a:schemeClr val="accent3"/>
                </a:solidFill>
              </a:rPr>
              <a:t>National Adaptation Plan (NAP) </a:t>
            </a:r>
            <a:br>
              <a:rPr lang="en-GB" sz="2400" noProof="0" dirty="0" smtClean="0">
                <a:solidFill>
                  <a:schemeClr val="accent3"/>
                </a:solidFill>
              </a:rPr>
            </a:br>
            <a:r>
              <a:rPr lang="en-GB" sz="2400" noProof="0" dirty="0" smtClean="0">
                <a:solidFill>
                  <a:schemeClr val="accent3"/>
                </a:solidFill>
              </a:rPr>
              <a:t>Country-level training</a:t>
            </a:r>
          </a:p>
          <a:p>
            <a:pPr algn="ctr"/>
            <a:endParaRPr lang="en-GB" sz="2400" noProof="0" dirty="0" smtClean="0">
              <a:solidFill>
                <a:schemeClr val="accent3"/>
              </a:solidFill>
            </a:endParaRP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27/03/2015</a:t>
            </a:fld>
            <a:endParaRPr lang="en-GB" dirty="0">
              <a:solidFill>
                <a:srgbClr val="727272"/>
              </a:solidFill>
            </a:endParaRPr>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Tree>
    <p:extLst>
      <p:ext uri="{BB962C8B-B14F-4D97-AF65-F5344CB8AC3E}">
        <p14:creationId xmlns:p14="http://schemas.microsoft.com/office/powerpoint/2010/main" val="208110916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with 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27/03/2015</a:t>
            </a:fld>
            <a:endParaRPr lang="en-GB" dirty="0">
              <a:solidFill>
                <a:srgbClr val="727272"/>
              </a:solidFill>
            </a:endParaRPr>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Tree>
    <p:extLst>
      <p:ext uri="{BB962C8B-B14F-4D97-AF65-F5344CB8AC3E}">
        <p14:creationId xmlns:p14="http://schemas.microsoft.com/office/powerpoint/2010/main" val="1222306031"/>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27/03/2015</a:t>
            </a:fld>
            <a:endParaRPr lang="en-GB" dirty="0">
              <a:solidFill>
                <a:srgbClr val="727272"/>
              </a:solidFill>
            </a:endParaRPr>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
        <p:nvSpPr>
          <p:cNvPr id="8" name="Bildplatzhalter 2"/>
          <p:cNvSpPr>
            <a:spLocks noGrp="1"/>
          </p:cNvSpPr>
          <p:nvPr>
            <p:ph type="pic" idx="12" hasCustomPrompt="1"/>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to add image</a:t>
            </a:r>
          </a:p>
        </p:txBody>
      </p:sp>
    </p:spTree>
    <p:extLst>
      <p:ext uri="{BB962C8B-B14F-4D97-AF65-F5344CB8AC3E}">
        <p14:creationId xmlns:p14="http://schemas.microsoft.com/office/powerpoint/2010/main" val="4069074185"/>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smtClean="0"/>
              <a:t>Click here to add title</a:t>
            </a:r>
            <a:endParaRPr lang="en-GB" noProof="0" dirty="0"/>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27/03/2015</a:t>
            </a:fld>
            <a:endParaRPr lang="en-GB" dirty="0">
              <a:solidFill>
                <a:srgbClr val="727272"/>
              </a:solidFill>
            </a:endParaRPr>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2405972354"/>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27/03/2015</a:t>
            </a:fld>
            <a:endParaRPr lang="en-GB" dirty="0">
              <a:solidFill>
                <a:srgbClr val="727272"/>
              </a:solidFill>
            </a:endParaRPr>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2141560542"/>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27/03/2015</a:t>
            </a:fld>
            <a:endParaRPr lang="en-GB" dirty="0">
              <a:solidFill>
                <a:srgbClr val="727272"/>
              </a:solidFill>
            </a:endParaRPr>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baseline="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lvl="1"/>
            <a:r>
              <a:rPr lang="en-GB" noProof="0" dirty="0" smtClean="0"/>
              <a:t>Second layer	</a:t>
            </a:r>
          </a:p>
          <a:p>
            <a:pPr lvl="2"/>
            <a:r>
              <a:rPr lang="en-GB" noProof="0" dirty="0" smtClean="0"/>
              <a:t>Third layer</a:t>
            </a:r>
          </a:p>
          <a:p>
            <a:pPr lvl="3"/>
            <a:r>
              <a:rPr lang="en-GB" noProof="0" dirty="0" smtClean="0"/>
              <a:t>Fourth layer</a:t>
            </a:r>
          </a:p>
        </p:txBody>
      </p:sp>
      <p:sp>
        <p:nvSpPr>
          <p:cNvPr id="6"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3683776207"/>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2E44C94-8673-44B1-B997-2666052F0658}" type="datetime1">
              <a:rPr lang="en-GB" smtClean="0">
                <a:solidFill>
                  <a:srgbClr val="727272"/>
                </a:solidFill>
              </a:rPr>
              <a:pPr>
                <a:defRPr/>
              </a:pPr>
              <a:t>27/03/2015</a:t>
            </a:fld>
            <a:endParaRPr lang="en-GB" dirty="0">
              <a:solidFill>
                <a:srgbClr val="727272"/>
              </a:solidFill>
            </a:endParaRPr>
          </a:p>
        </p:txBody>
      </p:sp>
      <p:sp>
        <p:nvSpPr>
          <p:cNvPr id="5" name="Fußzeilenplatzhalter 2"/>
          <p:cNvSpPr>
            <a:spLocks noGrp="1"/>
          </p:cNvSpPr>
          <p:nvPr>
            <p:ph type="ftr" sz="quarter" idx="13"/>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3058905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27/03/2015</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27/03/2015</a:t>
            </a:fld>
            <a:endParaRPr lang="en-GB" noProof="0"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27/03/2015</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
        <p:nvSpPr>
          <p:cNvPr id="8" name="Bildplatzhalter 2"/>
          <p:cNvSpPr>
            <a:spLocks noGrp="1"/>
          </p:cNvSpPr>
          <p:nvPr>
            <p:ph type="pic" idx="12" hasCustomPrompt="1"/>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smtClean="0"/>
              <a:t>Click here to add title</a:t>
            </a:r>
            <a:endParaRPr lang="en-GB" noProof="0"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27/03/2015</a:t>
            </a:fld>
            <a:endParaRPr lang="en-GB" noProof="0" dirty="0"/>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Tree>
    <p:extLst>
      <p:ext uri="{BB962C8B-B14F-4D97-AF65-F5344CB8AC3E}">
        <p14:creationId xmlns:p14="http://schemas.microsoft.com/office/powerpoint/2010/main" val="104762687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27/03/2015</a:t>
            </a:fld>
            <a:endParaRPr lang="en-GB" noProof="0" dirty="0"/>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Tree>
    <p:extLst>
      <p:ext uri="{BB962C8B-B14F-4D97-AF65-F5344CB8AC3E}">
        <p14:creationId xmlns:p14="http://schemas.microsoft.com/office/powerpoint/2010/main" val="183614505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27/03/2015</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baseline="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lvl="1"/>
            <a:r>
              <a:rPr lang="en-GB" noProof="0" dirty="0" smtClean="0"/>
              <a:t>Second layer	</a:t>
            </a:r>
          </a:p>
          <a:p>
            <a:pPr lvl="2"/>
            <a:r>
              <a:rPr lang="en-GB" noProof="0" dirty="0" smtClean="0"/>
              <a:t>Third layer</a:t>
            </a:r>
          </a:p>
          <a:p>
            <a:pPr lvl="3"/>
            <a:r>
              <a:rPr lang="en-GB" noProof="0" dirty="0" smtClean="0"/>
              <a:t>Fourth layer</a:t>
            </a:r>
          </a:p>
        </p:txBody>
      </p:sp>
      <p:sp>
        <p:nvSpPr>
          <p:cNvPr id="6"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2E44C94-8673-44B1-B997-2666052F0658}" type="datetime1">
              <a:rPr lang="en-GB" noProof="0" smtClean="0"/>
              <a:pPr>
                <a:defRPr/>
              </a:pPr>
              <a:t>27/03/2015</a:t>
            </a:fld>
            <a:endParaRPr lang="en-GB" noProof="0" dirty="0"/>
          </a:p>
        </p:txBody>
      </p:sp>
      <p:sp>
        <p:nvSpPr>
          <p:cNvPr id="5" name="Fußzeilenplatzhalter 2"/>
          <p:cNvSpPr>
            <a:spLocks noGrp="1"/>
          </p:cNvSpPr>
          <p:nvPr>
            <p:ph type="ftr" sz="quarter" idx="13"/>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Tree>
    <p:extLst>
      <p:ext uri="{BB962C8B-B14F-4D97-AF65-F5344CB8AC3E}">
        <p14:creationId xmlns:p14="http://schemas.microsoft.com/office/powerpoint/2010/main" val="8215209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Grafik 10"/>
          <p:cNvPicPr>
            <a:picLocks noChangeAspect="1"/>
          </p:cNvPicPr>
          <p:nvPr/>
        </p:nvPicPr>
        <p:blipFill>
          <a:blip r:embed="rId2" cstate="print"/>
          <a:srcRect/>
          <a:stretch>
            <a:fillRect/>
          </a:stretch>
        </p:blipFill>
        <p:spPr bwMode="auto">
          <a:xfrm>
            <a:off x="0" y="0"/>
            <a:ext cx="9144000" cy="1119188"/>
          </a:xfrm>
          <a:prstGeom prst="rect">
            <a:avLst/>
          </a:prstGeom>
          <a:noFill/>
          <a:ln w="9525">
            <a:noFill/>
            <a:miter lim="800000"/>
            <a:headEnd/>
            <a:tailEnd/>
          </a:ln>
        </p:spPr>
      </p:pic>
      <p:sp>
        <p:nvSpPr>
          <p:cNvPr id="9" name="Rectangle 15"/>
          <p:cNvSpPr>
            <a:spLocks noGrp="1" noChangeArrowheads="1"/>
          </p:cNvSpPr>
          <p:nvPr>
            <p:ph type="ctrTitle" sz="quarter" hasCustomPrompt="1"/>
          </p:nvPr>
        </p:nvSpPr>
        <p:spPr>
          <a:xfrm>
            <a:off x="1043608" y="2141984"/>
            <a:ext cx="7034400" cy="1143000"/>
          </a:xfrm>
        </p:spPr>
        <p:txBody>
          <a:bodyPr anchor="ctr"/>
          <a:lstStyle>
            <a:lvl1pPr algn="ctr">
              <a:defRPr sz="2400" baseline="0">
                <a:solidFill>
                  <a:schemeClr val="accent3"/>
                </a:solidFill>
              </a:defRPr>
            </a:lvl1pPr>
          </a:lstStyle>
          <a:p>
            <a:r>
              <a:rPr lang="en-GB" noProof="0" dirty="0" smtClean="0"/>
              <a:t/>
            </a:r>
            <a:br>
              <a:rPr lang="en-GB" noProof="0" dirty="0" smtClean="0"/>
            </a:br>
            <a:r>
              <a:rPr lang="en-GB" noProof="0" dirty="0" smtClean="0"/>
              <a:t>Insert number and title of module</a:t>
            </a:r>
            <a:br>
              <a:rPr lang="en-GB" noProof="0" dirty="0" smtClean="0"/>
            </a:br>
            <a:r>
              <a:rPr lang="en-GB" noProof="0" dirty="0" smtClean="0"/>
              <a:t>Insert name of trainer/s</a:t>
            </a:r>
            <a:br>
              <a:rPr lang="en-GB" noProof="0" dirty="0" smtClean="0"/>
            </a:br>
            <a:endParaRPr lang="en-GB" noProof="0" dirty="0"/>
          </a:p>
        </p:txBody>
      </p:sp>
      <p:sp>
        <p:nvSpPr>
          <p:cNvPr id="10" name="Rechteck 9"/>
          <p:cNvSpPr/>
          <p:nvPr/>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200" b="1" dirty="0" smtClean="0">
              <a:solidFill>
                <a:srgbClr val="999999"/>
              </a:solidFill>
            </a:endParaRPr>
          </a:p>
        </p:txBody>
      </p:sp>
      <p:sp>
        <p:nvSpPr>
          <p:cNvPr id="12" name="Rechteck 11"/>
          <p:cNvSpPr/>
          <p:nvPr/>
        </p:nvSpPr>
        <p:spPr bwMode="auto">
          <a:xfrm>
            <a:off x="35496" y="5013176"/>
            <a:ext cx="9126220" cy="1828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smtClean="0">
              <a:solidFill>
                <a:srgbClr val="999999"/>
              </a:solidFill>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121" y="187281"/>
            <a:ext cx="2595169" cy="1081479"/>
          </a:xfrm>
          <a:prstGeom prst="rect">
            <a:avLst/>
          </a:prstGeom>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5469" y="5155695"/>
            <a:ext cx="517614" cy="100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uppieren 16"/>
          <p:cNvGrpSpPr/>
          <p:nvPr/>
        </p:nvGrpSpPr>
        <p:grpSpPr>
          <a:xfrm>
            <a:off x="3598731" y="4869160"/>
            <a:ext cx="1779970" cy="791352"/>
            <a:chOff x="5985956" y="5416769"/>
            <a:chExt cx="1779970" cy="791352"/>
          </a:xfrm>
        </p:grpSpPr>
        <p:sp>
          <p:nvSpPr>
            <p:cNvPr id="18" name="Textfeld 17"/>
            <p:cNvSpPr txBox="1"/>
            <p:nvPr/>
          </p:nvSpPr>
          <p:spPr>
            <a:xfrm>
              <a:off x="5985956" y="5416769"/>
              <a:ext cx="1147864" cy="430887"/>
            </a:xfrm>
            <a:prstGeom prst="rect">
              <a:avLst/>
            </a:prstGeom>
            <a:noFill/>
          </p:spPr>
          <p:txBody>
            <a:bodyPr wrap="square" rtlCol="0">
              <a:spAutoFit/>
            </a:bodyPr>
            <a:lstStyle/>
            <a:p>
              <a:r>
                <a:rPr lang="de-DE" sz="1100" dirty="0" smtClean="0">
                  <a:solidFill>
                    <a:srgbClr val="000000"/>
                  </a:solidFill>
                  <a:latin typeface="Arial Narrow" panose="020B0606020202030204" pitchFamily="34" charset="0"/>
                </a:rPr>
                <a:t>In </a:t>
              </a:r>
              <a:r>
                <a:rPr lang="de-DE" sz="1100" dirty="0" err="1" smtClean="0">
                  <a:solidFill>
                    <a:srgbClr val="000000"/>
                  </a:solidFill>
                  <a:latin typeface="Arial Narrow" panose="020B0606020202030204" pitchFamily="34" charset="0"/>
                </a:rPr>
                <a:t>cooperation</a:t>
              </a:r>
              <a:r>
                <a:rPr lang="de-DE" sz="1100" dirty="0" smtClean="0">
                  <a:solidFill>
                    <a:srgbClr val="000000"/>
                  </a:solidFill>
                  <a:latin typeface="Arial Narrow" panose="020B0606020202030204" pitchFamily="34" charset="0"/>
                </a:rPr>
                <a:t> </a:t>
              </a:r>
              <a:r>
                <a:rPr lang="de-DE" sz="1100" dirty="0" err="1" smtClean="0">
                  <a:solidFill>
                    <a:srgbClr val="000000"/>
                  </a:solidFill>
                  <a:latin typeface="Arial Narrow" panose="020B0606020202030204" pitchFamily="34" charset="0"/>
                </a:rPr>
                <a:t>with</a:t>
              </a:r>
              <a:r>
                <a:rPr lang="de-DE" sz="1100" dirty="0" smtClean="0">
                  <a:solidFill>
                    <a:srgbClr val="000000"/>
                  </a:solidFill>
                  <a:latin typeface="Arial Narrow" panose="020B0606020202030204" pitchFamily="34" charset="0"/>
                </a:rPr>
                <a:t>	</a:t>
              </a:r>
              <a:endParaRPr lang="en-US" sz="1100" dirty="0">
                <a:solidFill>
                  <a:srgbClr val="000000"/>
                </a:solidFill>
                <a:latin typeface="Arial Narrow" panose="020B0606020202030204" pitchFamily="34" charset="0"/>
              </a:endParaRPr>
            </a:p>
          </p:txBody>
        </p:sp>
        <p:pic>
          <p:nvPicPr>
            <p:cNvPr id="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129" y="5726799"/>
              <a:ext cx="1670797" cy="48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feld 2"/>
          <p:cNvSpPr txBox="1"/>
          <p:nvPr/>
        </p:nvSpPr>
        <p:spPr>
          <a:xfrm>
            <a:off x="1074051" y="1421904"/>
            <a:ext cx="6973838" cy="830997"/>
          </a:xfrm>
          <a:prstGeom prst="rect">
            <a:avLst/>
          </a:prstGeom>
          <a:noFill/>
        </p:spPr>
        <p:txBody>
          <a:bodyPr wrap="square" rtlCol="0">
            <a:spAutoFit/>
          </a:bodyPr>
          <a:lstStyle/>
          <a:p>
            <a:pPr algn="ctr"/>
            <a:r>
              <a:rPr lang="en-GB" sz="2400" dirty="0" smtClean="0">
                <a:solidFill>
                  <a:srgbClr val="008AB5"/>
                </a:solidFill>
              </a:rPr>
              <a:t>National Adaptation Plan (NAP) </a:t>
            </a:r>
            <a:br>
              <a:rPr lang="en-GB" sz="2400" dirty="0" smtClean="0">
                <a:solidFill>
                  <a:srgbClr val="008AB5"/>
                </a:solidFill>
              </a:rPr>
            </a:br>
            <a:r>
              <a:rPr lang="en-GB" sz="2400" dirty="0" smtClean="0">
                <a:solidFill>
                  <a:srgbClr val="008AB5"/>
                </a:solidFill>
              </a:rPr>
              <a:t>Country-level training</a:t>
            </a:r>
          </a:p>
        </p:txBody>
      </p:sp>
      <p:pic>
        <p:nvPicPr>
          <p:cNvPr id="20" name="Grafik 19"/>
          <p:cNvPicPr>
            <a:picLocks noChangeAspect="1"/>
          </p:cNvPicPr>
          <p:nvPr userDrawn="1"/>
        </p:nvPicPr>
        <p:blipFill rotWithShape="1">
          <a:blip r:embed="rId6" cstate="print">
            <a:extLst>
              <a:ext uri="{28A0092B-C50C-407E-A947-70E740481C1C}">
                <a14:useLocalDpi xmlns:a14="http://schemas.microsoft.com/office/drawing/2010/main" val="0"/>
              </a:ext>
            </a:extLst>
          </a:blip>
          <a:srcRect r="6130"/>
          <a:stretch/>
        </p:blipFill>
        <p:spPr>
          <a:xfrm>
            <a:off x="326529" y="4648130"/>
            <a:ext cx="3272202" cy="1797696"/>
          </a:xfrm>
          <a:prstGeom prst="rect">
            <a:avLst/>
          </a:prstGeom>
        </p:spPr>
      </p:pic>
      <p:pic>
        <p:nvPicPr>
          <p:cNvPr id="5" name="Grafik 4"/>
          <p:cNvPicPr>
            <a:picLocks noChangeAspect="1"/>
          </p:cNvPicPr>
          <p:nvPr userDrawn="1"/>
        </p:nvPicPr>
        <p:blipFill rotWithShape="1">
          <a:blip r:embed="rId7">
            <a:extLst>
              <a:ext uri="{28A0092B-C50C-407E-A947-70E740481C1C}">
                <a14:useLocalDpi xmlns:a14="http://schemas.microsoft.com/office/drawing/2010/main" val="0"/>
              </a:ext>
            </a:extLst>
          </a:blip>
          <a:srcRect l="2979" t="9915" r="15283" b="15670"/>
          <a:stretch/>
        </p:blipFill>
        <p:spPr>
          <a:xfrm>
            <a:off x="6292052" y="5003635"/>
            <a:ext cx="1808340" cy="666205"/>
          </a:xfrm>
          <a:prstGeom prst="rect">
            <a:avLst/>
          </a:prstGeom>
        </p:spPr>
      </p:pic>
    </p:spTree>
    <p:extLst>
      <p:ext uri="{BB962C8B-B14F-4D97-AF65-F5344CB8AC3E}">
        <p14:creationId xmlns:p14="http://schemas.microsoft.com/office/powerpoint/2010/main" val="324974435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gif"/><Relationship Id="rId5" Type="http://schemas.openxmlformats.org/officeDocument/2006/relationships/slideLayout" Target="../slideLayouts/slideLayout13.xml"/><Relationship Id="rId10" Type="http://schemas.openxmlformats.org/officeDocument/2006/relationships/image" Target="../media/image1.gi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pic>
        <p:nvPicPr>
          <p:cNvPr id="18" name="Grafik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11"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smtClean="0"/>
              <a:t>First layer</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tx2"/>
                </a:solidFill>
                <a:latin typeface="Arial Narrow" pitchFamily="34" charset="0"/>
              </a:defRPr>
            </a:lvl1pPr>
          </a:lstStyle>
          <a:p>
            <a:pPr>
              <a:defRPr/>
            </a:pPr>
            <a:fld id="{12E44C94-8673-44B1-B997-2666052F0658}" type="datetime1">
              <a:rPr lang="en-GB" noProof="0" smtClean="0"/>
              <a:pPr>
                <a:defRPr/>
              </a:pPr>
              <a:t>27/03/2015</a:t>
            </a:fld>
            <a:endParaRPr lang="en-GB" noProof="0" dirty="0"/>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defTabSz="914400">
              <a:buNone/>
            </a:pPr>
            <a:r>
              <a:rPr lang="es-ES_tradnl" sz="1000" b="0" i="0" dirty="0" err="1" smtClean="0">
                <a:solidFill>
                  <a:srgbClr val="6E6452"/>
                </a:solidFill>
                <a:latin typeface="Arial Narrow"/>
                <a:ea typeface="+mn-ea"/>
                <a:cs typeface="+mn-cs"/>
              </a:rPr>
              <a:t>Slide</a:t>
            </a:r>
            <a:r>
              <a:rPr lang="es-ES_tradnl" sz="1000" b="0" i="0" dirty="0" smtClean="0">
                <a:solidFill>
                  <a:srgbClr val="6E6452"/>
                </a:solidFill>
                <a:latin typeface="Arial Narrow"/>
                <a:ea typeface="+mn-ea"/>
                <a:cs typeface="+mn-cs"/>
              </a:rPr>
              <a:t> </a:t>
            </a:r>
            <a:fld id="{327115CA-E6A4-425F-BB4F-A64D48743A27}" type="slidenum">
              <a:rPr lang="de-DE" sz="1000" b="0" i="0" smtClean="0">
                <a:solidFill>
                  <a:srgbClr val="6E6452"/>
                </a:solidFill>
                <a:latin typeface="Arial Narrow"/>
                <a:ea typeface="+mn-ea"/>
                <a:cs typeface="+mn-cs"/>
              </a:rPr>
              <a:pPr algn="r" defTabSz="914400">
                <a:buNone/>
              </a:pPr>
              <a:t>‹Nr.›</a:t>
            </a:fld>
            <a:endParaRPr lang="de-DE" sz="1000" b="0" i="0" dirty="0">
              <a:solidFill>
                <a:srgbClr val="6E6452"/>
              </a:solidFill>
              <a:latin typeface="Arial Narrow"/>
              <a:ea typeface="+mn-ea"/>
              <a:cs typeface="+mn-cs"/>
            </a:endParaRPr>
          </a:p>
        </p:txBody>
      </p:sp>
      <p:sp>
        <p:nvSpPr>
          <p:cNvPr id="12" name="Fußzeilenplatzhalter 2"/>
          <p:cNvSpPr>
            <a:spLocks noGrp="1"/>
          </p:cNvSpPr>
          <p:nvPr>
            <p:ph type="ftr" sz="quarter" idx="3"/>
          </p:nvPr>
        </p:nvSpPr>
        <p:spPr>
          <a:xfrm>
            <a:off x="2862776" y="6581001"/>
            <a:ext cx="3418449" cy="246221"/>
          </a:xfrm>
          <a:prstGeom prst="rect">
            <a:avLst/>
          </a:prstGeom>
        </p:spPr>
        <p:txBody>
          <a:bodyPr/>
          <a:lstStyle>
            <a:lvl1pPr algn="ctr">
              <a:defRPr sz="1100" spc="0" baseline="0">
                <a:solidFill>
                  <a:schemeClr val="tx2"/>
                </a:solidFill>
                <a:latin typeface="Arial Narrow" panose="020B0606020202030204" pitchFamily="34" charset="0"/>
              </a:defRPr>
            </a:lvl1pPr>
          </a:lstStyle>
          <a:p>
            <a:r>
              <a:rPr lang="en-GB" dirty="0" smtClean="0"/>
              <a:t>NAP country-level training</a:t>
            </a:r>
            <a:endParaRPr lang="en-GB"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pic>
        <p:nvPicPr>
          <p:cNvPr id="18" name="Grafik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11"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smtClean="0"/>
              <a:t>First layer</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tx2"/>
                </a:solidFill>
                <a:latin typeface="Arial Narrow" pitchFamily="34" charset="0"/>
              </a:defRPr>
            </a:lvl1pPr>
          </a:lstStyle>
          <a:p>
            <a:pPr>
              <a:defRPr/>
            </a:pPr>
            <a:fld id="{12E44C94-8673-44B1-B997-2666052F0658}" type="datetime1">
              <a:rPr lang="en-GB" smtClean="0">
                <a:solidFill>
                  <a:srgbClr val="727272"/>
                </a:solidFill>
              </a:rPr>
              <a:pPr>
                <a:defRPr/>
              </a:pPr>
              <a:t>27/03/2015</a:t>
            </a:fld>
            <a:endParaRPr lang="en-GB" dirty="0">
              <a:solidFill>
                <a:srgbClr val="727272"/>
              </a:solidFill>
            </a:endParaRPr>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r>
              <a:rPr lang="es-ES_tradnl" sz="1000" b="0" dirty="0" err="1" smtClean="0">
                <a:solidFill>
                  <a:srgbClr val="6E6452"/>
                </a:solidFill>
                <a:latin typeface="Arial Narrow"/>
              </a:rPr>
              <a:t>Slide</a:t>
            </a:r>
            <a:r>
              <a:rPr lang="es-ES_tradnl" sz="1000" b="0" dirty="0" smtClean="0">
                <a:solidFill>
                  <a:srgbClr val="6E6452"/>
                </a:solidFill>
                <a:latin typeface="Arial Narrow"/>
              </a:rPr>
              <a:t> </a:t>
            </a:r>
            <a:fld id="{327115CA-E6A4-425F-BB4F-A64D48743A27}" type="slidenum">
              <a:rPr lang="de-DE" sz="1000" b="0" smtClean="0">
                <a:solidFill>
                  <a:srgbClr val="6E6452"/>
                </a:solidFill>
                <a:latin typeface="Arial Narrow"/>
              </a:rPr>
              <a:pPr algn="r"/>
              <a:t>‹Nr.›</a:t>
            </a:fld>
            <a:endParaRPr lang="de-DE" sz="1000" b="0" dirty="0">
              <a:solidFill>
                <a:srgbClr val="6E6452"/>
              </a:solidFill>
              <a:latin typeface="Arial Narrow"/>
            </a:endParaRPr>
          </a:p>
        </p:txBody>
      </p:sp>
      <p:sp>
        <p:nvSpPr>
          <p:cNvPr id="12" name="Fußzeilenplatzhalter 2"/>
          <p:cNvSpPr>
            <a:spLocks noGrp="1"/>
          </p:cNvSpPr>
          <p:nvPr>
            <p:ph type="ftr" sz="quarter" idx="3"/>
          </p:nvPr>
        </p:nvSpPr>
        <p:spPr>
          <a:xfrm>
            <a:off x="2862776" y="6581001"/>
            <a:ext cx="3418449" cy="246221"/>
          </a:xfrm>
          <a:prstGeom prst="rect">
            <a:avLst/>
          </a:prstGeom>
        </p:spPr>
        <p:txBody>
          <a:bodyPr/>
          <a:lstStyle>
            <a:lvl1pPr algn="ctr">
              <a:defRPr sz="1100" spc="0" baseline="0">
                <a:solidFill>
                  <a:schemeClr val="tx2"/>
                </a:solidFill>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57305103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hyperlink" Target="mailto:till.below@giz.de" TargetMode="External"/><Relationship Id="rId7" Type="http://schemas.openxmlformats.org/officeDocument/2006/relationships/hyperlink" Target="http://www.giz.de/climate"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mailto:climate@giz.de" TargetMode="External"/><Relationship Id="rId5" Type="http://schemas.openxmlformats.org/officeDocument/2006/relationships/hyperlink" Target="http://unfccc.int/adaptation/workstreams/national_adaptation_programmes_of_action/items/7279.php" TargetMode="External"/><Relationship Id="rId4" Type="http://schemas.openxmlformats.org/officeDocument/2006/relationships/hyperlink" Target="mailto:nele.buenner@giz.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sz="quarter"/>
          </p:nvPr>
        </p:nvSpPr>
        <p:spPr>
          <a:xfrm>
            <a:off x="1043608" y="2141984"/>
            <a:ext cx="7034400" cy="1935088"/>
          </a:xfrm>
        </p:spPr>
        <p:txBody>
          <a:bodyPr/>
          <a:lstStyle/>
          <a:p>
            <a:r>
              <a:rPr lang="en-GB" dirty="0">
                <a:solidFill>
                  <a:srgbClr val="008AB5"/>
                </a:solidFill>
              </a:rPr>
              <a:t>Module I.1</a:t>
            </a:r>
            <a:br>
              <a:rPr lang="en-GB" dirty="0">
                <a:solidFill>
                  <a:srgbClr val="008AB5"/>
                </a:solidFill>
              </a:rPr>
            </a:br>
            <a:r>
              <a:rPr lang="en-GB" sz="3200" dirty="0">
                <a:solidFill>
                  <a:srgbClr val="008AB5"/>
                </a:solidFill>
              </a:rPr>
              <a:t>The essentials of adaptation</a:t>
            </a:r>
            <a:br>
              <a:rPr lang="en-GB" sz="3200" dirty="0">
                <a:solidFill>
                  <a:srgbClr val="008AB5"/>
                </a:solidFill>
              </a:rPr>
            </a:br>
            <a:r>
              <a:rPr lang="en-GB" dirty="0">
                <a:solidFill>
                  <a:srgbClr val="008AB5"/>
                </a:solidFill>
              </a:rPr>
              <a:t>Trainer: [Name]</a:t>
            </a:r>
            <a:endParaRPr lang="en-GB" dirty="0">
              <a:solidFill>
                <a:srgbClr val="FF0000"/>
              </a:solidFill>
            </a:endParaRPr>
          </a:p>
        </p:txBody>
      </p:sp>
    </p:spTree>
    <p:extLst>
      <p:ext uri="{BB962C8B-B14F-4D97-AF65-F5344CB8AC3E}">
        <p14:creationId xmlns:p14="http://schemas.microsoft.com/office/powerpoint/2010/main" val="11265929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09489" y="1124744"/>
            <a:ext cx="8834511" cy="526985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285750" marR="0" lvl="0" indent="-285750" algn="l" defTabSz="914400" rtl="0" eaLnBrk="1" fontAlgn="base" latinLnBrk="0" hangingPunct="1">
              <a:spcBef>
                <a:spcPts val="900"/>
              </a:spcBef>
              <a:spcAft>
                <a:spcPct val="0"/>
              </a:spcAft>
              <a:buClr>
                <a:srgbClr val="C80F0F"/>
              </a:buClr>
              <a:buSzTx/>
              <a:buFont typeface="Arial" pitchFamily="34" charset="0"/>
              <a:buChar char="•"/>
              <a:tabLst>
                <a:tab pos="2190750" algn="l"/>
              </a:tabLst>
              <a:defRPr/>
            </a:pPr>
            <a:endParaRPr lang="de-DE" sz="1600" dirty="0" smtClean="0">
              <a:solidFill>
                <a:srgbClr val="C00000"/>
              </a:solidFill>
            </a:endParaRPr>
          </a:p>
        </p:txBody>
      </p:sp>
      <p:sp>
        <p:nvSpPr>
          <p:cNvPr id="6" name="Titel 1"/>
          <p:cNvSpPr txBox="1">
            <a:spLocks/>
          </p:cNvSpPr>
          <p:nvPr/>
        </p:nvSpPr>
        <p:spPr>
          <a:xfrm>
            <a:off x="684000" y="1483200"/>
            <a:ext cx="7776000" cy="617928"/>
          </a:xfrm>
          <a:prstGeom prst="rect">
            <a:avLst/>
          </a:prstGeom>
        </p:spPr>
        <p:txBody>
          <a:bodyPr/>
          <a:lst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GB" altLang="de-DE" sz="2800" kern="0" dirty="0" smtClean="0"/>
              <a:t>Adaptation options - II</a:t>
            </a:r>
          </a:p>
        </p:txBody>
      </p:sp>
      <p:sp>
        <p:nvSpPr>
          <p:cNvPr id="7" name="Inhaltsplatzhalter 2"/>
          <p:cNvSpPr txBox="1">
            <a:spLocks/>
          </p:cNvSpPr>
          <p:nvPr/>
        </p:nvSpPr>
        <p:spPr>
          <a:xfrm>
            <a:off x="684000" y="2636912"/>
            <a:ext cx="7776000" cy="4470964"/>
          </a:xfrm>
          <a:prstGeom prst="rect">
            <a:avLst/>
          </a:prstGeom>
        </p:spPr>
        <p:txBody>
          <a:bodyPr/>
          <a:lst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0" indent="0">
              <a:spcAft>
                <a:spcPts val="0"/>
              </a:spcAft>
              <a:buNone/>
            </a:pPr>
            <a:r>
              <a:rPr lang="en-US" altLang="de-DE" sz="2400" b="1" kern="0" dirty="0" smtClean="0">
                <a:solidFill>
                  <a:schemeClr val="accent3"/>
                </a:solidFill>
              </a:rPr>
              <a:t>Research</a:t>
            </a:r>
          </a:p>
          <a:p>
            <a:pPr marL="285750" indent="-285750">
              <a:spcBef>
                <a:spcPts val="0"/>
              </a:spcBef>
            </a:pPr>
            <a:r>
              <a:rPr lang="en-US" altLang="de-DE" sz="2400" kern="0" dirty="0" smtClean="0">
                <a:solidFill>
                  <a:schemeClr val="accent3"/>
                </a:solidFill>
              </a:rPr>
              <a:t>Examples: </a:t>
            </a:r>
            <a:r>
              <a:rPr lang="en-US" altLang="de-DE" sz="2400" kern="0" dirty="0" smtClean="0"/>
              <a:t>Regional climate models; climate-resilient breeds/species</a:t>
            </a:r>
          </a:p>
          <a:p>
            <a:pPr marL="0" indent="0">
              <a:spcAft>
                <a:spcPts val="0"/>
              </a:spcAft>
              <a:buNone/>
            </a:pPr>
            <a:r>
              <a:rPr lang="en-US" altLang="de-DE" sz="2400" b="1" kern="0" dirty="0">
                <a:solidFill>
                  <a:schemeClr val="accent3"/>
                </a:solidFill>
              </a:rPr>
              <a:t>Capacity </a:t>
            </a:r>
            <a:r>
              <a:rPr lang="en-US" altLang="de-DE" sz="2400" b="1" kern="0" dirty="0" smtClean="0">
                <a:solidFill>
                  <a:schemeClr val="accent3"/>
                </a:solidFill>
              </a:rPr>
              <a:t>development</a:t>
            </a:r>
            <a:endParaRPr lang="en-US" altLang="de-DE" sz="2400" b="1" kern="0" dirty="0">
              <a:solidFill>
                <a:schemeClr val="accent3"/>
              </a:solidFill>
            </a:endParaRPr>
          </a:p>
          <a:p>
            <a:pPr marL="285750" indent="-285750">
              <a:spcBef>
                <a:spcPts val="0"/>
              </a:spcBef>
            </a:pPr>
            <a:r>
              <a:rPr lang="en-US" altLang="de-DE" sz="2400" kern="0" dirty="0">
                <a:solidFill>
                  <a:schemeClr val="accent3"/>
                </a:solidFill>
              </a:rPr>
              <a:t>Examples: </a:t>
            </a:r>
            <a:r>
              <a:rPr lang="en-US" altLang="de-DE" sz="2400" kern="0" dirty="0"/>
              <a:t>Train technical staff in ministries in interpreting climate data; improve management skills</a:t>
            </a:r>
          </a:p>
          <a:p>
            <a:pPr marL="285750" indent="-285750">
              <a:spcBef>
                <a:spcPts val="0"/>
              </a:spcBef>
            </a:pPr>
            <a:endParaRPr lang="en-US" altLang="de-DE" sz="2400" kern="0" dirty="0" smtClean="0"/>
          </a:p>
        </p:txBody>
      </p:sp>
    </p:spTree>
    <p:extLst>
      <p:ext uri="{BB962C8B-B14F-4D97-AF65-F5344CB8AC3E}">
        <p14:creationId xmlns:p14="http://schemas.microsoft.com/office/powerpoint/2010/main" val="3886554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1323" y="1484784"/>
            <a:ext cx="8097141" cy="535992"/>
          </a:xfrm>
          <a:noFill/>
        </p:spPr>
        <p:txBody>
          <a:bodyPr/>
          <a:lstStyle/>
          <a:p>
            <a:r>
              <a:rPr lang="en-GB" dirty="0" smtClean="0"/>
              <a:t>“Fine, but is it really adaptation?”</a:t>
            </a:r>
            <a:endParaRPr lang="en-GB" dirty="0"/>
          </a:p>
        </p:txBody>
      </p:sp>
      <p:sp>
        <p:nvSpPr>
          <p:cNvPr id="3" name="Inhaltsplatzhalter 2"/>
          <p:cNvSpPr>
            <a:spLocks noGrp="1"/>
          </p:cNvSpPr>
          <p:nvPr>
            <p:ph idx="1"/>
          </p:nvPr>
        </p:nvSpPr>
        <p:spPr>
          <a:xfrm>
            <a:off x="723331" y="2050214"/>
            <a:ext cx="8097141" cy="4187098"/>
          </a:xfrm>
        </p:spPr>
        <p:txBody>
          <a:bodyPr/>
          <a:lstStyle/>
          <a:p>
            <a:r>
              <a:rPr lang="en-GB" sz="2000" dirty="0" smtClean="0"/>
              <a:t>„New and additional“: important criterion for the allocation of adaptation finance</a:t>
            </a:r>
          </a:p>
          <a:p>
            <a:r>
              <a:rPr lang="en-GB" sz="2000" dirty="0"/>
              <a:t>A</a:t>
            </a:r>
            <a:r>
              <a:rPr lang="en-GB" sz="2000" dirty="0" smtClean="0"/>
              <a:t>daptation measures are part of a continuum:</a:t>
            </a:r>
          </a:p>
          <a:p>
            <a:endParaRPr lang="en-GB" sz="2000" dirty="0" smtClean="0"/>
          </a:p>
          <a:p>
            <a:pPr marL="285750" lvl="0" indent="-285750">
              <a:spcBef>
                <a:spcPts val="900"/>
              </a:spcBef>
              <a:spcAft>
                <a:spcPct val="0"/>
              </a:spcAft>
              <a:buFont typeface="Arial" pitchFamily="34" charset="0"/>
              <a:buChar char="•"/>
              <a:defRPr/>
            </a:pPr>
            <a:endParaRPr lang="en-GB" dirty="0" smtClean="0">
              <a:solidFill>
                <a:schemeClr val="tx1"/>
              </a:solidFill>
            </a:endParaRPr>
          </a:p>
          <a:p>
            <a:pPr marL="285750" lvl="0" indent="-285750">
              <a:spcBef>
                <a:spcPts val="900"/>
              </a:spcBef>
              <a:spcAft>
                <a:spcPct val="0"/>
              </a:spcAft>
              <a:buFont typeface="Arial" pitchFamily="34" charset="0"/>
              <a:buChar char="•"/>
              <a:defRPr/>
            </a:pPr>
            <a:endParaRPr lang="en-GB" dirty="0" smtClean="0">
              <a:solidFill>
                <a:schemeClr val="tx1"/>
              </a:solidFill>
            </a:endParaRPr>
          </a:p>
          <a:p>
            <a:pPr marL="285750" lvl="0" indent="-285750">
              <a:spcBef>
                <a:spcPts val="900"/>
              </a:spcBef>
              <a:spcAft>
                <a:spcPct val="0"/>
              </a:spcAft>
              <a:buFont typeface="Arial" pitchFamily="34" charset="0"/>
              <a:buChar char="•"/>
              <a:defRPr/>
            </a:pPr>
            <a:endParaRPr lang="en-GB" dirty="0" smtClean="0">
              <a:solidFill>
                <a:schemeClr val="tx1"/>
              </a:solidFill>
            </a:endParaRPr>
          </a:p>
          <a:p>
            <a:pPr marL="342900" lvl="0" indent="-342900">
              <a:spcAft>
                <a:spcPts val="0"/>
              </a:spcAft>
              <a:buFont typeface="Arial" panose="020B0604020202020204" pitchFamily="34" charset="0"/>
              <a:buChar char="•"/>
              <a:defRPr/>
            </a:pPr>
            <a:r>
              <a:rPr lang="en-GB" sz="2000" dirty="0"/>
              <a:t>D</a:t>
            </a:r>
            <a:r>
              <a:rPr lang="en-GB" sz="2000" dirty="0" smtClean="0"/>
              <a:t>ifference between adaptation and “development as usual” is more in defining the problem and strategies</a:t>
            </a:r>
          </a:p>
          <a:p>
            <a:pPr marL="342900" lvl="0" indent="-342900">
              <a:spcAft>
                <a:spcPts val="0"/>
              </a:spcAft>
              <a:buFont typeface="Arial" panose="020B0604020202020204" pitchFamily="34" charset="0"/>
              <a:buChar char="•"/>
              <a:defRPr/>
            </a:pPr>
            <a:r>
              <a:rPr lang="en-GB" sz="2000" dirty="0" smtClean="0"/>
              <a:t>Both may complement each other, but also act against one another </a:t>
            </a:r>
            <a:br>
              <a:rPr lang="en-GB" sz="2000" dirty="0" smtClean="0"/>
            </a:br>
            <a:r>
              <a:rPr lang="en-GB" sz="2000" dirty="0" smtClean="0">
                <a:sym typeface="Wingdings" panose="05000000000000000000" pitchFamily="2" charset="2"/>
              </a:rPr>
              <a:t> Necessity to integrate adaptation into development planning</a:t>
            </a:r>
            <a:endParaRPr lang="en-GB" sz="2000" dirty="0" smtClean="0"/>
          </a:p>
          <a:p>
            <a:pPr marL="285750" lvl="0" indent="-285750">
              <a:spcBef>
                <a:spcPts val="900"/>
              </a:spcBef>
              <a:spcAft>
                <a:spcPct val="0"/>
              </a:spcAft>
              <a:buFont typeface="Arial" pitchFamily="34" charset="0"/>
              <a:buChar char="•"/>
              <a:defRPr/>
            </a:pPr>
            <a:endParaRPr lang="en-GB" dirty="0">
              <a:solidFill>
                <a:schemeClr val="tx1"/>
              </a:solidFill>
            </a:endParaRPr>
          </a:p>
        </p:txBody>
      </p:sp>
      <p:grpSp>
        <p:nvGrpSpPr>
          <p:cNvPr id="8" name="Gruppieren 7"/>
          <p:cNvGrpSpPr/>
          <p:nvPr/>
        </p:nvGrpSpPr>
        <p:grpSpPr>
          <a:xfrm>
            <a:off x="827584" y="3501008"/>
            <a:ext cx="7778391" cy="975769"/>
            <a:chOff x="827584" y="3247321"/>
            <a:chExt cx="7778391" cy="975769"/>
          </a:xfrm>
        </p:grpSpPr>
        <p:sp>
          <p:nvSpPr>
            <p:cNvPr id="5" name="TextBox 6"/>
            <p:cNvSpPr txBox="1"/>
            <p:nvPr/>
          </p:nvSpPr>
          <p:spPr>
            <a:xfrm>
              <a:off x="827584" y="3268983"/>
              <a:ext cx="2738037"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chemeClr val="tx2"/>
                  </a:solidFill>
                </a:rPr>
                <a:t>“Development as usual“, not considering climate change</a:t>
              </a:r>
              <a:endParaRPr lang="en-US" dirty="0">
                <a:solidFill>
                  <a:schemeClr val="tx2"/>
                </a:solidFill>
              </a:endParaRPr>
            </a:p>
          </p:txBody>
        </p:sp>
        <p:sp>
          <p:nvSpPr>
            <p:cNvPr id="6" name="TextBox 7"/>
            <p:cNvSpPr txBox="1"/>
            <p:nvPr/>
          </p:nvSpPr>
          <p:spPr>
            <a:xfrm>
              <a:off x="6516216" y="3247321"/>
              <a:ext cx="2089759" cy="923330"/>
            </a:xfrm>
            <a:prstGeom prst="rect">
              <a:avLst/>
            </a:prstGeom>
            <a:solidFill>
              <a:schemeClr val="accent3">
                <a:alpha val="79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b="1" dirty="0" err="1" smtClean="0">
                  <a:solidFill>
                    <a:schemeClr val="bg1"/>
                  </a:solidFill>
                </a:rPr>
                <a:t>Specifically</a:t>
              </a:r>
              <a:r>
                <a:rPr lang="de-DE" b="1" dirty="0" smtClean="0">
                  <a:solidFill>
                    <a:schemeClr val="bg1"/>
                  </a:solidFill>
                </a:rPr>
                <a:t> </a:t>
              </a:r>
              <a:r>
                <a:rPr lang="en-US" b="1" dirty="0" smtClean="0">
                  <a:solidFill>
                    <a:schemeClr val="bg1"/>
                  </a:solidFill>
                </a:rPr>
                <a:t>climate-change</a:t>
              </a:r>
              <a:r>
                <a:rPr lang="de-DE" b="1" dirty="0" smtClean="0">
                  <a:solidFill>
                    <a:schemeClr val="bg1"/>
                  </a:solidFill>
                </a:rPr>
                <a:t> </a:t>
              </a:r>
              <a:r>
                <a:rPr lang="de-DE" b="1" dirty="0" err="1" smtClean="0">
                  <a:solidFill>
                    <a:schemeClr val="bg1"/>
                  </a:solidFill>
                </a:rPr>
                <a:t>related</a:t>
              </a:r>
              <a:r>
                <a:rPr lang="de-DE" b="1" dirty="0" smtClean="0">
                  <a:solidFill>
                    <a:schemeClr val="bg1"/>
                  </a:solidFill>
                </a:rPr>
                <a:t> </a:t>
              </a:r>
              <a:r>
                <a:rPr lang="de-DE" b="1" dirty="0" err="1" smtClean="0">
                  <a:solidFill>
                    <a:schemeClr val="bg1"/>
                  </a:solidFill>
                </a:rPr>
                <a:t>activities</a:t>
              </a:r>
              <a:endParaRPr lang="en-AU" b="1" dirty="0">
                <a:solidFill>
                  <a:schemeClr val="bg1"/>
                </a:solidFill>
              </a:endParaRPr>
            </a:p>
          </p:txBody>
        </p:sp>
        <p:sp>
          <p:nvSpPr>
            <p:cNvPr id="7" name="Right Triangle 9"/>
            <p:cNvSpPr/>
            <p:nvPr/>
          </p:nvSpPr>
          <p:spPr bwMode="auto">
            <a:xfrm rot="10800000" flipV="1">
              <a:off x="3779911" y="3594702"/>
              <a:ext cx="2505071" cy="444708"/>
            </a:xfrm>
            <a:prstGeom prst="rect">
              <a:avLst/>
            </a:prstGeom>
            <a:gradFill flip="none" rotWithShape="1">
              <a:gsLst>
                <a:gs pos="100000">
                  <a:srgbClr val="FFFFFF"/>
                </a:gs>
                <a:gs pos="64000">
                  <a:schemeClr val="bg1"/>
                </a:gs>
                <a:gs pos="0">
                  <a:schemeClr val="accent3"/>
                </a:gs>
                <a:gs pos="100000">
                  <a:schemeClr val="bg1"/>
                </a:gs>
                <a:gs pos="100000">
                  <a:schemeClr val="accent1">
                    <a:tint val="23500"/>
                    <a:satMod val="160000"/>
                  </a:schemeClr>
                </a:gs>
              </a:gsLst>
              <a:lin ang="0" scaled="1"/>
              <a:tileRect/>
            </a:gradFill>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AU" sz="1100" b="0" dirty="0" smtClean="0">
                <a:solidFill>
                  <a:schemeClr val="tx1"/>
                </a:solidFill>
              </a:endParaRPr>
            </a:p>
          </p:txBody>
        </p:sp>
      </p:grpSp>
    </p:spTree>
    <p:extLst>
      <p:ext uri="{BB962C8B-B14F-4D97-AF65-F5344CB8AC3E}">
        <p14:creationId xmlns:p14="http://schemas.microsoft.com/office/powerpoint/2010/main" val="143161178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1323" y="1484784"/>
            <a:ext cx="8097141" cy="535992"/>
          </a:xfrm>
          <a:noFill/>
        </p:spPr>
        <p:txBody>
          <a:bodyPr/>
          <a:lstStyle/>
          <a:p>
            <a:pPr lvl="0"/>
            <a:r>
              <a:rPr lang="en-GB" sz="2800" dirty="0"/>
              <a:t>Example: </a:t>
            </a:r>
            <a:r>
              <a:rPr lang="en-GB" sz="2800" dirty="0" smtClean="0"/>
              <a:t>Business-as-usual </a:t>
            </a:r>
            <a:r>
              <a:rPr lang="en-GB" sz="2800" dirty="0"/>
              <a:t>irrigation project </a:t>
            </a:r>
            <a:br>
              <a:rPr lang="en-GB" sz="2800" dirty="0"/>
            </a:br>
            <a:endParaRPr lang="en-GB" sz="2800" dirty="0"/>
          </a:p>
        </p:txBody>
      </p:sp>
      <p:graphicFrame>
        <p:nvGraphicFramePr>
          <p:cNvPr id="9" name="Tabelle 8"/>
          <p:cNvGraphicFramePr>
            <a:graphicFrameLocks noGrp="1"/>
          </p:cNvGraphicFramePr>
          <p:nvPr>
            <p:extLst>
              <p:ext uri="{D42A27DB-BD31-4B8C-83A1-F6EECF244321}">
                <p14:modId xmlns:p14="http://schemas.microsoft.com/office/powerpoint/2010/main" val="3549190903"/>
              </p:ext>
            </p:extLst>
          </p:nvPr>
        </p:nvGraphicFramePr>
        <p:xfrm>
          <a:off x="651322" y="2132856"/>
          <a:ext cx="7881118" cy="4320479"/>
        </p:xfrm>
        <a:graphic>
          <a:graphicData uri="http://schemas.openxmlformats.org/drawingml/2006/table">
            <a:tbl>
              <a:tblPr firstRow="1" bandRow="1">
                <a:tableStyleId>{5C22544A-7EE6-4342-B048-85BDC9FD1C3A}</a:tableStyleId>
              </a:tblPr>
              <a:tblGrid>
                <a:gridCol w="3940559"/>
                <a:gridCol w="3940559"/>
              </a:tblGrid>
              <a:tr h="524348">
                <a:tc>
                  <a:txBody>
                    <a:bodyPr/>
                    <a:lstStyle/>
                    <a:p>
                      <a:r>
                        <a:rPr lang="en-GB" sz="1800" dirty="0" smtClean="0"/>
                        <a:t>Business</a:t>
                      </a:r>
                      <a:r>
                        <a:rPr lang="en-GB" sz="1800" baseline="0" dirty="0" smtClean="0"/>
                        <a:t>-as-usual (BAU)</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GB" sz="1800" dirty="0" smtClean="0"/>
                        <a:t>With climate change</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818844">
                <a:tc>
                  <a:txBody>
                    <a:bodyPr/>
                    <a:lstStyle/>
                    <a:p>
                      <a:r>
                        <a:rPr lang="en-GB" sz="1800" dirty="0" smtClean="0"/>
                        <a:t>1) Design, construction</a:t>
                      </a:r>
                      <a:r>
                        <a:rPr lang="en-GB" sz="1800" baseline="0" dirty="0" smtClean="0"/>
                        <a:t> &amp; o</a:t>
                      </a:r>
                      <a:r>
                        <a:rPr lang="en-GB" sz="1800" dirty="0" smtClean="0"/>
                        <a:t>peration </a:t>
                      </a:r>
                      <a:r>
                        <a:rPr lang="en-GB" sz="1800" strike="noStrike" kern="1200" dirty="0" smtClean="0">
                          <a:solidFill>
                            <a:schemeClr val="tx1"/>
                          </a:solidFill>
                          <a:effectLst/>
                          <a:latin typeface="+mn-lt"/>
                          <a:ea typeface="+mn-ea"/>
                          <a:cs typeface="+mn-cs"/>
                        </a:rPr>
                        <a:t>of surface water system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DF1"/>
                    </a:solidFill>
                  </a:tcPr>
                </a:tc>
                <a:tc>
                  <a:txBody>
                    <a:bodyPr/>
                    <a:lstStyle/>
                    <a:p>
                      <a:r>
                        <a:rPr lang="en-GB" sz="1800" b="0" kern="1200" dirty="0" smtClean="0">
                          <a:solidFill>
                            <a:schemeClr val="dk1"/>
                          </a:solidFill>
                          <a:effectLst/>
                          <a:latin typeface="+mn-lt"/>
                          <a:ea typeface="+mn-ea"/>
                          <a:cs typeface="+mn-cs"/>
                        </a:rPr>
                        <a:t>Climate-resilient design, construction</a:t>
                      </a:r>
                      <a:r>
                        <a:rPr lang="en-GB" sz="1800" b="0" kern="1200" baseline="0" dirty="0" smtClean="0">
                          <a:solidFill>
                            <a:schemeClr val="dk1"/>
                          </a:solidFill>
                          <a:effectLst/>
                          <a:latin typeface="+mn-lt"/>
                          <a:ea typeface="+mn-ea"/>
                          <a:cs typeface="+mn-cs"/>
                        </a:rPr>
                        <a:t> &amp; o</a:t>
                      </a:r>
                      <a:r>
                        <a:rPr lang="en-GB" sz="1800" b="0" kern="1200" dirty="0" smtClean="0">
                          <a:solidFill>
                            <a:schemeClr val="dk1"/>
                          </a:solidFill>
                          <a:effectLst/>
                          <a:latin typeface="+mn-lt"/>
                          <a:ea typeface="+mn-ea"/>
                          <a:cs typeface="+mn-cs"/>
                        </a:rPr>
                        <a:t>peration</a:t>
                      </a:r>
                      <a:endParaRPr lang="en-GB"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DF1"/>
                    </a:solidFill>
                  </a:tcPr>
                </a:tc>
              </a:tr>
              <a:tr h="818844">
                <a:tc>
                  <a:txBody>
                    <a:bodyPr/>
                    <a:lstStyle/>
                    <a:p>
                      <a:r>
                        <a:rPr lang="en-GB" sz="1800" dirty="0" smtClean="0"/>
                        <a:t>2) </a:t>
                      </a:r>
                      <a:r>
                        <a:rPr lang="en-GB" sz="1800" b="0" dirty="0" smtClean="0">
                          <a:solidFill>
                            <a:schemeClr val="tx1"/>
                          </a:solidFill>
                        </a:rPr>
                        <a:t>Technical support to farmers</a:t>
                      </a:r>
                      <a:r>
                        <a:rPr lang="en-GB" sz="1800" b="0" baseline="0" dirty="0" smtClean="0">
                          <a:solidFill>
                            <a:schemeClr val="tx1"/>
                          </a:solidFill>
                        </a:rPr>
                        <a:t>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800" b="0" dirty="0" smtClean="0">
                          <a:solidFill>
                            <a:schemeClr val="tx1"/>
                          </a:solidFill>
                        </a:rPr>
                        <a:t>Technical support to farmers on climate change</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39599">
                <a:tc>
                  <a:txBody>
                    <a:bodyPr/>
                    <a:lstStyle/>
                    <a:p>
                      <a:r>
                        <a:rPr lang="en-GB" sz="1800" dirty="0" smtClean="0"/>
                        <a:t>3) </a:t>
                      </a:r>
                      <a:r>
                        <a:rPr lang="en-GB" sz="1800" b="0" dirty="0" smtClean="0">
                          <a:solidFill>
                            <a:schemeClr val="tx1"/>
                          </a:solidFill>
                        </a:rPr>
                        <a:t>Support for institutional development and capacity building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DF1"/>
                    </a:solidFill>
                  </a:tcPr>
                </a:tc>
                <a:tc>
                  <a:txBody>
                    <a:bodyPr/>
                    <a:lstStyle/>
                    <a:p>
                      <a:r>
                        <a:rPr lang="en-GB" sz="1800" b="0" dirty="0" smtClean="0">
                          <a:solidFill>
                            <a:schemeClr val="tx1"/>
                          </a:solidFill>
                        </a:rPr>
                        <a:t>Support for </a:t>
                      </a:r>
                      <a:r>
                        <a:rPr lang="en-US" sz="1800" b="0" dirty="0" smtClean="0">
                          <a:solidFill>
                            <a:schemeClr val="tx1"/>
                          </a:solidFill>
                        </a:rPr>
                        <a:t>institutional development and capacity building </a:t>
                      </a:r>
                      <a:r>
                        <a:rPr lang="en-GB" sz="1800" b="0" dirty="0" smtClean="0">
                          <a:solidFill>
                            <a:schemeClr val="tx1"/>
                          </a:solidFill>
                        </a:rPr>
                        <a:t> specifically concerning climate change adaptation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DF1"/>
                    </a:solidFill>
                  </a:tcPr>
                </a:tc>
              </a:tr>
              <a:tr h="818844">
                <a:tc>
                  <a:txBody>
                    <a:bodyPr/>
                    <a:lstStyle/>
                    <a:p>
                      <a:r>
                        <a:rPr lang="en-GB" sz="1800" b="1" kern="1200" dirty="0" smtClean="0">
                          <a:solidFill>
                            <a:schemeClr val="dk1"/>
                          </a:solidFill>
                          <a:effectLst/>
                          <a:latin typeface="+mn-lt"/>
                          <a:ea typeface="+mn-ea"/>
                          <a:cs typeface="+mn-cs"/>
                        </a:rPr>
                        <a:t>BAU development cost </a:t>
                      </a:r>
                      <a:endParaRPr lang="en-GB"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800" b="1" kern="1200" dirty="0" smtClean="0">
                          <a:solidFill>
                            <a:schemeClr val="dk1"/>
                          </a:solidFill>
                          <a:effectLst/>
                          <a:latin typeface="+mn-lt"/>
                          <a:ea typeface="+mn-ea"/>
                          <a:cs typeface="+mn-cs"/>
                        </a:rPr>
                        <a:t>Additional adaptation cost (LDCF)</a:t>
                      </a:r>
                      <a:endParaRPr lang="en-GB"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1727231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73323864"/>
              </p:ext>
            </p:extLst>
          </p:nvPr>
        </p:nvGraphicFramePr>
        <p:xfrm>
          <a:off x="323528" y="1961383"/>
          <a:ext cx="8712968" cy="4173220"/>
        </p:xfrm>
        <a:graphic>
          <a:graphicData uri="http://schemas.openxmlformats.org/drawingml/2006/table">
            <a:tbl>
              <a:tblPr firstRow="1" firstCol="1">
                <a:tableStyleId>{1FECB4D8-DB02-4DC6-A0A2-4F2EBAE1DC90}</a:tableStyleId>
              </a:tblPr>
              <a:tblGrid>
                <a:gridCol w="3204541"/>
                <a:gridCol w="1465120"/>
                <a:gridCol w="1386995"/>
                <a:gridCol w="1246031"/>
                <a:gridCol w="1410281"/>
              </a:tblGrid>
              <a:tr h="112871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Infrastructure</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err="1" smtClean="0">
                          <a:ln>
                            <a:noFill/>
                          </a:ln>
                          <a:effectLst/>
                        </a:rPr>
                        <a:t>Deep</a:t>
                      </a:r>
                      <a:r>
                        <a:rPr kumimoji="0" lang="de-DE" sz="1800" u="none" strike="noStrike" cap="none" normalizeH="0" baseline="0" dirty="0" smtClean="0">
                          <a:ln>
                            <a:noFill/>
                          </a:ln>
                          <a:effectLst/>
                        </a:rPr>
                        <a:t> </a:t>
                      </a:r>
                      <a:r>
                        <a:rPr kumimoji="0" lang="de-DE" sz="1800" u="none" strike="noStrike" cap="none" normalizeH="0" baseline="0" dirty="0" err="1" smtClean="0">
                          <a:ln>
                            <a:noFill/>
                          </a:ln>
                          <a:effectLst/>
                        </a:rPr>
                        <a:t>sea</a:t>
                      </a:r>
                      <a:r>
                        <a:rPr kumimoji="0" lang="de-DE" sz="1800" u="none" strike="noStrike" cap="none" normalizeH="0" baseline="0" dirty="0" smtClean="0">
                          <a:ln>
                            <a:noFill/>
                          </a:ln>
                          <a:effectLst/>
                        </a:rPr>
                        <a:t> </a:t>
                      </a:r>
                      <a:r>
                        <a:rPr kumimoji="0" lang="de-DE" sz="1800" u="none" strike="noStrike" cap="none" normalizeH="0" baseline="0" dirty="0" err="1" smtClean="0">
                          <a:ln>
                            <a:noFill/>
                          </a:ln>
                          <a:effectLst/>
                        </a:rPr>
                        <a:t>port</a:t>
                      </a:r>
                      <a:r>
                        <a:rPr kumimoji="0" lang="de-DE" sz="1800" u="none" strike="noStrike" cap="none" normalizeH="0" baseline="0" dirty="0" smtClean="0">
                          <a:ln>
                            <a:noFill/>
                          </a:ln>
                          <a:effectLst/>
                        </a:rPr>
                        <a:t> (Dominica)</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Norman Manley Law School (Jamaica)</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de-DE" sz="1800" u="none" strike="noStrike" cap="none" normalizeH="0" baseline="0" dirty="0" err="1" smtClean="0">
                          <a:ln>
                            <a:noFill/>
                          </a:ln>
                          <a:effectLst/>
                        </a:rPr>
                        <a:t>Troumasse</a:t>
                      </a:r>
                      <a:r>
                        <a:rPr kumimoji="0" lang="de-DE" sz="1800" u="none" strike="noStrike" cap="none" normalizeH="0" baseline="0" dirty="0" smtClean="0">
                          <a:ln>
                            <a:noFill/>
                          </a:ln>
                          <a:effectLst/>
                        </a:rPr>
                        <a:t> Bridge</a:t>
                      </a:r>
                    </a:p>
                    <a:p>
                      <a:pPr marL="0" marR="0" lvl="0" indent="0" algn="l" defTabSz="914400" rtl="0" eaLnBrk="1" fontAlgn="base" latinLnBrk="0" hangingPunct="1">
                        <a:lnSpc>
                          <a:spcPct val="100000"/>
                        </a:lnSpc>
                        <a:spcBef>
                          <a:spcPct val="0"/>
                        </a:spcBef>
                        <a:spcAft>
                          <a:spcPts val="600"/>
                        </a:spcAft>
                        <a:buClrTx/>
                        <a:buSzTx/>
                        <a:buFontTx/>
                        <a:buNone/>
                        <a:tabLst/>
                      </a:pPr>
                      <a:r>
                        <a:rPr kumimoji="0" lang="de-DE" sz="1800" u="none" strike="noStrike" cap="none" normalizeH="0" baseline="0" dirty="0" smtClean="0">
                          <a:ln>
                            <a:noFill/>
                          </a:ln>
                          <a:effectLst/>
                        </a:rPr>
                        <a:t>(St. Lucia)</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Grand Palazzo Hotel      </a:t>
                      </a:r>
                      <a:br>
                        <a:rPr kumimoji="0" lang="de-DE" sz="1800" u="none" strike="noStrike" cap="none" normalizeH="0" baseline="0" dirty="0" smtClean="0">
                          <a:ln>
                            <a:noFill/>
                          </a:ln>
                          <a:effectLst/>
                        </a:rPr>
                      </a:br>
                      <a:r>
                        <a:rPr kumimoji="0" lang="de-DE" sz="1800" u="none" strike="noStrike" cap="none" normalizeH="0" baseline="0" dirty="0" smtClean="0">
                          <a:ln>
                            <a:noFill/>
                          </a:ln>
                          <a:effectLst/>
                        </a:rPr>
                        <a:t>(St. Thomas)</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r>
              <a:tr h="422275">
                <a:tc>
                  <a:txBody>
                    <a:bodyPr/>
                    <a:lstStyle/>
                    <a:p>
                      <a:pPr marL="0" marR="0" lvl="0" indent="0" algn="l" defTabSz="914400" rtl="0" eaLnBrk="1" fontAlgn="base" latinLnBrk="0" hangingPunct="1">
                        <a:lnSpc>
                          <a:spcPct val="100000"/>
                        </a:lnSpc>
                        <a:spcBef>
                          <a:spcPct val="0"/>
                        </a:spcBef>
                        <a:spcAft>
                          <a:spcPts val="1000"/>
                        </a:spcAft>
                        <a:buClrTx/>
                        <a:buSzTx/>
                        <a:buFont typeface="Arial" pitchFamily="34" charset="0"/>
                        <a:buNone/>
                        <a:tabLst/>
                      </a:pPr>
                      <a:r>
                        <a:rPr kumimoji="0" lang="de-DE" sz="1800" u="none" strike="noStrike" cap="none" normalizeH="0" baseline="0" dirty="0" smtClean="0">
                          <a:ln>
                            <a:noFill/>
                          </a:ln>
                          <a:effectLst/>
                        </a:rPr>
                        <a:t>Original </a:t>
                      </a:r>
                      <a:r>
                        <a:rPr kumimoji="0" lang="de-DE" sz="1800" u="none" strike="noStrike" cap="none" normalizeH="0" baseline="0" dirty="0" err="1" smtClean="0">
                          <a:ln>
                            <a:noFill/>
                          </a:ln>
                          <a:effectLst/>
                        </a:rPr>
                        <a:t>project</a:t>
                      </a:r>
                      <a:r>
                        <a:rPr kumimoji="0" lang="de-DE" sz="1800" u="none" strike="noStrike" cap="none" normalizeH="0" baseline="0" dirty="0" smtClean="0">
                          <a:ln>
                            <a:noFill/>
                          </a:ln>
                          <a:effectLst/>
                        </a:rPr>
                        <a:t> </a:t>
                      </a:r>
                      <a:r>
                        <a:rPr kumimoji="0" lang="de-DE" sz="1800" u="none" strike="noStrike" cap="none" normalizeH="0" baseline="0" dirty="0" err="1" smtClean="0">
                          <a:ln>
                            <a:noFill/>
                          </a:ln>
                          <a:effectLst/>
                        </a:rPr>
                        <a:t>cost</a:t>
                      </a:r>
                      <a:r>
                        <a:rPr kumimoji="0" lang="de-DE" sz="1800" u="none" strike="noStrike" cap="none" normalizeH="0" baseline="0" dirty="0" smtClean="0">
                          <a:ln>
                            <a:noFill/>
                          </a:ln>
                          <a:effectLst/>
                        </a:rPr>
                        <a:t> </a:t>
                      </a:r>
                    </a:p>
                    <a:p>
                      <a:pPr marL="0" marR="0" lvl="0" indent="0" algn="l" defTabSz="914400" rtl="0" eaLnBrk="1" fontAlgn="base" latinLnBrk="0" hangingPunct="1">
                        <a:lnSpc>
                          <a:spcPct val="100000"/>
                        </a:lnSpc>
                        <a:spcBef>
                          <a:spcPct val="0"/>
                        </a:spcBef>
                        <a:spcAft>
                          <a:spcPts val="1000"/>
                        </a:spcAft>
                        <a:buClrTx/>
                        <a:buSzTx/>
                        <a:buFont typeface="Arial" pitchFamily="34" charset="0"/>
                        <a:buNone/>
                        <a:tabLst/>
                      </a:pPr>
                      <a:r>
                        <a:rPr kumimoji="0" lang="de-DE" sz="1800" u="none" strike="noStrike" cap="none" normalizeH="0" baseline="0" dirty="0" smtClean="0">
                          <a:ln>
                            <a:noFill/>
                          </a:ln>
                          <a:effectLst/>
                        </a:rPr>
                        <a:t>(in US$)</a:t>
                      </a:r>
                      <a:endParaRPr kumimoji="0" lang="de-DE" sz="1800" b="0"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57,000,000</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685,000</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185,000</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28,000,000</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r>
              <a:tr h="422275">
                <a:tc>
                  <a:txBody>
                    <a:bodyPr/>
                    <a:lstStyle/>
                    <a:p>
                      <a:pPr marL="0" marR="0" lvl="0" indent="0" algn="l" defTabSz="914400" rtl="0" eaLnBrk="1" fontAlgn="base" latinLnBrk="0" hangingPunct="1">
                        <a:lnSpc>
                          <a:spcPct val="100000"/>
                        </a:lnSpc>
                        <a:spcBef>
                          <a:spcPct val="0"/>
                        </a:spcBef>
                        <a:spcAft>
                          <a:spcPts val="1000"/>
                        </a:spcAft>
                        <a:buClrTx/>
                        <a:buSzTx/>
                        <a:buFont typeface="Arial" pitchFamily="34" charset="0"/>
                        <a:buNone/>
                        <a:tabLst/>
                      </a:pPr>
                      <a:r>
                        <a:rPr kumimoji="0" lang="de-DE" sz="1800" u="none" strike="noStrike" cap="none" normalizeH="0" baseline="0" dirty="0" smtClean="0">
                          <a:ln>
                            <a:noFill/>
                          </a:ln>
                          <a:effectLst/>
                        </a:rPr>
                        <a:t>Cost </a:t>
                      </a:r>
                      <a:r>
                        <a:rPr kumimoji="0" lang="de-DE" sz="1800" u="none" strike="noStrike" cap="none" normalizeH="0" baseline="0" dirty="0" err="1" smtClean="0">
                          <a:ln>
                            <a:noFill/>
                          </a:ln>
                          <a:effectLst/>
                        </a:rPr>
                        <a:t>of</a:t>
                      </a:r>
                      <a:r>
                        <a:rPr kumimoji="0" lang="de-DE" sz="1800" u="none" strike="noStrike" cap="none" normalizeH="0" baseline="0" dirty="0" smtClean="0">
                          <a:ln>
                            <a:noFill/>
                          </a:ln>
                          <a:effectLst/>
                        </a:rPr>
                        <a:t> </a:t>
                      </a:r>
                      <a:r>
                        <a:rPr kumimoji="0" lang="en-GB" sz="1800" u="none" strike="noStrike" cap="none" normalizeH="0" baseline="0" noProof="0" dirty="0" smtClean="0">
                          <a:ln>
                            <a:noFill/>
                          </a:ln>
                          <a:effectLst/>
                        </a:rPr>
                        <a:t>post-disaster reconstruction</a:t>
                      </a:r>
                      <a:endParaRPr kumimoji="0" lang="en-GB" sz="1800" b="0" i="0" u="none" strike="noStrike" cap="none" normalizeH="0" baseline="0" noProof="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2,310,000</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28,800</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32,000</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5,308,000</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r>
              <a:tr h="422275">
                <a:tc>
                  <a:txBody>
                    <a:bodyPr/>
                    <a:lstStyle/>
                    <a:p>
                      <a:pPr marL="0" marR="0" lvl="0" indent="0" algn="l" defTabSz="914400" rtl="0" eaLnBrk="1" fontAlgn="base" latinLnBrk="0" hangingPunct="1">
                        <a:lnSpc>
                          <a:spcPct val="100000"/>
                        </a:lnSpc>
                        <a:spcBef>
                          <a:spcPct val="0"/>
                        </a:spcBef>
                        <a:spcAft>
                          <a:spcPts val="1000"/>
                        </a:spcAft>
                        <a:buClrTx/>
                        <a:buSzTx/>
                        <a:buFont typeface="Arial" pitchFamily="34" charset="0"/>
                        <a:buNone/>
                        <a:tabLst/>
                      </a:pPr>
                      <a:r>
                        <a:rPr kumimoji="0" lang="de-DE" sz="1800" u="none" strike="noStrike" cap="none" normalizeH="0" baseline="0" dirty="0" smtClean="0">
                          <a:ln>
                            <a:noFill/>
                          </a:ln>
                          <a:effectLst/>
                        </a:rPr>
                        <a:t>Cost </a:t>
                      </a:r>
                      <a:r>
                        <a:rPr kumimoji="0" lang="de-DE" sz="1800" u="none" strike="noStrike" cap="none" normalizeH="0" baseline="0" dirty="0" err="1" smtClean="0">
                          <a:ln>
                            <a:noFill/>
                          </a:ln>
                          <a:effectLst/>
                        </a:rPr>
                        <a:t>of</a:t>
                      </a:r>
                      <a:r>
                        <a:rPr kumimoji="0" lang="de-DE" sz="1800" u="none" strike="noStrike" cap="none" normalizeH="0" baseline="0" dirty="0" smtClean="0">
                          <a:ln>
                            <a:noFill/>
                          </a:ln>
                          <a:effectLst/>
                        </a:rPr>
                        <a:t> </a:t>
                      </a:r>
                      <a:r>
                        <a:rPr kumimoji="0" lang="de-DE" sz="1800" u="none" strike="noStrike" cap="none" normalizeH="0" baseline="0" dirty="0" err="1" smtClean="0">
                          <a:ln>
                            <a:noFill/>
                          </a:ln>
                          <a:effectLst/>
                        </a:rPr>
                        <a:t>risk</a:t>
                      </a:r>
                      <a:r>
                        <a:rPr kumimoji="0" lang="de-DE" sz="1800" u="none" strike="noStrike" cap="none" normalizeH="0" baseline="0" dirty="0" smtClean="0">
                          <a:ln>
                            <a:noFill/>
                          </a:ln>
                          <a:effectLst/>
                        </a:rPr>
                        <a:t> </a:t>
                      </a:r>
                      <a:r>
                        <a:rPr kumimoji="0" lang="de-DE" sz="1800" u="none" strike="noStrike" cap="none" normalizeH="0" baseline="0" dirty="0" err="1" smtClean="0">
                          <a:ln>
                            <a:noFill/>
                          </a:ln>
                          <a:effectLst/>
                        </a:rPr>
                        <a:t>management</a:t>
                      </a:r>
                      <a:r>
                        <a:rPr kumimoji="0" lang="de-DE" sz="1800" u="none" strike="noStrike" cap="none" normalizeH="0" baseline="0" dirty="0" smtClean="0">
                          <a:ln>
                            <a:noFill/>
                          </a:ln>
                          <a:effectLst/>
                        </a:rPr>
                        <a:t> </a:t>
                      </a:r>
                      <a:r>
                        <a:rPr kumimoji="0" lang="de-DE" sz="1800" u="none" strike="noStrike" cap="none" normalizeH="0" baseline="0" dirty="0" err="1" smtClean="0">
                          <a:ln>
                            <a:noFill/>
                          </a:ln>
                          <a:effectLst/>
                        </a:rPr>
                        <a:t>as</a:t>
                      </a:r>
                      <a:r>
                        <a:rPr kumimoji="0" lang="de-DE" sz="1800" u="none" strike="noStrike" cap="none" normalizeH="0" baseline="0" dirty="0" smtClean="0">
                          <a:ln>
                            <a:noFill/>
                          </a:ln>
                          <a:effectLst/>
                        </a:rPr>
                        <a:t> % </a:t>
                      </a:r>
                      <a:r>
                        <a:rPr kumimoji="0" lang="de-DE" sz="1800" u="none" strike="noStrike" cap="none" normalizeH="0" baseline="0" dirty="0" err="1" smtClean="0">
                          <a:ln>
                            <a:noFill/>
                          </a:ln>
                          <a:effectLst/>
                        </a:rPr>
                        <a:t>of</a:t>
                      </a:r>
                      <a:r>
                        <a:rPr kumimoji="0" lang="de-DE" sz="1800" u="none" strike="noStrike" cap="none" normalizeH="0" baseline="0" dirty="0" smtClean="0">
                          <a:ln>
                            <a:noFill/>
                          </a:ln>
                          <a:effectLst/>
                        </a:rPr>
                        <a:t> original </a:t>
                      </a:r>
                      <a:r>
                        <a:rPr kumimoji="0" lang="de-DE" sz="1800" u="none" strike="noStrike" cap="none" normalizeH="0" baseline="0" dirty="0" err="1" smtClean="0">
                          <a:ln>
                            <a:noFill/>
                          </a:ln>
                          <a:effectLst/>
                        </a:rPr>
                        <a:t>construction</a:t>
                      </a:r>
                      <a:r>
                        <a:rPr kumimoji="0" lang="de-DE" sz="1800" u="none" strike="noStrike" cap="none" normalizeH="0" baseline="0" dirty="0" smtClean="0">
                          <a:ln>
                            <a:noFill/>
                          </a:ln>
                          <a:effectLst/>
                        </a:rPr>
                        <a:t> </a:t>
                      </a:r>
                      <a:r>
                        <a:rPr kumimoji="0" lang="de-DE" sz="1800" u="none" strike="noStrike" cap="none" normalizeH="0" baseline="0" dirty="0" err="1" smtClean="0">
                          <a:ln>
                            <a:noFill/>
                          </a:ln>
                          <a:effectLst/>
                        </a:rPr>
                        <a:t>cost</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11.5%</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1.9%</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10.8%</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u="none" strike="noStrike" cap="none" normalizeH="0" baseline="0" dirty="0" smtClean="0">
                          <a:ln>
                            <a:noFill/>
                          </a:ln>
                          <a:effectLst/>
                        </a:rPr>
                        <a:t>0.1%</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r>
              <a:tr h="422275">
                <a:tc>
                  <a:txBody>
                    <a:bodyPr/>
                    <a:lstStyle/>
                    <a:p>
                      <a:pPr marL="0" marR="0" lvl="0" indent="0" algn="l" defTabSz="914400" rtl="0" eaLnBrk="1" fontAlgn="base" latinLnBrk="0" hangingPunct="1">
                        <a:lnSpc>
                          <a:spcPct val="100000"/>
                        </a:lnSpc>
                        <a:spcBef>
                          <a:spcPct val="0"/>
                        </a:spcBef>
                        <a:spcAft>
                          <a:spcPts val="1000"/>
                        </a:spcAft>
                        <a:buClrTx/>
                        <a:buSzTx/>
                        <a:buFont typeface="Arial" pitchFamily="34" charset="0"/>
                        <a:buNone/>
                        <a:tabLst/>
                      </a:pPr>
                      <a:r>
                        <a:rPr kumimoji="0" lang="de-DE" sz="1800" u="none" strike="noStrike" cap="none" normalizeH="0" baseline="0" dirty="0" smtClean="0">
                          <a:ln>
                            <a:noFill/>
                          </a:ln>
                          <a:effectLst/>
                        </a:rPr>
                        <a:t>Cost </a:t>
                      </a:r>
                      <a:r>
                        <a:rPr kumimoji="0" lang="de-DE" sz="1800" u="none" strike="noStrike" cap="none" normalizeH="0" baseline="0" dirty="0" err="1" smtClean="0">
                          <a:ln>
                            <a:noFill/>
                          </a:ln>
                          <a:effectLst/>
                        </a:rPr>
                        <a:t>of</a:t>
                      </a:r>
                      <a:r>
                        <a:rPr kumimoji="0" lang="de-DE" sz="1800" u="none" strike="noStrike" cap="none" normalizeH="0" baseline="0" dirty="0" smtClean="0">
                          <a:ln>
                            <a:noFill/>
                          </a:ln>
                          <a:effectLst/>
                        </a:rPr>
                        <a:t> </a:t>
                      </a:r>
                      <a:r>
                        <a:rPr kumimoji="0" lang="de-DE" sz="1800" u="none" strike="noStrike" cap="none" normalizeH="0" baseline="0" dirty="0" err="1" smtClean="0">
                          <a:ln>
                            <a:noFill/>
                          </a:ln>
                          <a:effectLst/>
                        </a:rPr>
                        <a:t>risk</a:t>
                      </a:r>
                      <a:r>
                        <a:rPr kumimoji="0" lang="de-DE" sz="1800" u="none" strike="noStrike" cap="none" normalizeH="0" baseline="0" dirty="0" smtClean="0">
                          <a:ln>
                            <a:noFill/>
                          </a:ln>
                          <a:effectLst/>
                        </a:rPr>
                        <a:t> </a:t>
                      </a:r>
                      <a:r>
                        <a:rPr kumimoji="0" lang="de-DE" sz="1800" u="none" strike="noStrike" cap="none" normalizeH="0" baseline="0" dirty="0" err="1" smtClean="0">
                          <a:ln>
                            <a:noFill/>
                          </a:ln>
                          <a:effectLst/>
                        </a:rPr>
                        <a:t>management</a:t>
                      </a:r>
                      <a:r>
                        <a:rPr kumimoji="0" lang="de-DE" sz="1800" u="none" strike="noStrike" cap="none" normalizeH="0" baseline="0" dirty="0" smtClean="0">
                          <a:ln>
                            <a:noFill/>
                          </a:ln>
                          <a:effectLst/>
                        </a:rPr>
                        <a:t> </a:t>
                      </a:r>
                      <a:br>
                        <a:rPr kumimoji="0" lang="de-DE" sz="1800" u="none" strike="noStrike" cap="none" normalizeH="0" baseline="0" dirty="0" smtClean="0">
                          <a:ln>
                            <a:noFill/>
                          </a:ln>
                          <a:effectLst/>
                        </a:rPr>
                      </a:br>
                      <a:r>
                        <a:rPr kumimoji="0" lang="de-DE" sz="1800" u="none" strike="noStrike" cap="none" normalizeH="0" baseline="0" dirty="0" err="1" smtClean="0">
                          <a:ln>
                            <a:noFill/>
                          </a:ln>
                          <a:effectLst/>
                        </a:rPr>
                        <a:t>as</a:t>
                      </a:r>
                      <a:r>
                        <a:rPr kumimoji="0" lang="de-DE" sz="1800" u="none" strike="noStrike" cap="none" normalizeH="0" baseline="0" dirty="0" smtClean="0">
                          <a:ln>
                            <a:noFill/>
                          </a:ln>
                          <a:effectLst/>
                        </a:rPr>
                        <a:t> % </a:t>
                      </a:r>
                      <a:r>
                        <a:rPr kumimoji="0" lang="de-DE" sz="1800" u="none" strike="noStrike" cap="none" normalizeH="0" baseline="0" dirty="0" err="1" smtClean="0">
                          <a:ln>
                            <a:noFill/>
                          </a:ln>
                          <a:effectLst/>
                        </a:rPr>
                        <a:t>of</a:t>
                      </a:r>
                      <a:r>
                        <a:rPr kumimoji="0" lang="de-DE" sz="1800" u="none" strike="noStrike" cap="none" normalizeH="0" baseline="0" dirty="0" smtClean="0">
                          <a:ln>
                            <a:noFill/>
                          </a:ln>
                          <a:effectLst/>
                        </a:rPr>
                        <a:t> </a:t>
                      </a:r>
                      <a:r>
                        <a:rPr kumimoji="0" lang="de-DE" sz="1800" u="none" strike="noStrike" cap="none" normalizeH="0" baseline="0" dirty="0" err="1" smtClean="0">
                          <a:ln>
                            <a:noFill/>
                          </a:ln>
                          <a:effectLst/>
                        </a:rPr>
                        <a:t>reconstruction</a:t>
                      </a:r>
                      <a:r>
                        <a:rPr kumimoji="0" lang="de-DE" sz="1800" u="none" strike="noStrike" cap="none" normalizeH="0" baseline="0" dirty="0" smtClean="0">
                          <a:ln>
                            <a:noFill/>
                          </a:ln>
                          <a:effectLst/>
                        </a:rPr>
                        <a:t> </a:t>
                      </a:r>
                      <a:r>
                        <a:rPr kumimoji="0" lang="de-DE" sz="1800" u="none" strike="noStrike" cap="none" normalizeH="0" baseline="0" dirty="0" err="1" smtClean="0">
                          <a:ln>
                            <a:noFill/>
                          </a:ln>
                          <a:effectLst/>
                        </a:rPr>
                        <a:t>cost</a:t>
                      </a:r>
                      <a:endParaRPr kumimoji="0" lang="de-DE"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b="1" u="none" strike="noStrike" cap="none" normalizeH="0" baseline="0" dirty="0" smtClean="0">
                          <a:ln>
                            <a:noFill/>
                          </a:ln>
                          <a:effectLst/>
                        </a:rPr>
                        <a:t>28.0%</a:t>
                      </a:r>
                      <a:endParaRPr kumimoji="0" lang="de-DE"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b="1" u="none" strike="noStrike" cap="none" normalizeH="0" baseline="0" dirty="0" smtClean="0">
                          <a:ln>
                            <a:noFill/>
                          </a:ln>
                          <a:effectLst/>
                        </a:rPr>
                        <a:t>45.0%</a:t>
                      </a:r>
                      <a:endParaRPr kumimoji="0" lang="de-DE"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b="1" u="none" strike="noStrike" cap="none" normalizeH="0" baseline="0" dirty="0" smtClean="0">
                          <a:ln>
                            <a:noFill/>
                          </a:ln>
                          <a:effectLst/>
                        </a:rPr>
                        <a:t>62.4%</a:t>
                      </a:r>
                      <a:endParaRPr kumimoji="0" lang="de-DE"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e-DE" sz="1800" b="1" u="none" strike="noStrike" cap="none" normalizeH="0" baseline="0" dirty="0" smtClean="0">
                          <a:ln>
                            <a:noFill/>
                          </a:ln>
                          <a:effectLst/>
                        </a:rPr>
                        <a:t>0.5%</a:t>
                      </a:r>
                      <a:endParaRPr kumimoji="0" lang="de-DE"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tc>
              </a:tr>
            </a:tbl>
          </a:graphicData>
        </a:graphic>
      </p:graphicFrame>
      <p:sp>
        <p:nvSpPr>
          <p:cNvPr id="37922" name="TextBox 5"/>
          <p:cNvSpPr txBox="1">
            <a:spLocks noChangeArrowheads="1"/>
          </p:cNvSpPr>
          <p:nvPr/>
        </p:nvSpPr>
        <p:spPr bwMode="auto">
          <a:xfrm>
            <a:off x="323528" y="6248138"/>
            <a:ext cx="4439036" cy="338554"/>
          </a:xfrm>
          <a:prstGeom prst="rect">
            <a:avLst/>
          </a:prstGeom>
          <a:noFill/>
          <a:ln w="9525">
            <a:noFill/>
            <a:miter lim="800000"/>
            <a:headEnd/>
            <a:tailEnd/>
          </a:ln>
        </p:spPr>
        <p:txBody>
          <a:bodyPr wrap="none">
            <a:spAutoFit/>
          </a:bodyPr>
          <a:lstStyle/>
          <a:p>
            <a:pPr eaLnBrk="0" hangingPunct="0">
              <a:defRPr/>
            </a:pPr>
            <a:r>
              <a:rPr lang="de-DE" sz="1600" b="0" dirty="0">
                <a:solidFill>
                  <a:schemeClr val="bg2">
                    <a:lumMod val="25000"/>
                  </a:schemeClr>
                </a:solidFill>
              </a:rPr>
              <a:t>RMNH </a:t>
            </a:r>
            <a:r>
              <a:rPr lang="de-DE" sz="1600" b="0" dirty="0" smtClean="0">
                <a:solidFill>
                  <a:schemeClr val="bg2">
                    <a:lumMod val="25000"/>
                  </a:schemeClr>
                </a:solidFill>
              </a:rPr>
              <a:t>–  </a:t>
            </a:r>
            <a:r>
              <a:rPr lang="de-DE" sz="1600" b="0" i="1" dirty="0" err="1" smtClean="0">
                <a:solidFill>
                  <a:schemeClr val="bg2">
                    <a:lumMod val="25000"/>
                  </a:schemeClr>
                </a:solidFill>
              </a:rPr>
              <a:t>Risk</a:t>
            </a:r>
            <a:r>
              <a:rPr lang="de-DE" sz="1600" b="0" i="1" dirty="0" smtClean="0">
                <a:solidFill>
                  <a:schemeClr val="bg2">
                    <a:lumMod val="25000"/>
                  </a:schemeClr>
                </a:solidFill>
              </a:rPr>
              <a:t> </a:t>
            </a:r>
            <a:r>
              <a:rPr lang="de-DE" sz="1600" b="0" i="1" dirty="0" err="1">
                <a:solidFill>
                  <a:schemeClr val="bg2">
                    <a:lumMod val="25000"/>
                  </a:schemeClr>
                </a:solidFill>
              </a:rPr>
              <a:t>management</a:t>
            </a:r>
            <a:r>
              <a:rPr lang="de-DE" sz="1600" b="0" i="1" dirty="0">
                <a:solidFill>
                  <a:schemeClr val="bg2">
                    <a:lumMod val="25000"/>
                  </a:schemeClr>
                </a:solidFill>
              </a:rPr>
              <a:t> </a:t>
            </a:r>
            <a:r>
              <a:rPr lang="de-DE" sz="1600" b="0" i="1" dirty="0" err="1">
                <a:solidFill>
                  <a:schemeClr val="bg2">
                    <a:lumMod val="25000"/>
                  </a:schemeClr>
                </a:solidFill>
              </a:rPr>
              <a:t>of</a:t>
            </a:r>
            <a:r>
              <a:rPr lang="de-DE" sz="1600" b="0" i="1" dirty="0">
                <a:solidFill>
                  <a:schemeClr val="bg2">
                    <a:lumMod val="25000"/>
                  </a:schemeClr>
                </a:solidFill>
              </a:rPr>
              <a:t> </a:t>
            </a:r>
            <a:r>
              <a:rPr lang="de-DE" sz="1600" b="0" i="1" dirty="0" err="1">
                <a:solidFill>
                  <a:schemeClr val="bg2">
                    <a:lumMod val="25000"/>
                  </a:schemeClr>
                </a:solidFill>
              </a:rPr>
              <a:t>natural</a:t>
            </a:r>
            <a:r>
              <a:rPr lang="de-DE" sz="1600" b="0" i="1" dirty="0">
                <a:solidFill>
                  <a:schemeClr val="bg2">
                    <a:lumMod val="25000"/>
                  </a:schemeClr>
                </a:solidFill>
              </a:rPr>
              <a:t> </a:t>
            </a:r>
            <a:r>
              <a:rPr lang="de-DE" sz="1600" b="0" i="1" dirty="0" err="1" smtClean="0">
                <a:solidFill>
                  <a:schemeClr val="bg2">
                    <a:lumMod val="25000"/>
                  </a:schemeClr>
                </a:solidFill>
              </a:rPr>
              <a:t>hazards</a:t>
            </a:r>
            <a:endParaRPr lang="de-DE" sz="1600" b="0" dirty="0">
              <a:solidFill>
                <a:schemeClr val="bg2">
                  <a:lumMod val="25000"/>
                </a:schemeClr>
              </a:solidFill>
            </a:endParaRPr>
          </a:p>
        </p:txBody>
      </p:sp>
      <p:sp>
        <p:nvSpPr>
          <p:cNvPr id="37923" name="Rectangle 6"/>
          <p:cNvSpPr>
            <a:spLocks noChangeArrowheads="1"/>
          </p:cNvSpPr>
          <p:nvPr/>
        </p:nvSpPr>
        <p:spPr bwMode="auto">
          <a:xfrm>
            <a:off x="6657422" y="6408738"/>
            <a:ext cx="2486578" cy="230832"/>
          </a:xfrm>
          <a:prstGeom prst="rect">
            <a:avLst/>
          </a:prstGeom>
          <a:noFill/>
          <a:ln w="9525">
            <a:noFill/>
            <a:miter lim="800000"/>
            <a:headEnd/>
            <a:tailEnd/>
          </a:ln>
        </p:spPr>
        <p:txBody>
          <a:bodyPr wrap="none">
            <a:spAutoFit/>
          </a:bodyPr>
          <a:lstStyle/>
          <a:p>
            <a:pPr algn="r" eaLnBrk="0" hangingPunct="0">
              <a:defRPr/>
            </a:pPr>
            <a:r>
              <a:rPr lang="en-US" sz="900" i="1" dirty="0" smtClean="0">
                <a:solidFill>
                  <a:schemeClr val="bg1">
                    <a:lumMod val="50000"/>
                  </a:schemeClr>
                </a:solidFill>
                <a:latin typeface="+mj-lt"/>
              </a:rPr>
              <a:t>Source: adapted from Bettencourt </a:t>
            </a:r>
            <a:r>
              <a:rPr lang="en-US" sz="900" i="1" dirty="0">
                <a:solidFill>
                  <a:schemeClr val="bg1">
                    <a:lumMod val="50000"/>
                  </a:schemeClr>
                </a:solidFill>
                <a:latin typeface="+mj-lt"/>
              </a:rPr>
              <a:t>et al. 2006</a:t>
            </a:r>
          </a:p>
        </p:txBody>
      </p:sp>
      <p:sp>
        <p:nvSpPr>
          <p:cNvPr id="2" name="Titel 1"/>
          <p:cNvSpPr>
            <a:spLocks noGrp="1"/>
          </p:cNvSpPr>
          <p:nvPr>
            <p:ph type="title"/>
          </p:nvPr>
        </p:nvSpPr>
        <p:spPr>
          <a:xfrm>
            <a:off x="683568" y="908720"/>
            <a:ext cx="7776000" cy="617928"/>
          </a:xfrm>
        </p:spPr>
        <p:txBody>
          <a:bodyPr/>
          <a:lstStyle/>
          <a:p>
            <a:pPr algn="ctr"/>
            <a:r>
              <a:rPr lang="en-US" sz="2800" dirty="0" smtClean="0"/>
              <a:t>Adaptation from an economic point of view:</a:t>
            </a:r>
            <a:br>
              <a:rPr lang="en-US" sz="2800" dirty="0" smtClean="0"/>
            </a:br>
            <a:r>
              <a:rPr lang="en-US" sz="2800" dirty="0" smtClean="0"/>
              <a:t>Timely </a:t>
            </a:r>
            <a:r>
              <a:rPr lang="en-US" sz="2800" dirty="0"/>
              <a:t>measures can help to save cost</a:t>
            </a:r>
          </a:p>
        </p:txBody>
      </p:sp>
    </p:spTree>
    <p:extLst>
      <p:ext uri="{BB962C8B-B14F-4D97-AF65-F5344CB8AC3E}">
        <p14:creationId xmlns:p14="http://schemas.microsoft.com/office/powerpoint/2010/main" val="40760173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6979" y="1187007"/>
            <a:ext cx="7847463" cy="610762"/>
          </a:xfrm>
        </p:spPr>
        <p:txBody>
          <a:bodyPr/>
          <a:lstStyle/>
          <a:p>
            <a:r>
              <a:rPr lang="en-GB" sz="2800" kern="1200" dirty="0" smtClean="0">
                <a:latin typeface="Arial" charset="0"/>
              </a:rPr>
              <a:t>Challenges in adaptation planning</a:t>
            </a:r>
            <a:endParaRPr lang="en-GB" sz="2800" dirty="0"/>
          </a:p>
        </p:txBody>
      </p:sp>
      <p:graphicFrame>
        <p:nvGraphicFramePr>
          <p:cNvPr id="6" name="Tabelle 5"/>
          <p:cNvGraphicFramePr>
            <a:graphicFrameLocks noGrp="1"/>
          </p:cNvGraphicFramePr>
          <p:nvPr>
            <p:extLst>
              <p:ext uri="{D42A27DB-BD31-4B8C-83A1-F6EECF244321}">
                <p14:modId xmlns:p14="http://schemas.microsoft.com/office/powerpoint/2010/main" val="1642420087"/>
              </p:ext>
            </p:extLst>
          </p:nvPr>
        </p:nvGraphicFramePr>
        <p:xfrm>
          <a:off x="251520" y="1797769"/>
          <a:ext cx="8532440" cy="4637768"/>
        </p:xfrm>
        <a:graphic>
          <a:graphicData uri="http://schemas.openxmlformats.org/drawingml/2006/table">
            <a:tbl>
              <a:tblPr firstRow="1" bandRow="1">
                <a:tableStyleId>{1FECB4D8-DB02-4DC6-A0A2-4F2EBAE1DC90}</a:tableStyleId>
              </a:tblPr>
              <a:tblGrid>
                <a:gridCol w="3744416"/>
                <a:gridCol w="4788024"/>
              </a:tblGrid>
              <a:tr h="1037890">
                <a:tc>
                  <a:txBody>
                    <a:bodyPr/>
                    <a:lstStyle/>
                    <a:p>
                      <a:r>
                        <a:rPr lang="en-GB" sz="2000" b="1" noProof="0" dirty="0" smtClean="0">
                          <a:solidFill>
                            <a:schemeClr val="tx1"/>
                          </a:solidFill>
                        </a:rPr>
                        <a:t>Political/institutional</a:t>
                      </a:r>
                      <a:r>
                        <a:rPr lang="en-GB" sz="2000" b="1" baseline="0" noProof="0" dirty="0" smtClean="0">
                          <a:solidFill>
                            <a:schemeClr val="tx1"/>
                          </a:solidFill>
                        </a:rPr>
                        <a:t> issues</a:t>
                      </a:r>
                      <a:endParaRPr lang="en-GB" sz="2000" noProof="0" dirty="0">
                        <a:solidFill>
                          <a:schemeClr val="tx1"/>
                        </a:solidFill>
                      </a:endParaRPr>
                    </a:p>
                  </a:txBody>
                  <a:tcPr>
                    <a:solidFill>
                      <a:schemeClr val="bg1"/>
                    </a:solidFill>
                  </a:tcPr>
                </a:tc>
                <a:tc>
                  <a:txBody>
                    <a:bodyPr/>
                    <a:lstStyle/>
                    <a:p>
                      <a:r>
                        <a:rPr lang="en-US" sz="2000" b="0" dirty="0" smtClean="0">
                          <a:solidFill>
                            <a:schemeClr val="tx1"/>
                          </a:solidFill>
                        </a:rPr>
                        <a:t>Are politicians willing to promote adaptation? Are administrations willing and able to implement adaptation measures? </a:t>
                      </a:r>
                      <a:endParaRPr lang="en-GB" sz="2000" b="0" kern="1200" noProof="0" dirty="0" smtClean="0">
                        <a:solidFill>
                          <a:schemeClr val="tx1"/>
                        </a:solidFill>
                        <a:latin typeface="+mn-lt"/>
                        <a:ea typeface="+mn-ea"/>
                        <a:cs typeface="+mn-cs"/>
                      </a:endParaRPr>
                    </a:p>
                  </a:txBody>
                  <a:tcPr>
                    <a:solidFill>
                      <a:schemeClr val="bg1"/>
                    </a:solidFill>
                  </a:tcPr>
                </a:tc>
              </a:tr>
              <a:tr h="1037890">
                <a:tc>
                  <a:txBody>
                    <a:bodyPr/>
                    <a:lstStyle/>
                    <a:p>
                      <a:r>
                        <a:rPr lang="en-US" sz="2000" b="1" dirty="0" smtClean="0"/>
                        <a:t>Economic / financial issues</a:t>
                      </a:r>
                      <a:endParaRPr lang="en-GB" sz="2000" noProof="0" dirty="0">
                        <a:solidFill>
                          <a:schemeClr val="tx1"/>
                        </a:solidFill>
                      </a:endParaRPr>
                    </a:p>
                  </a:txBody>
                  <a:tcPr/>
                </a:tc>
                <a:tc>
                  <a:txBody>
                    <a:bodyPr/>
                    <a:lstStyle/>
                    <a:p>
                      <a:pPr marL="0" indent="0">
                        <a:buFont typeface="Arial" panose="020B0604020202020204" pitchFamily="34" charset="0"/>
                        <a:buNone/>
                      </a:pPr>
                      <a:r>
                        <a:rPr lang="en-US" sz="2000" dirty="0" smtClean="0"/>
                        <a:t>Is it possible to provide the funds required for effective adaptation? How does adaptation interfere with economic goals? </a:t>
                      </a:r>
                      <a:endParaRPr lang="de-DE" sz="2000" dirty="0" smtClean="0"/>
                    </a:p>
                  </a:txBody>
                  <a:tcPr/>
                </a:tc>
              </a:tr>
              <a:tr h="1037890">
                <a:tc>
                  <a:txBody>
                    <a:bodyPr/>
                    <a:lstStyle/>
                    <a:p>
                      <a:r>
                        <a:rPr lang="en-US" sz="2000" b="1" dirty="0" smtClean="0"/>
                        <a:t>Social issues</a:t>
                      </a:r>
                      <a:endParaRPr lang="en-GB" sz="2000" noProof="0" dirty="0"/>
                    </a:p>
                  </a:txBody>
                  <a:tcPr/>
                </a:tc>
                <a:tc>
                  <a:txBody>
                    <a:bodyPr/>
                    <a:lstStyle/>
                    <a:p>
                      <a:pPr marL="0" indent="0"/>
                      <a:r>
                        <a:rPr lang="en-US" sz="2000" dirty="0" smtClean="0"/>
                        <a:t>Is there a broad consensus about the need to adapt? Can citizens be adequately involved in adaptation planning and implementation? </a:t>
                      </a:r>
                      <a:endParaRPr lang="en-GB" sz="2000" kern="1200" noProof="0" dirty="0" smtClean="0">
                        <a:solidFill>
                          <a:schemeClr val="dk1"/>
                        </a:solidFill>
                        <a:latin typeface="+mn-lt"/>
                        <a:ea typeface="+mn-ea"/>
                        <a:cs typeface="+mn-cs"/>
                      </a:endParaRPr>
                    </a:p>
                  </a:txBody>
                  <a:tcPr/>
                </a:tc>
              </a:tr>
              <a:tr h="705848">
                <a:tc>
                  <a:txBody>
                    <a:bodyPr/>
                    <a:lstStyle/>
                    <a:p>
                      <a:r>
                        <a:rPr lang="en-US" sz="2000" b="1" dirty="0" smtClean="0"/>
                        <a:t>Technical issues</a:t>
                      </a:r>
                      <a:endParaRPr lang="en-GB" sz="2000" noProof="0" dirty="0"/>
                    </a:p>
                  </a:txBody>
                  <a:tcPr/>
                </a:tc>
                <a:tc>
                  <a:txBody>
                    <a:bodyPr/>
                    <a:lstStyle/>
                    <a:p>
                      <a:r>
                        <a:rPr lang="en-US" sz="2000" dirty="0" smtClean="0"/>
                        <a:t>Are proven technologies for adaptation known and accessible? </a:t>
                      </a:r>
                      <a:endParaRPr lang="en-GB" sz="2000" kern="1200" noProof="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83470270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000" y="1340768"/>
            <a:ext cx="7776000" cy="617928"/>
          </a:xfrm>
        </p:spPr>
        <p:txBody>
          <a:bodyPr/>
          <a:lstStyle/>
          <a:p>
            <a:pPr algn="ctr"/>
            <a:r>
              <a:rPr lang="de-DE" dirty="0" err="1" smtClean="0"/>
              <a:t>Exercise</a:t>
            </a:r>
            <a:r>
              <a:rPr lang="de-DE" dirty="0"/>
              <a:t>: </a:t>
            </a:r>
            <a:r>
              <a:rPr lang="de-DE" dirty="0" err="1"/>
              <a:t>Challenges</a:t>
            </a:r>
            <a:r>
              <a:rPr lang="de-DE" dirty="0"/>
              <a:t> </a:t>
            </a:r>
            <a:r>
              <a:rPr lang="de-DE" dirty="0" err="1"/>
              <a:t>for</a:t>
            </a:r>
            <a:r>
              <a:rPr lang="de-DE" dirty="0"/>
              <a:t> </a:t>
            </a:r>
            <a:r>
              <a:rPr lang="de-DE" dirty="0" err="1"/>
              <a:t>effective</a:t>
            </a:r>
            <a:r>
              <a:rPr lang="de-DE" dirty="0"/>
              <a:t> </a:t>
            </a:r>
            <a:r>
              <a:rPr lang="de-DE" dirty="0" err="1"/>
              <a:t>adaptation</a:t>
            </a:r>
            <a:r>
              <a:rPr lang="de-DE" dirty="0"/>
              <a:t> </a:t>
            </a:r>
            <a:r>
              <a:rPr lang="de-DE" dirty="0" smtClean="0"/>
              <a:t/>
            </a:r>
            <a:br>
              <a:rPr lang="de-DE" dirty="0" smtClean="0"/>
            </a:br>
            <a:r>
              <a:rPr lang="de-DE" dirty="0" err="1" smtClean="0"/>
              <a:t>processes</a:t>
            </a:r>
            <a:r>
              <a:rPr lang="de-DE" dirty="0" smtClean="0"/>
              <a:t> </a:t>
            </a:r>
            <a:r>
              <a:rPr lang="de-DE" dirty="0"/>
              <a:t>in </a:t>
            </a:r>
            <a:r>
              <a:rPr lang="de-DE" dirty="0" err="1"/>
              <a:t>your</a:t>
            </a:r>
            <a:r>
              <a:rPr lang="de-DE" dirty="0"/>
              <a:t> </a:t>
            </a:r>
            <a:r>
              <a:rPr lang="de-DE" dirty="0" err="1"/>
              <a:t>country</a:t>
            </a:r>
            <a:r>
              <a:rPr lang="de-DE" dirty="0"/>
              <a:t/>
            </a:r>
            <a:br>
              <a:rPr lang="de-DE" dirty="0"/>
            </a:br>
            <a:endParaRPr lang="de-DE" dirty="0"/>
          </a:p>
        </p:txBody>
      </p:sp>
      <p:sp>
        <p:nvSpPr>
          <p:cNvPr id="4" name="Inhaltsplatzhalter 3"/>
          <p:cNvSpPr>
            <a:spLocks noGrp="1"/>
          </p:cNvSpPr>
          <p:nvPr>
            <p:ph idx="1"/>
          </p:nvPr>
        </p:nvSpPr>
        <p:spPr/>
        <p:txBody>
          <a:bodyPr/>
          <a:lstStyle/>
          <a:p>
            <a:r>
              <a:rPr lang="en-GB" dirty="0"/>
              <a:t>W</a:t>
            </a:r>
            <a:r>
              <a:rPr lang="en-GB" dirty="0" smtClean="0"/>
              <a:t>hich </a:t>
            </a:r>
            <a:r>
              <a:rPr lang="en-GB" dirty="0"/>
              <a:t>of the four mentioned challenges of adaptation is especially dominant in the concrete context in your </a:t>
            </a:r>
            <a:r>
              <a:rPr lang="en-GB" dirty="0" smtClean="0"/>
              <a:t>country: </a:t>
            </a:r>
          </a:p>
          <a:p>
            <a:pPr marL="285750" indent="-285750">
              <a:buFont typeface="Arial" panose="020B0604020202020204" pitchFamily="34" charset="0"/>
              <a:buChar char="•"/>
            </a:pPr>
            <a:r>
              <a:rPr lang="en-GB" b="1" dirty="0" smtClean="0">
                <a:solidFill>
                  <a:schemeClr val="tx1"/>
                </a:solidFill>
              </a:rPr>
              <a:t>Political/institutional issues</a:t>
            </a:r>
          </a:p>
          <a:p>
            <a:pPr marL="285750" indent="-285750">
              <a:buFont typeface="Arial" panose="020B0604020202020204" pitchFamily="34" charset="0"/>
              <a:buChar char="•"/>
            </a:pPr>
            <a:r>
              <a:rPr lang="en-US" b="1" dirty="0">
                <a:solidFill>
                  <a:schemeClr val="tx1"/>
                </a:solidFill>
              </a:rPr>
              <a:t>Economic / financial issues</a:t>
            </a:r>
          </a:p>
          <a:p>
            <a:pPr marL="285750" indent="-285750">
              <a:buFont typeface="Arial" panose="020B0604020202020204" pitchFamily="34" charset="0"/>
              <a:buChar char="•"/>
            </a:pPr>
            <a:r>
              <a:rPr lang="en-US" b="1" dirty="0">
                <a:solidFill>
                  <a:schemeClr val="tx1"/>
                </a:solidFill>
              </a:rPr>
              <a:t>Social issues</a:t>
            </a:r>
            <a:endParaRPr lang="en-GB" b="1" dirty="0">
              <a:solidFill>
                <a:schemeClr val="tx1"/>
              </a:solidFill>
            </a:endParaRPr>
          </a:p>
          <a:p>
            <a:pPr marL="285750" indent="-285750">
              <a:buFont typeface="Arial" panose="020B0604020202020204" pitchFamily="34" charset="0"/>
              <a:buChar char="•"/>
            </a:pPr>
            <a:r>
              <a:rPr lang="en-US" b="1" dirty="0">
                <a:solidFill>
                  <a:schemeClr val="tx1"/>
                </a:solidFill>
              </a:rPr>
              <a:t>Technical issues</a:t>
            </a:r>
            <a:endParaRPr lang="en-GB" b="1" dirty="0">
              <a:solidFill>
                <a:schemeClr val="tx1"/>
              </a:solidFill>
            </a:endParaRPr>
          </a:p>
          <a:p>
            <a:r>
              <a:rPr lang="en-GB" dirty="0" smtClean="0"/>
              <a:t>Each </a:t>
            </a:r>
            <a:r>
              <a:rPr lang="en-GB" dirty="0"/>
              <a:t>corner of the room represents one of the four categories. You should go into that corner that best reflects your opinion. </a:t>
            </a:r>
            <a:endParaRPr lang="en-GB" dirty="0" smtClean="0"/>
          </a:p>
          <a:p>
            <a:r>
              <a:rPr lang="en-GB" dirty="0" smtClean="0"/>
              <a:t>The </a:t>
            </a:r>
            <a:r>
              <a:rPr lang="en-GB" dirty="0"/>
              <a:t>moderator will arrange a discussion among the four groups and invite you to justify your choice. </a:t>
            </a:r>
            <a:endParaRPr lang="de-DE" dirty="0"/>
          </a:p>
        </p:txBody>
      </p:sp>
    </p:spTree>
    <p:extLst>
      <p:ext uri="{BB962C8B-B14F-4D97-AF65-F5344CB8AC3E}">
        <p14:creationId xmlns:p14="http://schemas.microsoft.com/office/powerpoint/2010/main" val="27614273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a:xfrm>
            <a:off x="733287" y="1628800"/>
            <a:ext cx="3752850" cy="4213225"/>
          </a:xfrm>
          <a:prstGeom prst="rect">
            <a:avLst/>
          </a:prstGeom>
        </p:spPr>
        <p:txBody>
          <a:bodyPr/>
          <a:lstStyle/>
          <a:p>
            <a:pPr>
              <a:spcAft>
                <a:spcPts val="600"/>
              </a:spcAft>
              <a:buClr>
                <a:srgbClr val="C80F0F"/>
              </a:buClr>
              <a:buFont typeface="Wingdings" pitchFamily="2" charset="2"/>
              <a:buNone/>
              <a:defRPr/>
            </a:pPr>
            <a:r>
              <a:rPr lang="en-GB" sz="1100" kern="0" dirty="0" smtClean="0">
                <a:solidFill>
                  <a:srgbClr val="727272"/>
                </a:solidFill>
              </a:rPr>
              <a:t>This presentation is part of a </a:t>
            </a:r>
            <a:r>
              <a:rPr lang="en-GB" sz="1100" kern="0" dirty="0" smtClean="0">
                <a:solidFill>
                  <a:srgbClr val="008AB5"/>
                </a:solidFill>
              </a:rPr>
              <a:t>NAP country-level training </a:t>
            </a:r>
            <a:r>
              <a:rPr lang="en-GB" sz="1100" kern="0" dirty="0" smtClean="0">
                <a:solidFill>
                  <a:srgbClr val="727272"/>
                </a:solidFill>
              </a:rPr>
              <a:t>that has been developed by GIZ on behalf of BMZ </a:t>
            </a:r>
            <a:br>
              <a:rPr lang="en-GB" sz="1100" kern="0" dirty="0" smtClean="0">
                <a:solidFill>
                  <a:srgbClr val="727272"/>
                </a:solidFill>
              </a:rPr>
            </a:br>
            <a:r>
              <a:rPr lang="en-GB" sz="1100" kern="0" dirty="0" smtClean="0">
                <a:solidFill>
                  <a:srgbClr val="727272"/>
                </a:solidFill>
              </a:rPr>
              <a:t>and in cooperation with the NAP Global Support Programme (NAP-GSP), in particular UNDP and UNITAR.</a:t>
            </a:r>
          </a:p>
          <a:p>
            <a:pPr>
              <a:spcAft>
                <a:spcPts val="600"/>
              </a:spcAft>
              <a:buClr>
                <a:srgbClr val="C80F0F"/>
              </a:buClr>
              <a:buFont typeface="Wingdings" pitchFamily="2" charset="2"/>
              <a:buNone/>
              <a:defRPr/>
            </a:pPr>
            <a:r>
              <a:rPr lang="en-GB" sz="1100" kern="0" dirty="0" smtClean="0">
                <a:solidFill>
                  <a:srgbClr val="727272"/>
                </a:solidFill>
              </a:rPr>
              <a:t>The training is designed to support countries in setting up a National Adaptation Plan (NAP) process. It builds on the NAP Technical Guidelines developed by the Least-Developed Countries Expert Group (LEG).</a:t>
            </a:r>
            <a:endParaRPr lang="en-GB" sz="1100" kern="0" dirty="0">
              <a:solidFill>
                <a:srgbClr val="727272"/>
              </a:solidFill>
            </a:endParaRPr>
          </a:p>
          <a:p>
            <a:pPr>
              <a:spcAft>
                <a:spcPts val="600"/>
              </a:spcAft>
              <a:buClr>
                <a:srgbClr val="C80F0F"/>
              </a:buClr>
              <a:buFont typeface="Wingdings" pitchFamily="2" charset="2"/>
              <a:buNone/>
              <a:defRPr/>
            </a:pPr>
            <a:r>
              <a:rPr lang="en-GB" sz="1100" kern="0" dirty="0" smtClean="0">
                <a:solidFill>
                  <a:srgbClr val="727272"/>
                </a:solidFill>
              </a:rPr>
              <a:t>You are welcome to use the slides, as long as you do not alter its content or design (including the logos), nor this imprint. If you have any questions regarding the training, please contact </a:t>
            </a:r>
            <a:r>
              <a:rPr lang="en-GB" sz="1100" kern="0" dirty="0">
                <a:solidFill>
                  <a:srgbClr val="727272"/>
                </a:solidFill>
                <a:hlinkClick r:id="rId3"/>
              </a:rPr>
              <a:t>Till Below </a:t>
            </a:r>
            <a:r>
              <a:rPr lang="en-GB" sz="1100" kern="0" dirty="0" smtClean="0">
                <a:solidFill>
                  <a:srgbClr val="727272"/>
                </a:solidFill>
              </a:rPr>
              <a:t>or </a:t>
            </a:r>
            <a:r>
              <a:rPr lang="en-GB" sz="1100" kern="0" dirty="0">
                <a:solidFill>
                  <a:srgbClr val="727272"/>
                </a:solidFill>
                <a:hlinkClick r:id="rId4"/>
              </a:rPr>
              <a:t>Nele </a:t>
            </a:r>
            <a:r>
              <a:rPr lang="en-GB" sz="1100" kern="0" dirty="0" err="1">
                <a:solidFill>
                  <a:srgbClr val="727272"/>
                </a:solidFill>
                <a:hlinkClick r:id="rId4"/>
              </a:rPr>
              <a:t>Bünner</a:t>
            </a:r>
            <a:r>
              <a:rPr lang="en-GB" sz="1100" kern="0" dirty="0">
                <a:solidFill>
                  <a:srgbClr val="727272"/>
                </a:solidFill>
                <a:hlinkClick r:id="rId4"/>
              </a:rPr>
              <a:t> </a:t>
            </a:r>
            <a:r>
              <a:rPr lang="en-GB" sz="1100" kern="0" dirty="0" smtClean="0">
                <a:solidFill>
                  <a:srgbClr val="727272"/>
                </a:solidFill>
              </a:rPr>
              <a:t>at GIZ.</a:t>
            </a:r>
            <a:br>
              <a:rPr lang="en-GB" sz="1100" kern="0" dirty="0" smtClean="0">
                <a:solidFill>
                  <a:srgbClr val="727272"/>
                </a:solidFill>
              </a:rPr>
            </a:br>
            <a:r>
              <a:rPr lang="en-GB" sz="1100" kern="0" dirty="0" smtClean="0">
                <a:solidFill>
                  <a:srgbClr val="727272"/>
                </a:solidFill>
              </a:rPr>
              <a:t>For questions related to the Technical Guidelines, please refer to the UNFCCC’s </a:t>
            </a:r>
            <a:r>
              <a:rPr lang="en-GB" sz="1100" kern="0" dirty="0" smtClean="0">
                <a:solidFill>
                  <a:srgbClr val="727272"/>
                </a:solidFill>
                <a:hlinkClick r:id="rId5"/>
              </a:rPr>
              <a:t>NAP Support Portal</a:t>
            </a:r>
            <a:r>
              <a:rPr lang="en-GB" sz="1100" kern="0" dirty="0" smtClean="0">
                <a:solidFill>
                  <a:srgbClr val="727272"/>
                </a:solidFill>
              </a:rPr>
              <a:t>.</a:t>
            </a:r>
          </a:p>
          <a:p>
            <a:pPr>
              <a:spcAft>
                <a:spcPts val="600"/>
              </a:spcAft>
              <a:buClr>
                <a:srgbClr val="C80F0F"/>
              </a:buClr>
              <a:buFont typeface="Wingdings" pitchFamily="2" charset="2"/>
              <a:buNone/>
              <a:defRPr/>
            </a:pPr>
            <a:endParaRPr lang="en-GB" sz="1100" kern="0" dirty="0" smtClean="0">
              <a:solidFill>
                <a:srgbClr val="727272"/>
              </a:solidFill>
            </a:endParaRPr>
          </a:p>
          <a:p>
            <a:pPr>
              <a:spcAft>
                <a:spcPts val="600"/>
              </a:spcAft>
              <a:buClr>
                <a:srgbClr val="C80F0F"/>
              </a:buClr>
              <a:buFont typeface="Wingdings" pitchFamily="2" charset="2"/>
              <a:buNone/>
              <a:defRPr/>
            </a:pPr>
            <a:endParaRPr lang="en-GB" sz="1100" kern="0" dirty="0" smtClean="0">
              <a:solidFill>
                <a:srgbClr val="727272"/>
              </a:solidFill>
            </a:endParaRPr>
          </a:p>
          <a:p>
            <a:pPr>
              <a:spcAft>
                <a:spcPts val="600"/>
              </a:spcAft>
              <a:buClr>
                <a:srgbClr val="C80F0F"/>
              </a:buClr>
              <a:buFont typeface="Wingdings" pitchFamily="2" charset="2"/>
              <a:buNone/>
              <a:defRPr/>
            </a:pPr>
            <a:endParaRPr lang="en-GB" sz="1400" kern="0" dirty="0" smtClean="0">
              <a:solidFill>
                <a:srgbClr val="727272"/>
              </a:solidFill>
            </a:endParaRPr>
          </a:p>
          <a:p>
            <a:pPr>
              <a:spcAft>
                <a:spcPts val="600"/>
              </a:spcAft>
              <a:buClr>
                <a:srgbClr val="C80F0F"/>
              </a:buClr>
              <a:defRPr/>
            </a:pPr>
            <a:r>
              <a:rPr lang="en-GB" sz="1100" kern="0" dirty="0" smtClean="0">
                <a:solidFill>
                  <a:srgbClr val="727272"/>
                </a:solidFill>
              </a:rPr>
              <a:t>As </a:t>
            </a:r>
            <a:r>
              <a:rPr lang="en-GB" sz="1100" kern="0" dirty="0">
                <a:solidFill>
                  <a:srgbClr val="727272"/>
                </a:solidFill>
              </a:rPr>
              <a:t>a federally owned enterprise, </a:t>
            </a:r>
            <a:r>
              <a:rPr lang="en-GB" sz="1100" kern="0" dirty="0" smtClean="0">
                <a:solidFill>
                  <a:srgbClr val="727272"/>
                </a:solidFill>
              </a:rPr>
              <a:t>the Deutsche </a:t>
            </a:r>
            <a:r>
              <a:rPr lang="en-GB" sz="1100" kern="0" dirty="0" err="1" smtClean="0">
                <a:solidFill>
                  <a:srgbClr val="727272"/>
                </a:solidFill>
              </a:rPr>
              <a:t>Gesellschaft</a:t>
            </a:r>
            <a:r>
              <a:rPr lang="en-GB" sz="1100" kern="0" dirty="0" smtClean="0">
                <a:solidFill>
                  <a:srgbClr val="727272"/>
                </a:solidFill>
              </a:rPr>
              <a:t> </a:t>
            </a:r>
            <a:r>
              <a:rPr lang="en-GB" sz="1100" kern="0" dirty="0" err="1" smtClean="0">
                <a:solidFill>
                  <a:srgbClr val="727272"/>
                </a:solidFill>
              </a:rPr>
              <a:t>für</a:t>
            </a:r>
            <a:r>
              <a:rPr lang="en-GB" sz="1100" kern="0" dirty="0" smtClean="0">
                <a:solidFill>
                  <a:srgbClr val="727272"/>
                </a:solidFill>
              </a:rPr>
              <a:t> </a:t>
            </a:r>
            <a:r>
              <a:rPr lang="en-GB" sz="1100" kern="0" dirty="0" err="1" smtClean="0">
                <a:solidFill>
                  <a:srgbClr val="727272"/>
                </a:solidFill>
              </a:rPr>
              <a:t>Internationale</a:t>
            </a:r>
            <a:r>
              <a:rPr lang="en-GB" sz="1100" kern="0" dirty="0" smtClean="0">
                <a:solidFill>
                  <a:srgbClr val="727272"/>
                </a:solidFill>
              </a:rPr>
              <a:t> </a:t>
            </a:r>
            <a:r>
              <a:rPr lang="en-GB" sz="1100" kern="0" dirty="0" err="1" smtClean="0">
                <a:solidFill>
                  <a:srgbClr val="727272"/>
                </a:solidFill>
              </a:rPr>
              <a:t>Zusammenarbeit</a:t>
            </a:r>
            <a:r>
              <a:rPr lang="en-GB" sz="1100" kern="0" dirty="0" smtClean="0">
                <a:solidFill>
                  <a:srgbClr val="727272"/>
                </a:solidFill>
              </a:rPr>
              <a:t> (GIZ) GmbH supports </a:t>
            </a:r>
            <a:r>
              <a:rPr lang="en-GB" sz="1100" kern="0" dirty="0">
                <a:solidFill>
                  <a:srgbClr val="727272"/>
                </a:solidFill>
              </a:rPr>
              <a:t>the German Government in achieving its objectives in </a:t>
            </a:r>
            <a:r>
              <a:rPr lang="en-GB" sz="1100" kern="0" dirty="0" smtClean="0">
                <a:solidFill>
                  <a:srgbClr val="727272"/>
                </a:solidFill>
              </a:rPr>
              <a:t>the </a:t>
            </a:r>
            <a:r>
              <a:rPr lang="en-GB" sz="1100" kern="0" dirty="0">
                <a:solidFill>
                  <a:srgbClr val="727272"/>
                </a:solidFill>
              </a:rPr>
              <a:t>field of international cooperation for sustainable development.</a:t>
            </a:r>
            <a:r>
              <a:rPr lang="en-US" sz="1100" dirty="0">
                <a:solidFill>
                  <a:srgbClr val="727272"/>
                </a:solidFill>
              </a:rPr>
              <a:t> GIZ also engages in human resource development, advanced training and dialogue.</a:t>
            </a:r>
            <a:endParaRPr lang="en-GB" sz="1100" kern="0" dirty="0">
              <a:solidFill>
                <a:srgbClr val="727272"/>
              </a:solidFill>
            </a:endParaRPr>
          </a:p>
          <a:p>
            <a:pPr>
              <a:spcAft>
                <a:spcPts val="600"/>
              </a:spcAft>
              <a:buClr>
                <a:srgbClr val="C80F0F"/>
              </a:buClr>
              <a:buFont typeface="Wingdings" pitchFamily="2" charset="2"/>
              <a:buNone/>
              <a:defRPr/>
            </a:pPr>
            <a:endParaRPr lang="en-GB" sz="1100" kern="0" dirty="0" smtClean="0">
              <a:solidFill>
                <a:srgbClr val="000000"/>
              </a:solidFill>
            </a:endParaRPr>
          </a:p>
          <a:p>
            <a:pPr>
              <a:spcAft>
                <a:spcPts val="600"/>
              </a:spcAft>
              <a:buClr>
                <a:srgbClr val="C80F0F"/>
              </a:buClr>
              <a:buFont typeface="Wingdings" pitchFamily="2" charset="2"/>
              <a:buNone/>
              <a:defRPr/>
            </a:pPr>
            <a:endParaRPr lang="en-GB" sz="1100" kern="0" dirty="0">
              <a:solidFill>
                <a:srgbClr val="000000"/>
              </a:solidFill>
            </a:endParaRPr>
          </a:p>
          <a:p>
            <a:pPr>
              <a:spcAft>
                <a:spcPts val="300"/>
              </a:spcAft>
              <a:buClr>
                <a:srgbClr val="C80F0F"/>
              </a:buClr>
              <a:buFont typeface="Wingdings" pitchFamily="2" charset="2"/>
              <a:buNone/>
              <a:defRPr/>
            </a:pPr>
            <a:endParaRPr lang="en-GB" sz="1200" kern="0" dirty="0">
              <a:solidFill>
                <a:srgbClr val="000000"/>
              </a:solidFill>
            </a:endParaRPr>
          </a:p>
          <a:p>
            <a:pPr>
              <a:spcAft>
                <a:spcPts val="300"/>
              </a:spcAft>
              <a:buClr>
                <a:srgbClr val="C80F0F"/>
              </a:buClr>
              <a:buFont typeface="Wingdings" pitchFamily="2" charset="2"/>
              <a:buNone/>
              <a:defRPr/>
            </a:pPr>
            <a:endParaRPr lang="en-GB" sz="1200" kern="0" dirty="0">
              <a:solidFill>
                <a:srgbClr val="000000"/>
              </a:solidFill>
            </a:endParaRPr>
          </a:p>
          <a:p>
            <a:pPr>
              <a:spcAft>
                <a:spcPts val="300"/>
              </a:spcAft>
              <a:buClr>
                <a:srgbClr val="C80F0F"/>
              </a:buClr>
              <a:buFont typeface="Wingdings" pitchFamily="2" charset="2"/>
              <a:buNone/>
              <a:defRPr/>
            </a:pPr>
            <a:endParaRPr lang="en-GB" sz="1200" kern="0" dirty="0">
              <a:solidFill>
                <a:srgbClr val="000000"/>
              </a:solidFill>
            </a:endParaRPr>
          </a:p>
        </p:txBody>
      </p:sp>
      <p:sp>
        <p:nvSpPr>
          <p:cNvPr id="9" name="Title 1"/>
          <p:cNvSpPr txBox="1">
            <a:spLocks/>
          </p:cNvSpPr>
          <p:nvPr/>
        </p:nvSpPr>
        <p:spPr>
          <a:xfrm>
            <a:off x="718070" y="873473"/>
            <a:ext cx="7526338" cy="741362"/>
          </a:xfrm>
          <a:prstGeom prst="rect">
            <a:avLst/>
          </a:prstGeom>
        </p:spPr>
        <p:txBody>
          <a:bodyPr anchor="b"/>
          <a:lstStyle/>
          <a:p>
            <a:pPr>
              <a:defRPr/>
            </a:pPr>
            <a:r>
              <a:rPr lang="en-GB" sz="2400" kern="0" dirty="0" smtClean="0">
                <a:solidFill>
                  <a:srgbClr val="008AB5"/>
                </a:solidFill>
              </a:rPr>
              <a:t>Imprint</a:t>
            </a:r>
            <a:endParaRPr lang="en-GB" sz="2400" kern="0" dirty="0">
              <a:solidFill>
                <a:srgbClr val="008AB5"/>
              </a:solidFill>
            </a:endParaRPr>
          </a:p>
        </p:txBody>
      </p:sp>
      <p:sp>
        <p:nvSpPr>
          <p:cNvPr id="11" name="Inhaltsplatzhalter 2"/>
          <p:cNvSpPr txBox="1">
            <a:spLocks/>
          </p:cNvSpPr>
          <p:nvPr/>
        </p:nvSpPr>
        <p:spPr bwMode="auto">
          <a:xfrm>
            <a:off x="4983856" y="1246213"/>
            <a:ext cx="3683075" cy="4576762"/>
          </a:xfrm>
          <a:prstGeom prst="rect">
            <a:avLst/>
          </a:prstGeom>
          <a:noFill/>
          <a:ln w="9525">
            <a:noFill/>
            <a:miter lim="800000"/>
            <a:headEnd/>
            <a:tailEnd/>
          </a:ln>
        </p:spPr>
        <p:txBody>
          <a:bodyPr lIns="0" tIns="0" rIns="0" bIns="0"/>
          <a:lstStyle/>
          <a:p>
            <a:pPr>
              <a:spcAft>
                <a:spcPts val="600"/>
              </a:spcAft>
              <a:buClr>
                <a:srgbClr val="C80F0F"/>
              </a:buClr>
              <a:buFont typeface="Wingdings" pitchFamily="2" charset="2"/>
              <a:buNone/>
              <a:defRPr/>
            </a:pPr>
            <a:r>
              <a:rPr lang="en-GB" sz="1100" kern="0" dirty="0">
                <a:solidFill>
                  <a:srgbClr val="008AB5"/>
                </a:solidFill>
              </a:rPr>
              <a:t>Published by</a:t>
            </a:r>
            <a:r>
              <a:rPr lang="en-GB" sz="1100" kern="0" dirty="0">
                <a:solidFill>
                  <a:srgbClr val="000000">
                    <a:lumMod val="50000"/>
                    <a:lumOff val="50000"/>
                  </a:srgbClr>
                </a:solidFill>
              </a:rPr>
              <a:t/>
            </a:r>
            <a:br>
              <a:rPr lang="en-GB" sz="1100" kern="0" dirty="0">
                <a:solidFill>
                  <a:srgbClr val="000000">
                    <a:lumMod val="50000"/>
                    <a:lumOff val="50000"/>
                  </a:srgbClr>
                </a:solidFill>
              </a:rPr>
            </a:br>
            <a:r>
              <a:rPr lang="en-GB" sz="1100" kern="0" dirty="0">
                <a:solidFill>
                  <a:srgbClr val="727272"/>
                </a:solidFill>
              </a:rPr>
              <a:t>Deutsche </a:t>
            </a:r>
            <a:r>
              <a:rPr lang="en-GB" sz="1100" kern="0" dirty="0" err="1">
                <a:solidFill>
                  <a:srgbClr val="727272"/>
                </a:solidFill>
              </a:rPr>
              <a:t>Gesellschaft</a:t>
            </a:r>
            <a:r>
              <a:rPr lang="en-GB" sz="1100" kern="0" dirty="0">
                <a:solidFill>
                  <a:srgbClr val="727272"/>
                </a:solidFill>
              </a:rPr>
              <a:t> </a:t>
            </a:r>
            <a:r>
              <a:rPr lang="en-GB" sz="1100" kern="0" dirty="0" err="1">
                <a:solidFill>
                  <a:srgbClr val="727272"/>
                </a:solidFill>
              </a:rPr>
              <a:t>für</a:t>
            </a:r>
            <a:r>
              <a:rPr lang="en-GB" sz="1100" kern="0" dirty="0">
                <a:solidFill>
                  <a:srgbClr val="727272"/>
                </a:solidFill>
              </a:rPr>
              <a:t> </a:t>
            </a:r>
            <a:r>
              <a:rPr lang="en-GB" sz="1100" kern="0" dirty="0" smtClean="0">
                <a:solidFill>
                  <a:srgbClr val="727272"/>
                </a:solidFill>
              </a:rPr>
              <a:t/>
            </a:r>
            <a:br>
              <a:rPr lang="en-GB" sz="1100" kern="0" dirty="0" smtClean="0">
                <a:solidFill>
                  <a:srgbClr val="727272"/>
                </a:solidFill>
              </a:rPr>
            </a:br>
            <a:r>
              <a:rPr lang="en-GB" sz="1100" kern="0" dirty="0" err="1" smtClean="0">
                <a:solidFill>
                  <a:srgbClr val="727272"/>
                </a:solidFill>
              </a:rPr>
              <a:t>Internationale</a:t>
            </a:r>
            <a:r>
              <a:rPr lang="en-GB" sz="1100" kern="0" dirty="0" smtClean="0">
                <a:solidFill>
                  <a:srgbClr val="727272"/>
                </a:solidFill>
              </a:rPr>
              <a:t> </a:t>
            </a:r>
            <a:r>
              <a:rPr lang="en-GB" sz="1100" kern="0" dirty="0" err="1">
                <a:solidFill>
                  <a:srgbClr val="727272"/>
                </a:solidFill>
              </a:rPr>
              <a:t>Zusammenarbeit</a:t>
            </a:r>
            <a:r>
              <a:rPr lang="en-GB" sz="1100" kern="0" dirty="0">
                <a:solidFill>
                  <a:srgbClr val="727272"/>
                </a:solidFill>
              </a:rPr>
              <a:t> (GIZ) GmbH</a:t>
            </a:r>
          </a:p>
          <a:p>
            <a:pPr>
              <a:spcAft>
                <a:spcPts val="600"/>
              </a:spcAft>
              <a:buClr>
                <a:srgbClr val="C80F0F"/>
              </a:buClr>
              <a:buFont typeface="Wingdings" pitchFamily="2" charset="2"/>
              <a:buNone/>
              <a:defRPr/>
            </a:pPr>
            <a:r>
              <a:rPr lang="en-GB" sz="1100" kern="0" dirty="0">
                <a:solidFill>
                  <a:srgbClr val="727272"/>
                </a:solidFill>
              </a:rPr>
              <a:t>Climate Policy Support Project</a:t>
            </a:r>
          </a:p>
          <a:p>
            <a:pPr>
              <a:spcAft>
                <a:spcPts val="600"/>
              </a:spcAft>
              <a:buClr>
                <a:srgbClr val="C80F0F"/>
              </a:buClr>
              <a:buFont typeface="Wingdings" pitchFamily="2" charset="2"/>
              <a:buNone/>
              <a:tabLst>
                <a:tab pos="180975" algn="l"/>
              </a:tabLst>
              <a:defRPr/>
            </a:pPr>
            <a:r>
              <a:rPr lang="en-GB" sz="1100" kern="0" dirty="0">
                <a:solidFill>
                  <a:srgbClr val="727272"/>
                </a:solidFill>
              </a:rPr>
              <a:t>Dag-Hammarskjöld-</a:t>
            </a:r>
            <a:r>
              <a:rPr lang="en-GB" sz="1100" kern="0" dirty="0" err="1">
                <a:solidFill>
                  <a:srgbClr val="727272"/>
                </a:solidFill>
              </a:rPr>
              <a:t>Weg</a:t>
            </a:r>
            <a:r>
              <a:rPr lang="en-GB" sz="1100" kern="0" dirty="0">
                <a:solidFill>
                  <a:srgbClr val="727272"/>
                </a:solidFill>
              </a:rPr>
              <a:t> 1-5</a:t>
            </a:r>
            <a:br>
              <a:rPr lang="en-GB" sz="1100" kern="0" dirty="0">
                <a:solidFill>
                  <a:srgbClr val="727272"/>
                </a:solidFill>
              </a:rPr>
            </a:br>
            <a:r>
              <a:rPr lang="en-GB" sz="1100" kern="0" dirty="0">
                <a:solidFill>
                  <a:srgbClr val="727272"/>
                </a:solidFill>
              </a:rPr>
              <a:t>65760 Eschborn, Germany</a:t>
            </a:r>
            <a:br>
              <a:rPr lang="en-GB" sz="1100" kern="0" dirty="0">
                <a:solidFill>
                  <a:srgbClr val="727272"/>
                </a:solidFill>
              </a:rPr>
            </a:br>
            <a:r>
              <a:rPr lang="en-GB" sz="1100" kern="0" dirty="0">
                <a:solidFill>
                  <a:srgbClr val="727272"/>
                </a:solidFill>
              </a:rPr>
              <a:t>T	+49 61 96 </a:t>
            </a:r>
            <a:r>
              <a:rPr lang="en-GB" sz="1100" kern="0" dirty="0" smtClean="0">
                <a:solidFill>
                  <a:srgbClr val="727272"/>
                </a:solidFill>
              </a:rPr>
              <a:t>79-0</a:t>
            </a:r>
            <a:br>
              <a:rPr lang="en-GB" sz="1100" kern="0" dirty="0" smtClean="0">
                <a:solidFill>
                  <a:srgbClr val="727272"/>
                </a:solidFill>
              </a:rPr>
            </a:br>
            <a:r>
              <a:rPr lang="en-GB" sz="1100" kern="0" dirty="0" smtClean="0">
                <a:solidFill>
                  <a:srgbClr val="727272"/>
                </a:solidFill>
              </a:rPr>
              <a:t>F  </a:t>
            </a:r>
            <a:r>
              <a:rPr lang="en-GB" sz="1100" kern="0" dirty="0">
                <a:solidFill>
                  <a:srgbClr val="727272"/>
                </a:solidFill>
              </a:rPr>
              <a:t>+49 61 96 79-1115</a:t>
            </a:r>
          </a:p>
          <a:p>
            <a:pPr>
              <a:spcAft>
                <a:spcPts val="600"/>
              </a:spcAft>
              <a:buClr>
                <a:srgbClr val="C80F0F"/>
              </a:buClr>
              <a:buFont typeface="Wingdings" pitchFamily="2" charset="2"/>
              <a:buNone/>
              <a:tabLst>
                <a:tab pos="180975" algn="l"/>
              </a:tabLst>
              <a:defRPr/>
            </a:pPr>
            <a:r>
              <a:rPr lang="en-GB" sz="1100" kern="0" dirty="0">
                <a:solidFill>
                  <a:srgbClr val="008AB5"/>
                </a:solidFill>
              </a:rPr>
              <a:t>Contact</a:t>
            </a:r>
            <a:r>
              <a:rPr lang="en-GB" sz="1100" kern="0" dirty="0">
                <a:solidFill>
                  <a:srgbClr val="000000"/>
                </a:solidFill>
              </a:rPr>
              <a:t/>
            </a:r>
            <a:br>
              <a:rPr lang="en-GB" sz="1100" kern="0" dirty="0">
                <a:solidFill>
                  <a:srgbClr val="000000"/>
                </a:solidFill>
              </a:rPr>
            </a:br>
            <a:r>
              <a:rPr lang="en-GB" sz="1100" kern="0" dirty="0">
                <a:solidFill>
                  <a:srgbClr val="727272"/>
                </a:solidFill>
              </a:rPr>
              <a:t>E</a:t>
            </a:r>
            <a:r>
              <a:rPr lang="en-GB" sz="1100" kern="0" dirty="0">
                <a:solidFill>
                  <a:srgbClr val="000000"/>
                </a:solidFill>
              </a:rPr>
              <a:t>	</a:t>
            </a:r>
            <a:r>
              <a:rPr lang="en-GB" sz="1100" u="sng" kern="0" dirty="0" smtClean="0">
                <a:solidFill>
                  <a:srgbClr val="000000"/>
                </a:solidFill>
                <a:hlinkClick r:id="rId6"/>
              </a:rPr>
              <a:t>climate@giz.de</a:t>
            </a:r>
            <a:r>
              <a:rPr lang="en-GB" sz="1100" u="sng" kern="0" dirty="0" smtClean="0">
                <a:solidFill>
                  <a:srgbClr val="000000"/>
                </a:solidFill>
              </a:rPr>
              <a:t/>
            </a:r>
            <a:br>
              <a:rPr lang="en-GB" sz="1100" u="sng" kern="0" dirty="0" smtClean="0">
                <a:solidFill>
                  <a:srgbClr val="000000"/>
                </a:solidFill>
              </a:rPr>
            </a:br>
            <a:r>
              <a:rPr lang="en-GB" sz="1100" kern="0" dirty="0" smtClean="0">
                <a:solidFill>
                  <a:srgbClr val="727272"/>
                </a:solidFill>
              </a:rPr>
              <a:t>I</a:t>
            </a:r>
            <a:r>
              <a:rPr lang="en-GB" sz="1100" kern="0" dirty="0">
                <a:solidFill>
                  <a:srgbClr val="000000"/>
                </a:solidFill>
              </a:rPr>
              <a:t>	</a:t>
            </a:r>
            <a:r>
              <a:rPr lang="en-GB" sz="1100" kern="0" dirty="0">
                <a:solidFill>
                  <a:srgbClr val="000000"/>
                </a:solidFill>
                <a:hlinkClick r:id="rId7"/>
              </a:rPr>
              <a:t>www.giz.de/climate</a:t>
            </a:r>
            <a:endParaRPr lang="en-GB" sz="1100" kern="0" dirty="0">
              <a:solidFill>
                <a:srgbClr val="000000"/>
              </a:solidFill>
            </a:endParaRPr>
          </a:p>
          <a:p>
            <a:pPr>
              <a:spcAft>
                <a:spcPts val="600"/>
              </a:spcAft>
              <a:defRPr/>
            </a:pPr>
            <a:r>
              <a:rPr lang="en-GB" sz="1100" kern="0" dirty="0" smtClean="0">
                <a:solidFill>
                  <a:srgbClr val="008AB5"/>
                </a:solidFill>
              </a:rPr>
              <a:t>Responsible</a:t>
            </a:r>
            <a:r>
              <a:rPr lang="en-GB" sz="1100" kern="0" dirty="0" smtClean="0">
                <a:solidFill>
                  <a:srgbClr val="000000">
                    <a:lumMod val="50000"/>
                    <a:lumOff val="50000"/>
                  </a:srgbClr>
                </a:solidFill>
              </a:rPr>
              <a:t/>
            </a:r>
            <a:br>
              <a:rPr lang="en-GB" sz="1100" kern="0" dirty="0" smtClean="0">
                <a:solidFill>
                  <a:srgbClr val="000000">
                    <a:lumMod val="50000"/>
                    <a:lumOff val="50000"/>
                  </a:srgbClr>
                </a:solidFill>
              </a:rPr>
            </a:br>
            <a:r>
              <a:rPr lang="en-GB" sz="1100" kern="0" dirty="0" smtClean="0">
                <a:solidFill>
                  <a:srgbClr val="000000"/>
                </a:solidFill>
                <a:hlinkClick r:id="rId4"/>
              </a:rPr>
              <a:t>Nele </a:t>
            </a:r>
            <a:r>
              <a:rPr lang="en-GB" sz="1100" kern="0" dirty="0" smtClean="0">
                <a:solidFill>
                  <a:srgbClr val="000000"/>
                </a:solidFill>
                <a:hlinkClick r:id="rId4"/>
              </a:rPr>
              <a:t>Bünner</a:t>
            </a:r>
            <a:r>
              <a:rPr lang="en-GB" sz="1100" kern="0" dirty="0" smtClean="0">
                <a:solidFill>
                  <a:srgbClr val="727272"/>
                </a:solidFill>
              </a:rPr>
              <a:t>, GIZ</a:t>
            </a:r>
          </a:p>
          <a:p>
            <a:pPr>
              <a:spcAft>
                <a:spcPts val="600"/>
              </a:spcAft>
              <a:defRPr/>
            </a:pPr>
            <a:r>
              <a:rPr lang="en-GB" sz="1100" kern="0" dirty="0" smtClean="0">
                <a:solidFill>
                  <a:srgbClr val="008AB5"/>
                </a:solidFill>
              </a:rPr>
              <a:t>Authors</a:t>
            </a:r>
            <a:r>
              <a:rPr lang="en-GB" sz="1100" kern="0" dirty="0" smtClean="0">
                <a:solidFill>
                  <a:srgbClr val="000000">
                    <a:lumMod val="50000"/>
                    <a:lumOff val="50000"/>
                  </a:srgbClr>
                </a:solidFill>
              </a:rPr>
              <a:t/>
            </a:r>
            <a:br>
              <a:rPr lang="en-GB" sz="1100" kern="0" dirty="0" smtClean="0">
                <a:solidFill>
                  <a:srgbClr val="000000">
                    <a:lumMod val="50000"/>
                    <a:lumOff val="50000"/>
                  </a:srgbClr>
                </a:solidFill>
              </a:rPr>
            </a:br>
            <a:r>
              <a:rPr lang="en-GB" sz="1100" kern="0" dirty="0" smtClean="0">
                <a:solidFill>
                  <a:srgbClr val="727272"/>
                </a:solidFill>
              </a:rPr>
              <a:t>Nele Bünner, Annette Lutz</a:t>
            </a:r>
          </a:p>
          <a:p>
            <a:pPr>
              <a:defRPr/>
            </a:pPr>
            <a:r>
              <a:rPr lang="en-GB" sz="1100" kern="0" dirty="0">
                <a:solidFill>
                  <a:srgbClr val="008AB5"/>
                </a:solidFill>
              </a:rPr>
              <a:t>Contributions by</a:t>
            </a:r>
          </a:p>
          <a:p>
            <a:pPr>
              <a:defRPr/>
            </a:pPr>
            <a:r>
              <a:rPr lang="en-GB" sz="1100" kern="0" dirty="0" smtClean="0">
                <a:solidFill>
                  <a:srgbClr val="727272"/>
                </a:solidFill>
              </a:rPr>
              <a:t>Stefanie Dümig</a:t>
            </a:r>
            <a:endParaRPr lang="en-GB" sz="1100" kern="0" dirty="0" smtClean="0">
              <a:solidFill>
                <a:srgbClr val="C00000"/>
              </a:solidFill>
            </a:endParaRPr>
          </a:p>
          <a:p>
            <a:pPr>
              <a:spcAft>
                <a:spcPts val="600"/>
              </a:spcAft>
              <a:defRPr/>
            </a:pPr>
            <a:endParaRPr lang="en-GB" sz="1100" kern="0" dirty="0" smtClean="0">
              <a:solidFill>
                <a:srgbClr val="C00000"/>
              </a:solidFill>
            </a:endParaRPr>
          </a:p>
          <a:p>
            <a:pPr>
              <a:spcAft>
                <a:spcPts val="600"/>
              </a:spcAft>
              <a:defRPr/>
            </a:pPr>
            <a:r>
              <a:rPr lang="en-GB" sz="600" kern="0" dirty="0" smtClean="0">
                <a:solidFill>
                  <a:srgbClr val="C00000"/>
                </a:solidFill>
              </a:rPr>
              <a:t/>
            </a:r>
            <a:br>
              <a:rPr lang="en-GB" sz="600" kern="0" dirty="0" smtClean="0">
                <a:solidFill>
                  <a:srgbClr val="C00000"/>
                </a:solidFill>
              </a:rPr>
            </a:br>
            <a:endParaRPr lang="en-GB" sz="600" kern="0" dirty="0" smtClean="0">
              <a:solidFill>
                <a:srgbClr val="C00000"/>
              </a:solidFill>
            </a:endParaRPr>
          </a:p>
          <a:p>
            <a:pPr>
              <a:spcAft>
                <a:spcPts val="600"/>
              </a:spcAft>
              <a:buClr>
                <a:srgbClr val="C80F0F"/>
              </a:buClr>
              <a:buFont typeface="Wingdings" pitchFamily="2" charset="2"/>
              <a:buNone/>
              <a:tabLst>
                <a:tab pos="180975" algn="l"/>
              </a:tabLst>
              <a:defRPr/>
            </a:pPr>
            <a:r>
              <a:rPr lang="en-GB" sz="1100" kern="0" dirty="0" smtClean="0">
                <a:solidFill>
                  <a:srgbClr val="008AB5"/>
                </a:solidFill>
              </a:rPr>
              <a:t/>
            </a:r>
            <a:br>
              <a:rPr lang="en-GB" sz="1100" kern="0" dirty="0" smtClean="0">
                <a:solidFill>
                  <a:srgbClr val="008AB5"/>
                </a:solidFill>
              </a:rPr>
            </a:br>
            <a:endParaRPr lang="en-GB" sz="1100" kern="0" dirty="0" smtClean="0">
              <a:solidFill>
                <a:srgbClr val="000000">
                  <a:lumMod val="50000"/>
                  <a:lumOff val="50000"/>
                </a:srgbClr>
              </a:solidFill>
            </a:endParaRPr>
          </a:p>
        </p:txBody>
      </p:sp>
      <p:pic>
        <p:nvPicPr>
          <p:cNvPr id="6" name="Grafik 5"/>
          <p:cNvPicPr>
            <a:picLocks noChangeAspect="1"/>
          </p:cNvPicPr>
          <p:nvPr/>
        </p:nvPicPr>
        <p:blipFill rotWithShape="1">
          <a:blip r:embed="rId8" cstate="print">
            <a:extLst>
              <a:ext uri="{28A0092B-C50C-407E-A947-70E740481C1C}">
                <a14:useLocalDpi xmlns:a14="http://schemas.microsoft.com/office/drawing/2010/main" val="0"/>
              </a:ext>
            </a:extLst>
          </a:blip>
          <a:srcRect t="9171" r="11973" b="11605"/>
          <a:stretch/>
        </p:blipFill>
        <p:spPr>
          <a:xfrm>
            <a:off x="4716016" y="5129925"/>
            <a:ext cx="3068522" cy="1424200"/>
          </a:xfrm>
          <a:prstGeom prst="rect">
            <a:avLst/>
          </a:prstGeom>
        </p:spPr>
      </p:pic>
    </p:spTree>
    <p:extLst>
      <p:ext uri="{BB962C8B-B14F-4D97-AF65-F5344CB8AC3E}">
        <p14:creationId xmlns:p14="http://schemas.microsoft.com/office/powerpoint/2010/main" val="1955088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84000" y="1573996"/>
            <a:ext cx="7776000" cy="617928"/>
          </a:xfrm>
        </p:spPr>
        <p:txBody>
          <a:bodyPr/>
          <a:lstStyle/>
          <a:p>
            <a:r>
              <a:rPr lang="en-GB" altLang="de-DE" sz="2800" dirty="0" smtClean="0">
                <a:solidFill>
                  <a:schemeClr val="accent3"/>
                </a:solidFill>
              </a:rPr>
              <a:t>Concept of the NAP training - I</a:t>
            </a:r>
          </a:p>
        </p:txBody>
      </p:sp>
      <p:sp>
        <p:nvSpPr>
          <p:cNvPr id="3" name="Inhaltsplatzhalter 2"/>
          <p:cNvSpPr>
            <a:spLocks noGrp="1"/>
          </p:cNvSpPr>
          <p:nvPr>
            <p:ph idx="1"/>
          </p:nvPr>
        </p:nvSpPr>
        <p:spPr>
          <a:xfrm>
            <a:off x="701968" y="2564904"/>
            <a:ext cx="7776000" cy="3816000"/>
          </a:xfrm>
        </p:spPr>
        <p:txBody>
          <a:bodyPr/>
          <a:lstStyle/>
          <a:p>
            <a:r>
              <a:rPr lang="en-GB" altLang="de-DE" sz="2400" b="1" dirty="0" smtClean="0"/>
              <a:t>Objectives</a:t>
            </a:r>
          </a:p>
          <a:p>
            <a:pPr marL="285750" indent="-285750">
              <a:buFont typeface="Arial" panose="020B0604020202020204" pitchFamily="34" charset="0"/>
              <a:buChar char="•"/>
            </a:pPr>
            <a:r>
              <a:rPr lang="en-US" sz="2400" dirty="0"/>
              <a:t>Improve </a:t>
            </a:r>
            <a:r>
              <a:rPr lang="en-US" sz="2400" dirty="0">
                <a:solidFill>
                  <a:schemeClr val="accent3"/>
                </a:solidFill>
              </a:rPr>
              <a:t>understanding</a:t>
            </a:r>
            <a:r>
              <a:rPr lang="en-US" sz="2400" dirty="0"/>
              <a:t> and raise </a:t>
            </a:r>
            <a:r>
              <a:rPr lang="en-US" sz="2400" dirty="0">
                <a:solidFill>
                  <a:schemeClr val="accent3"/>
                </a:solidFill>
              </a:rPr>
              <a:t>awareness</a:t>
            </a:r>
            <a:r>
              <a:rPr lang="en-US" sz="2400" dirty="0"/>
              <a:t> for </a:t>
            </a:r>
            <a:r>
              <a:rPr lang="en-US" sz="2400" dirty="0">
                <a:solidFill>
                  <a:schemeClr val="accent3"/>
                </a:solidFill>
              </a:rPr>
              <a:t>NAP </a:t>
            </a:r>
            <a:r>
              <a:rPr lang="en-US" sz="2400" dirty="0" smtClean="0">
                <a:solidFill>
                  <a:schemeClr val="accent3"/>
                </a:solidFill>
              </a:rPr>
              <a:t>process</a:t>
            </a:r>
            <a:r>
              <a:rPr lang="en-US" sz="2400" dirty="0" smtClean="0"/>
              <a:t> </a:t>
            </a:r>
            <a:endParaRPr lang="en-US" sz="2400" dirty="0"/>
          </a:p>
          <a:p>
            <a:pPr marL="285750" indent="-285750">
              <a:buFont typeface="Arial" panose="020B0604020202020204" pitchFamily="34" charset="0"/>
              <a:buChar char="•"/>
            </a:pPr>
            <a:r>
              <a:rPr lang="en-US" sz="2400" dirty="0"/>
              <a:t>Strengthen the </a:t>
            </a:r>
            <a:r>
              <a:rPr lang="en-US" sz="2400" dirty="0">
                <a:solidFill>
                  <a:schemeClr val="accent3"/>
                </a:solidFill>
              </a:rPr>
              <a:t>capacities of country teams </a:t>
            </a:r>
            <a:r>
              <a:rPr lang="en-US" sz="2400" dirty="0"/>
              <a:t>to realize key NAP </a:t>
            </a:r>
            <a:r>
              <a:rPr lang="en-US" sz="2400" dirty="0" smtClean="0"/>
              <a:t>tasks </a:t>
            </a:r>
            <a:endParaRPr lang="en-US" sz="2400" dirty="0"/>
          </a:p>
          <a:p>
            <a:pPr marL="285750" indent="-285750">
              <a:buFont typeface="Arial" panose="020B0604020202020204" pitchFamily="34" charset="0"/>
              <a:buChar char="•"/>
            </a:pPr>
            <a:r>
              <a:rPr lang="en-US" sz="2400" dirty="0">
                <a:solidFill>
                  <a:schemeClr val="accent3"/>
                </a:solidFill>
              </a:rPr>
              <a:t>Familiarize with NAP elements, guidelines, support channels </a:t>
            </a:r>
            <a:r>
              <a:rPr lang="en-US" sz="2400" dirty="0"/>
              <a:t>and links to other national </a:t>
            </a:r>
            <a:r>
              <a:rPr lang="en-US" sz="2400" dirty="0" smtClean="0"/>
              <a:t>processes</a:t>
            </a:r>
            <a:endParaRPr lang="en-US" sz="2400" dirty="0"/>
          </a:p>
        </p:txBody>
      </p:sp>
    </p:spTree>
    <p:extLst>
      <p:ext uri="{BB962C8B-B14F-4D97-AF65-F5344CB8AC3E}">
        <p14:creationId xmlns:p14="http://schemas.microsoft.com/office/powerpoint/2010/main" val="1115104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altLang="de-DE" sz="2800" dirty="0" smtClean="0">
                <a:solidFill>
                  <a:schemeClr val="accent3"/>
                </a:solidFill>
              </a:rPr>
              <a:t>Concept of the NAP training - II</a:t>
            </a:r>
          </a:p>
        </p:txBody>
      </p:sp>
      <p:sp>
        <p:nvSpPr>
          <p:cNvPr id="3" name="Inhaltsplatzhalter 2"/>
          <p:cNvSpPr>
            <a:spLocks noGrp="1"/>
          </p:cNvSpPr>
          <p:nvPr>
            <p:ph idx="1"/>
          </p:nvPr>
        </p:nvSpPr>
        <p:spPr>
          <a:xfrm>
            <a:off x="684000" y="2492896"/>
            <a:ext cx="7776000" cy="3816000"/>
          </a:xfrm>
        </p:spPr>
        <p:txBody>
          <a:bodyPr/>
          <a:lstStyle/>
          <a:p>
            <a:r>
              <a:rPr lang="en-GB" altLang="de-DE" sz="2400" b="1" dirty="0" smtClean="0"/>
              <a:t>Method / Approach</a:t>
            </a:r>
          </a:p>
          <a:p>
            <a:pPr marL="285750" indent="-285750">
              <a:buFont typeface="Arial" panose="020B0604020202020204" pitchFamily="34" charset="0"/>
              <a:buChar char="•"/>
            </a:pPr>
            <a:r>
              <a:rPr lang="en-GB" altLang="de-DE" sz="2400" dirty="0">
                <a:solidFill>
                  <a:schemeClr val="accent3"/>
                </a:solidFill>
              </a:rPr>
              <a:t>Interactive </a:t>
            </a:r>
            <a:r>
              <a:rPr lang="en-GB" altLang="de-DE" sz="2400" dirty="0" smtClean="0"/>
              <a:t>adult learning approach: Harvard Case Method</a:t>
            </a:r>
          </a:p>
          <a:p>
            <a:pPr marL="285750" indent="-285750">
              <a:buFont typeface="Arial" panose="020B0604020202020204" pitchFamily="34" charset="0"/>
              <a:buChar char="•"/>
            </a:pPr>
            <a:r>
              <a:rPr lang="en-GB" altLang="de-DE" sz="2400" dirty="0" smtClean="0"/>
              <a:t>Emphasis on </a:t>
            </a:r>
            <a:r>
              <a:rPr lang="en-GB" altLang="de-DE" sz="2400" dirty="0">
                <a:solidFill>
                  <a:schemeClr val="accent3"/>
                </a:solidFill>
              </a:rPr>
              <a:t>case work</a:t>
            </a:r>
            <a:r>
              <a:rPr lang="en-GB" altLang="de-DE" sz="2400" dirty="0"/>
              <a:t>/exercise in </a:t>
            </a:r>
            <a:r>
              <a:rPr lang="en-GB" altLang="de-DE" sz="2400" dirty="0" smtClean="0"/>
              <a:t>groups</a:t>
            </a:r>
          </a:p>
          <a:p>
            <a:pPr marL="285750" indent="-285750">
              <a:buFont typeface="Arial" panose="020B0604020202020204" pitchFamily="34" charset="0"/>
              <a:buChar char="•"/>
            </a:pPr>
            <a:r>
              <a:rPr lang="en-GB" altLang="de-DE" sz="2400" dirty="0">
                <a:solidFill>
                  <a:schemeClr val="accent3"/>
                </a:solidFill>
              </a:rPr>
              <a:t>Modular</a:t>
            </a:r>
            <a:r>
              <a:rPr lang="en-GB" altLang="de-DE" sz="2400" dirty="0" smtClean="0"/>
              <a:t> training along NAP Technical Guidelines</a:t>
            </a:r>
          </a:p>
          <a:p>
            <a:pPr marL="285750" indent="-285750">
              <a:buFont typeface="Arial" panose="020B0604020202020204" pitchFamily="34" charset="0"/>
              <a:buChar char="•"/>
            </a:pPr>
            <a:r>
              <a:rPr lang="en-GB" altLang="de-DE" sz="2400" dirty="0">
                <a:solidFill>
                  <a:schemeClr val="accent3"/>
                </a:solidFill>
              </a:rPr>
              <a:t>Tailored</a:t>
            </a:r>
            <a:r>
              <a:rPr lang="en-GB" altLang="de-DE" sz="2400" dirty="0" smtClean="0"/>
              <a:t> to national context</a:t>
            </a:r>
          </a:p>
        </p:txBody>
      </p:sp>
    </p:spTree>
    <p:extLst>
      <p:ext uri="{BB962C8B-B14F-4D97-AF65-F5344CB8AC3E}">
        <p14:creationId xmlns:p14="http://schemas.microsoft.com/office/powerpoint/2010/main" val="9195175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altLang="de-DE" sz="2800" dirty="0" smtClean="0">
                <a:solidFill>
                  <a:schemeClr val="accent3"/>
                </a:solidFill>
              </a:rPr>
              <a:t>Overview of this module</a:t>
            </a:r>
          </a:p>
        </p:txBody>
      </p:sp>
      <p:sp>
        <p:nvSpPr>
          <p:cNvPr id="3" name="Inhaltsplatzhalter 2"/>
          <p:cNvSpPr>
            <a:spLocks noGrp="1"/>
          </p:cNvSpPr>
          <p:nvPr>
            <p:ph idx="1"/>
          </p:nvPr>
        </p:nvSpPr>
        <p:spPr>
          <a:xfrm>
            <a:off x="684000" y="2421312"/>
            <a:ext cx="7776000" cy="3816000"/>
          </a:xfrm>
        </p:spPr>
        <p:txBody>
          <a:bodyPr/>
          <a:lstStyle/>
          <a:p>
            <a:pPr lvl="1"/>
            <a:r>
              <a:rPr lang="en-US" altLang="de-DE" sz="2800" dirty="0" smtClean="0"/>
              <a:t>Climate change: a serious risk for development</a:t>
            </a:r>
            <a:endParaRPr lang="en-US" altLang="de-DE" sz="2800" b="1" dirty="0" smtClean="0"/>
          </a:p>
          <a:p>
            <a:pPr lvl="1"/>
            <a:r>
              <a:rPr lang="en-US" altLang="de-DE" sz="2800" dirty="0" smtClean="0"/>
              <a:t>Adaptation – a definition</a:t>
            </a:r>
          </a:p>
          <a:p>
            <a:pPr lvl="1"/>
            <a:r>
              <a:rPr lang="en-US" altLang="de-DE" sz="2800" dirty="0" smtClean="0"/>
              <a:t>Adaptation options</a:t>
            </a:r>
          </a:p>
          <a:p>
            <a:pPr lvl="1"/>
            <a:r>
              <a:rPr lang="en-US" altLang="de-DE" sz="2800" dirty="0" smtClean="0"/>
              <a:t>“Fine, but is it really adaptation?” </a:t>
            </a:r>
          </a:p>
          <a:p>
            <a:pPr lvl="1"/>
            <a:r>
              <a:rPr lang="en-US" altLang="de-DE" sz="2800" dirty="0" smtClean="0"/>
              <a:t>Adaptation from an economic point of view</a:t>
            </a:r>
          </a:p>
          <a:p>
            <a:pPr lvl="1"/>
            <a:r>
              <a:rPr lang="en-US" altLang="de-DE" sz="2800" dirty="0" smtClean="0"/>
              <a:t>Challenges in adaptation planning</a:t>
            </a:r>
          </a:p>
          <a:p>
            <a:pPr lvl="1"/>
            <a:endParaRPr lang="en-US" altLang="de-DE" sz="2800" dirty="0" smtClean="0"/>
          </a:p>
          <a:p>
            <a:pPr marL="0" lvl="1" indent="0">
              <a:buNone/>
            </a:pPr>
            <a:endParaRPr lang="en-US" altLang="de-DE" sz="2800" b="1" dirty="0" smtClean="0"/>
          </a:p>
          <a:p>
            <a:endParaRPr lang="en-US" altLang="de-DE" sz="2800" b="1" dirty="0" smtClean="0"/>
          </a:p>
          <a:p>
            <a:pPr lvl="1"/>
            <a:endParaRPr lang="en-US" altLang="de-DE" sz="2800" dirty="0" smtClean="0"/>
          </a:p>
          <a:p>
            <a:endParaRPr lang="en-US" altLang="de-DE" sz="2800" dirty="0" smtClean="0"/>
          </a:p>
        </p:txBody>
      </p:sp>
    </p:spTree>
    <p:extLst>
      <p:ext uri="{BB962C8B-B14F-4D97-AF65-F5344CB8AC3E}">
        <p14:creationId xmlns:p14="http://schemas.microsoft.com/office/powerpoint/2010/main" val="27038899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altLang="de-DE" sz="2800" dirty="0" smtClean="0">
                <a:solidFill>
                  <a:schemeClr val="accent3"/>
                </a:solidFill>
              </a:rPr>
              <a:t>What can you expect to learn from this session?</a:t>
            </a:r>
          </a:p>
        </p:txBody>
      </p:sp>
      <p:sp>
        <p:nvSpPr>
          <p:cNvPr id="3" name="Inhaltsplatzhalter 2"/>
          <p:cNvSpPr>
            <a:spLocks noGrp="1"/>
          </p:cNvSpPr>
          <p:nvPr>
            <p:ph idx="1"/>
          </p:nvPr>
        </p:nvSpPr>
        <p:spPr>
          <a:xfrm>
            <a:off x="684000" y="2387036"/>
            <a:ext cx="7776000" cy="3816000"/>
          </a:xfrm>
        </p:spPr>
        <p:txBody>
          <a:bodyPr/>
          <a:lstStyle/>
          <a:p>
            <a:pPr marL="285750" indent="-285750">
              <a:buFont typeface="Arial" panose="020B0604020202020204" pitchFamily="34" charset="0"/>
              <a:buChar char="•"/>
            </a:pPr>
            <a:r>
              <a:rPr lang="en-GB" altLang="de-DE" sz="2400" dirty="0"/>
              <a:t>Ensure common </a:t>
            </a:r>
            <a:r>
              <a:rPr lang="en-GB" altLang="de-DE" sz="2400" dirty="0" smtClean="0"/>
              <a:t>understanding </a:t>
            </a:r>
            <a:r>
              <a:rPr lang="en-GB" altLang="de-DE" sz="2400" dirty="0"/>
              <a:t>regarding basics of climate change and </a:t>
            </a:r>
            <a:r>
              <a:rPr lang="en-GB" altLang="de-DE" sz="2400" dirty="0" smtClean="0"/>
              <a:t>adaptation</a:t>
            </a:r>
          </a:p>
          <a:p>
            <a:pPr marL="285750" indent="-285750">
              <a:buFont typeface="Arial" panose="020B0604020202020204" pitchFamily="34" charset="0"/>
              <a:buChar char="•"/>
            </a:pPr>
            <a:r>
              <a:rPr lang="en-US" altLang="de-DE" sz="2400" dirty="0" smtClean="0"/>
              <a:t>Analyze inter-linkages between adaptation and development</a:t>
            </a:r>
          </a:p>
          <a:p>
            <a:pPr marL="285750" indent="-285750">
              <a:buFont typeface="Arial" panose="020B0604020202020204" pitchFamily="34" charset="0"/>
              <a:buChar char="•"/>
            </a:pPr>
            <a:r>
              <a:rPr lang="en-GB" altLang="de-DE" sz="2400" dirty="0" smtClean="0"/>
              <a:t>Reflect </a:t>
            </a:r>
            <a:r>
              <a:rPr lang="en-GB" altLang="de-DE" sz="2400" dirty="0"/>
              <a:t>challenges and benefits of </a:t>
            </a:r>
            <a:r>
              <a:rPr lang="en-GB" altLang="de-DE" sz="2400" dirty="0" smtClean="0"/>
              <a:t>adaptation</a:t>
            </a:r>
            <a:endParaRPr lang="en-US" altLang="de-DE" sz="2400" dirty="0"/>
          </a:p>
          <a:p>
            <a:pPr marL="285750" indent="-285750">
              <a:buFont typeface="Arial" panose="020B0604020202020204" pitchFamily="34" charset="0"/>
              <a:buChar char="•"/>
            </a:pPr>
            <a:endParaRPr lang="en-GB" altLang="de-DE" sz="2400" dirty="0"/>
          </a:p>
          <a:p>
            <a:pPr marL="285750" indent="-285750">
              <a:buFont typeface="Arial" panose="020B0604020202020204" pitchFamily="34" charset="0"/>
              <a:buChar char="•"/>
            </a:pPr>
            <a:endParaRPr lang="en-GB" altLang="de-DE" sz="2400" dirty="0" smtClean="0"/>
          </a:p>
          <a:p>
            <a:pPr lvl="1"/>
            <a:endParaRPr lang="en-GB" altLang="de-DE" sz="2400" dirty="0" smtClean="0"/>
          </a:p>
          <a:p>
            <a:endParaRPr lang="en-GB" altLang="de-DE" sz="2400" dirty="0" smtClean="0"/>
          </a:p>
        </p:txBody>
      </p:sp>
    </p:spTree>
    <p:extLst>
      <p:ext uri="{BB962C8B-B14F-4D97-AF65-F5344CB8AC3E}">
        <p14:creationId xmlns:p14="http://schemas.microsoft.com/office/powerpoint/2010/main" val="3676190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70727-BA99-4A8B-B070-898FC5BD9116}" type="datetime1">
              <a:rPr lang="de-DE" smtClean="0"/>
              <a:pPr/>
              <a:t>27.03.2015</a:t>
            </a:fld>
            <a:endParaRPr lang="de-DE" dirty="0"/>
          </a:p>
        </p:txBody>
      </p:sp>
      <p:sp>
        <p:nvSpPr>
          <p:cNvPr id="3" name="Rectangle 2"/>
          <p:cNvSpPr txBox="1">
            <a:spLocks noChangeArrowheads="1"/>
          </p:cNvSpPr>
          <p:nvPr/>
        </p:nvSpPr>
        <p:spPr bwMode="auto">
          <a:xfrm>
            <a:off x="2051719" y="1268760"/>
            <a:ext cx="7322343" cy="526985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285750" marR="0" lvl="0" indent="-285750" algn="l" defTabSz="914400" rtl="0" eaLnBrk="1" fontAlgn="base" latinLnBrk="0" hangingPunct="1">
              <a:spcBef>
                <a:spcPts val="900"/>
              </a:spcBef>
              <a:spcAft>
                <a:spcPct val="0"/>
              </a:spcAft>
              <a:buClr>
                <a:srgbClr val="C80F0F"/>
              </a:buClr>
              <a:buSzTx/>
              <a:buFont typeface="Arial" pitchFamily="34" charset="0"/>
              <a:buChar char="•"/>
              <a:tabLst>
                <a:tab pos="2190750" algn="l"/>
              </a:tabLst>
              <a:defRPr/>
            </a:pPr>
            <a:endParaRPr lang="de-DE" sz="1600" dirty="0" smtClean="0">
              <a:solidFill>
                <a:srgbClr val="C00000"/>
              </a:solidFill>
            </a:endParaRPr>
          </a:p>
        </p:txBody>
      </p:sp>
      <p:sp>
        <p:nvSpPr>
          <p:cNvPr id="6" name="Titel 1"/>
          <p:cNvSpPr txBox="1">
            <a:spLocks/>
          </p:cNvSpPr>
          <p:nvPr/>
        </p:nvSpPr>
        <p:spPr>
          <a:xfrm>
            <a:off x="684000" y="1124744"/>
            <a:ext cx="7776000" cy="617928"/>
          </a:xfrm>
          <a:prstGeom prst="rect">
            <a:avLst/>
          </a:prstGeom>
        </p:spPr>
        <p:txBody>
          <a:bodyPr/>
          <a:lst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GB" altLang="de-DE" kern="0" dirty="0" smtClean="0"/>
              <a:t>Climate change: a serious risk for development</a:t>
            </a:r>
          </a:p>
        </p:txBody>
      </p:sp>
      <p:sp>
        <p:nvSpPr>
          <p:cNvPr id="7" name="Inhaltsplatzhalter 2"/>
          <p:cNvSpPr txBox="1">
            <a:spLocks/>
          </p:cNvSpPr>
          <p:nvPr/>
        </p:nvSpPr>
        <p:spPr>
          <a:xfrm>
            <a:off x="684000" y="2387036"/>
            <a:ext cx="7776000" cy="3816000"/>
          </a:xfrm>
          <a:prstGeom prst="rect">
            <a:avLst/>
          </a:prstGeom>
        </p:spPr>
        <p:txBody>
          <a:bodyPr/>
          <a:lst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0" indent="0">
              <a:buNone/>
            </a:pPr>
            <a:endParaRPr lang="en-GB" altLang="de-DE" kern="0" dirty="0" smtClean="0"/>
          </a:p>
        </p:txBody>
      </p:sp>
      <p:pic>
        <p:nvPicPr>
          <p:cNvPr id="19" name="Grafi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00808"/>
            <a:ext cx="7272808" cy="5114127"/>
          </a:xfrm>
          <a:prstGeom prst="rect">
            <a:avLst/>
          </a:prstGeom>
        </p:spPr>
      </p:pic>
    </p:spTree>
    <p:extLst>
      <p:ext uri="{BB962C8B-B14F-4D97-AF65-F5344CB8AC3E}">
        <p14:creationId xmlns:p14="http://schemas.microsoft.com/office/powerpoint/2010/main" val="217825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70727-BA99-4A8B-B070-898FC5BD9116}" type="datetime1">
              <a:rPr lang="de-DE" smtClean="0"/>
              <a:pPr/>
              <a:t>27.03.2015</a:t>
            </a:fld>
            <a:endParaRPr lang="de-DE" dirty="0"/>
          </a:p>
        </p:txBody>
      </p:sp>
      <p:sp>
        <p:nvSpPr>
          <p:cNvPr id="3" name="Rectangle 2"/>
          <p:cNvSpPr txBox="1">
            <a:spLocks noChangeArrowheads="1"/>
          </p:cNvSpPr>
          <p:nvPr/>
        </p:nvSpPr>
        <p:spPr bwMode="auto">
          <a:xfrm>
            <a:off x="2051719" y="1268760"/>
            <a:ext cx="7322343" cy="526985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285750" marR="0" lvl="0" indent="-285750" algn="l" defTabSz="914400" rtl="0" eaLnBrk="1" fontAlgn="base" latinLnBrk="0" hangingPunct="1">
              <a:spcBef>
                <a:spcPts val="900"/>
              </a:spcBef>
              <a:spcAft>
                <a:spcPct val="0"/>
              </a:spcAft>
              <a:buClr>
                <a:srgbClr val="C80F0F"/>
              </a:buClr>
              <a:buSzTx/>
              <a:buFont typeface="Arial" pitchFamily="34" charset="0"/>
              <a:buChar char="•"/>
              <a:tabLst>
                <a:tab pos="2190750" algn="l"/>
              </a:tabLst>
              <a:defRPr/>
            </a:pPr>
            <a:endParaRPr lang="de-DE" sz="1600" dirty="0" smtClean="0">
              <a:solidFill>
                <a:srgbClr val="C00000"/>
              </a:solidFill>
            </a:endParaRPr>
          </a:p>
        </p:txBody>
      </p:sp>
      <p:sp>
        <p:nvSpPr>
          <p:cNvPr id="6" name="Titel 1"/>
          <p:cNvSpPr txBox="1">
            <a:spLocks/>
          </p:cNvSpPr>
          <p:nvPr/>
        </p:nvSpPr>
        <p:spPr>
          <a:xfrm>
            <a:off x="684000" y="1370912"/>
            <a:ext cx="7776000" cy="617928"/>
          </a:xfrm>
          <a:prstGeom prst="rect">
            <a:avLst/>
          </a:prstGeom>
        </p:spPr>
        <p:txBody>
          <a:bodyPr/>
          <a:lst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GB" altLang="de-DE" kern="0" dirty="0" smtClean="0"/>
              <a:t>Climate change: a serious risk for development</a:t>
            </a:r>
          </a:p>
        </p:txBody>
      </p:sp>
      <p:sp>
        <p:nvSpPr>
          <p:cNvPr id="7" name="Inhaltsplatzhalter 2"/>
          <p:cNvSpPr txBox="1">
            <a:spLocks/>
          </p:cNvSpPr>
          <p:nvPr/>
        </p:nvSpPr>
        <p:spPr>
          <a:xfrm>
            <a:off x="684000" y="2387036"/>
            <a:ext cx="7776000" cy="3816000"/>
          </a:xfrm>
          <a:prstGeom prst="rect">
            <a:avLst/>
          </a:prstGeom>
        </p:spPr>
        <p:txBody>
          <a:bodyPr/>
          <a:lst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0" indent="0">
              <a:buNone/>
            </a:pPr>
            <a:endParaRPr lang="en-GB" altLang="de-DE" kern="0" dirty="0" smtClean="0"/>
          </a:p>
        </p:txBody>
      </p:sp>
      <p:grpSp>
        <p:nvGrpSpPr>
          <p:cNvPr id="4" name="Gruppieren 3"/>
          <p:cNvGrpSpPr/>
          <p:nvPr/>
        </p:nvGrpSpPr>
        <p:grpSpPr>
          <a:xfrm>
            <a:off x="178189" y="2060848"/>
            <a:ext cx="7634171" cy="4680520"/>
            <a:chOff x="539552" y="2060848"/>
            <a:chExt cx="7634171" cy="4680520"/>
          </a:xfrm>
        </p:grpSpPr>
        <p:pic>
          <p:nvPicPr>
            <p:cNvPr id="18" name="Grafik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060848"/>
              <a:ext cx="7634171" cy="4680520"/>
            </a:xfrm>
            <a:prstGeom prst="rect">
              <a:avLst/>
            </a:prstGeom>
          </p:spPr>
        </p:pic>
        <p:sp>
          <p:nvSpPr>
            <p:cNvPr id="19" name="Rechteck 18"/>
            <p:cNvSpPr/>
            <p:nvPr/>
          </p:nvSpPr>
          <p:spPr bwMode="auto">
            <a:xfrm>
              <a:off x="684000" y="2060848"/>
              <a:ext cx="1151696" cy="326188"/>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err="1" smtClean="0">
                <a:ln>
                  <a:noFill/>
                </a:ln>
                <a:solidFill>
                  <a:schemeClr val="bg1"/>
                </a:solidFill>
                <a:effectLst/>
                <a:latin typeface="Arial" charset="0"/>
              </a:endParaRPr>
            </a:p>
          </p:txBody>
        </p:sp>
      </p:grpSp>
    </p:spTree>
    <p:extLst>
      <p:ext uri="{BB962C8B-B14F-4D97-AF65-F5344CB8AC3E}">
        <p14:creationId xmlns:p14="http://schemas.microsoft.com/office/powerpoint/2010/main" val="15566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09489" y="1111349"/>
            <a:ext cx="8834511" cy="127568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285750" marR="0" lvl="0" indent="-285750" algn="l" defTabSz="914400" rtl="0" eaLnBrk="1" fontAlgn="base" latinLnBrk="0" hangingPunct="1">
              <a:spcBef>
                <a:spcPts val="900"/>
              </a:spcBef>
              <a:spcAft>
                <a:spcPct val="0"/>
              </a:spcAft>
              <a:buClr>
                <a:srgbClr val="C80F0F"/>
              </a:buClr>
              <a:buSzTx/>
              <a:buFont typeface="Arial" pitchFamily="34" charset="0"/>
              <a:buChar char="•"/>
              <a:tabLst>
                <a:tab pos="2190750" algn="l"/>
              </a:tabLst>
              <a:defRPr/>
            </a:pPr>
            <a:endParaRPr lang="de-DE" sz="1600" dirty="0" smtClean="0">
              <a:solidFill>
                <a:srgbClr val="C00000"/>
              </a:solidFill>
            </a:endParaRPr>
          </a:p>
        </p:txBody>
      </p:sp>
      <p:sp>
        <p:nvSpPr>
          <p:cNvPr id="6" name="Titel 1"/>
          <p:cNvSpPr txBox="1">
            <a:spLocks/>
          </p:cNvSpPr>
          <p:nvPr/>
        </p:nvSpPr>
        <p:spPr>
          <a:xfrm>
            <a:off x="684000" y="1483200"/>
            <a:ext cx="7776000" cy="617928"/>
          </a:xfrm>
          <a:prstGeom prst="rect">
            <a:avLst/>
          </a:prstGeom>
        </p:spPr>
        <p:txBody>
          <a:bodyPr/>
          <a:lst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GB" altLang="de-DE" kern="0" dirty="0" smtClean="0"/>
              <a:t>Adaptation to climate change: a definition</a:t>
            </a:r>
          </a:p>
        </p:txBody>
      </p:sp>
      <p:sp>
        <p:nvSpPr>
          <p:cNvPr id="7" name="Inhaltsplatzhalter 2"/>
          <p:cNvSpPr txBox="1">
            <a:spLocks/>
          </p:cNvSpPr>
          <p:nvPr/>
        </p:nvSpPr>
        <p:spPr>
          <a:xfrm>
            <a:off x="684000" y="2387036"/>
            <a:ext cx="7776000" cy="3816000"/>
          </a:xfrm>
          <a:prstGeom prst="rect">
            <a:avLst/>
          </a:prstGeom>
        </p:spPr>
        <p:txBody>
          <a:bodyPr/>
          <a:lst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285750" indent="-285750"/>
            <a:endParaRPr lang="en-GB" altLang="de-DE" kern="0" dirty="0" smtClean="0"/>
          </a:p>
        </p:txBody>
      </p:sp>
      <p:sp>
        <p:nvSpPr>
          <p:cNvPr id="8" name="Inhaltsplatzhalter 2"/>
          <p:cNvSpPr txBox="1">
            <a:spLocks/>
          </p:cNvSpPr>
          <p:nvPr/>
        </p:nvSpPr>
        <p:spPr>
          <a:xfrm>
            <a:off x="807213" y="2276872"/>
            <a:ext cx="7941251" cy="2696724"/>
          </a:xfrm>
          <a:prstGeom prst="rect">
            <a:avLst/>
          </a:prstGeom>
        </p:spPr>
        <p:txBody>
          <a:bodyPr/>
          <a:lst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0" indent="0">
              <a:spcAft>
                <a:spcPts val="400"/>
              </a:spcAft>
              <a:buNone/>
            </a:pPr>
            <a:r>
              <a:rPr lang="en-GB" altLang="de-DE" kern="0" dirty="0" smtClean="0">
                <a:solidFill>
                  <a:schemeClr val="accent3"/>
                </a:solidFill>
              </a:rPr>
              <a:t>Adaptation vs. mitigation</a:t>
            </a:r>
          </a:p>
          <a:p>
            <a:pPr marL="0" indent="0">
              <a:spcAft>
                <a:spcPts val="400"/>
              </a:spcAft>
              <a:buNone/>
            </a:pPr>
            <a:endParaRPr lang="en-GB" altLang="de-DE" kern="0" dirty="0" smtClean="0">
              <a:solidFill>
                <a:schemeClr val="accent3"/>
              </a:solidFill>
            </a:endParaRPr>
          </a:p>
          <a:p>
            <a:pPr marL="0" indent="0">
              <a:spcAft>
                <a:spcPts val="400"/>
              </a:spcAft>
              <a:buNone/>
            </a:pPr>
            <a:endParaRPr lang="en-GB" altLang="de-DE" kern="0" dirty="0">
              <a:solidFill>
                <a:schemeClr val="accent3"/>
              </a:solidFill>
            </a:endParaRPr>
          </a:p>
          <a:p>
            <a:pPr marL="0" indent="0">
              <a:spcAft>
                <a:spcPts val="400"/>
              </a:spcAft>
              <a:buNone/>
            </a:pPr>
            <a:endParaRPr lang="en-GB" altLang="de-DE" kern="0" dirty="0">
              <a:solidFill>
                <a:schemeClr val="accent3"/>
              </a:solidFill>
            </a:endParaRPr>
          </a:p>
          <a:p>
            <a:pPr marL="0" indent="0">
              <a:spcAft>
                <a:spcPts val="400"/>
              </a:spcAft>
              <a:buNone/>
            </a:pPr>
            <a:endParaRPr lang="en-GB" altLang="de-DE" kern="0" dirty="0">
              <a:solidFill>
                <a:schemeClr val="accent3"/>
              </a:solidFill>
            </a:endParaRPr>
          </a:p>
          <a:p>
            <a:pPr marL="0" indent="0">
              <a:spcAft>
                <a:spcPts val="400"/>
              </a:spcAft>
              <a:buNone/>
            </a:pPr>
            <a:r>
              <a:rPr lang="en-GB" altLang="de-DE" kern="0" dirty="0" smtClean="0">
                <a:solidFill>
                  <a:schemeClr val="accent3"/>
                </a:solidFill>
              </a:rPr>
              <a:t>“actual or expected”</a:t>
            </a:r>
          </a:p>
          <a:p>
            <a:pPr marL="285750" indent="-285750">
              <a:spcBef>
                <a:spcPts val="0"/>
              </a:spcBef>
              <a:spcAft>
                <a:spcPts val="400"/>
              </a:spcAft>
            </a:pPr>
            <a:r>
              <a:rPr lang="en-GB" altLang="de-DE" kern="0" dirty="0" smtClean="0">
                <a:solidFill>
                  <a:schemeClr val="accent3"/>
                </a:solidFill>
              </a:rPr>
              <a:t>Reactive component: </a:t>
            </a:r>
            <a:r>
              <a:rPr lang="en-GB" altLang="de-DE" kern="0" dirty="0" smtClean="0"/>
              <a:t>adapting to current climate</a:t>
            </a:r>
          </a:p>
          <a:p>
            <a:pPr marL="285750" indent="-285750">
              <a:spcBef>
                <a:spcPts val="0"/>
              </a:spcBef>
            </a:pPr>
            <a:r>
              <a:rPr lang="en-GB" altLang="de-DE" kern="0" dirty="0" smtClean="0">
                <a:solidFill>
                  <a:schemeClr val="accent3"/>
                </a:solidFill>
              </a:rPr>
              <a:t>Proactive/preventive component: </a:t>
            </a:r>
            <a:r>
              <a:rPr lang="en-GB" altLang="de-DE" kern="0" dirty="0" smtClean="0"/>
              <a:t>being prepared for coming events</a:t>
            </a:r>
            <a:r>
              <a:rPr lang="en-GB" altLang="de-DE" kern="0" dirty="0" smtClean="0">
                <a:sym typeface="Wingdings" panose="05000000000000000000" pitchFamily="2" charset="2"/>
              </a:rPr>
              <a:t> </a:t>
            </a:r>
          </a:p>
          <a:p>
            <a:pPr marL="0" indent="0">
              <a:spcAft>
                <a:spcPts val="400"/>
              </a:spcAft>
              <a:buNone/>
            </a:pPr>
            <a:r>
              <a:rPr lang="en-GB" altLang="de-DE" kern="0" dirty="0" smtClean="0">
                <a:solidFill>
                  <a:schemeClr val="accent3"/>
                </a:solidFill>
                <a:sym typeface="Wingdings" panose="05000000000000000000" pitchFamily="2" charset="2"/>
              </a:rPr>
              <a:t>“adjustments in </a:t>
            </a:r>
            <a:r>
              <a:rPr lang="en-US" altLang="de-DE" kern="0" dirty="0" smtClean="0">
                <a:solidFill>
                  <a:schemeClr val="accent3"/>
                </a:solidFill>
              </a:rPr>
              <a:t>ecological, social or economic systems or policy processes</a:t>
            </a:r>
            <a:r>
              <a:rPr lang="en-GB" altLang="de-DE" kern="0" dirty="0" smtClean="0">
                <a:solidFill>
                  <a:schemeClr val="accent3"/>
                </a:solidFill>
                <a:sym typeface="Wingdings" panose="05000000000000000000" pitchFamily="2" charset="2"/>
              </a:rPr>
              <a:t>”</a:t>
            </a:r>
          </a:p>
          <a:p>
            <a:pPr>
              <a:spcBef>
                <a:spcPts val="0"/>
              </a:spcBef>
              <a:spcAft>
                <a:spcPts val="400"/>
              </a:spcAft>
            </a:pPr>
            <a:r>
              <a:rPr lang="en-GB" altLang="de-DE" kern="0" dirty="0" smtClean="0">
                <a:sym typeface="Wingdings" panose="05000000000000000000" pitchFamily="2" charset="2"/>
              </a:rPr>
              <a:t>Adaptation related to various dimensions  </a:t>
            </a:r>
            <a:r>
              <a:rPr lang="en-GB" altLang="de-DE" kern="0" dirty="0" smtClean="0">
                <a:solidFill>
                  <a:schemeClr val="accent3"/>
                </a:solidFill>
                <a:sym typeface="Wingdings" panose="05000000000000000000" pitchFamily="2" charset="2"/>
              </a:rPr>
              <a:t>complex challenge</a:t>
            </a:r>
          </a:p>
          <a:p>
            <a:pPr>
              <a:spcBef>
                <a:spcPts val="0"/>
              </a:spcBef>
              <a:spcAft>
                <a:spcPts val="400"/>
              </a:spcAft>
            </a:pPr>
            <a:r>
              <a:rPr lang="en-GB" altLang="de-DE" kern="0" dirty="0" smtClean="0">
                <a:sym typeface="Wingdings" panose="05000000000000000000" pitchFamily="2" charset="2"/>
              </a:rPr>
              <a:t>Result of an </a:t>
            </a:r>
            <a:r>
              <a:rPr lang="en-GB" altLang="de-DE" kern="0" dirty="0" smtClean="0">
                <a:solidFill>
                  <a:schemeClr val="accent3"/>
                </a:solidFill>
                <a:sym typeface="Wingdings" panose="05000000000000000000" pitchFamily="2" charset="2"/>
              </a:rPr>
              <a:t>iterative process</a:t>
            </a:r>
          </a:p>
          <a:p>
            <a:pPr>
              <a:spcBef>
                <a:spcPts val="0"/>
              </a:spcBef>
              <a:spcAft>
                <a:spcPts val="400"/>
              </a:spcAft>
            </a:pPr>
            <a:endParaRPr lang="en-GB" altLang="de-DE" kern="0" dirty="0" smtClean="0">
              <a:solidFill>
                <a:schemeClr val="accent3"/>
              </a:solidFill>
              <a:sym typeface="Wingdings" panose="05000000000000000000" pitchFamily="2" charset="2"/>
            </a:endParaRPr>
          </a:p>
        </p:txBody>
      </p:sp>
      <p:sp>
        <p:nvSpPr>
          <p:cNvPr id="4" name="Textfeld 3"/>
          <p:cNvSpPr txBox="1"/>
          <p:nvPr/>
        </p:nvSpPr>
        <p:spPr>
          <a:xfrm>
            <a:off x="838744" y="2804735"/>
            <a:ext cx="7776000" cy="1200329"/>
          </a:xfrm>
          <a:prstGeom prst="rect">
            <a:avLst/>
          </a:prstGeom>
          <a:noFill/>
          <a:ln>
            <a:solidFill>
              <a:schemeClr val="accent3"/>
            </a:solidFill>
          </a:ln>
        </p:spPr>
        <p:txBody>
          <a:bodyPr wrap="square" rtlCol="0">
            <a:spAutoFit/>
          </a:bodyPr>
          <a:lstStyle/>
          <a:p>
            <a:r>
              <a:rPr lang="en-US" altLang="de-DE" kern="0" dirty="0" smtClean="0"/>
              <a:t>“</a:t>
            </a:r>
            <a:r>
              <a:rPr lang="en-US" dirty="0" smtClean="0"/>
              <a:t>Human-driven </a:t>
            </a:r>
            <a:r>
              <a:rPr lang="en-US" b="1" dirty="0" smtClean="0"/>
              <a:t>adjustments </a:t>
            </a:r>
            <a:r>
              <a:rPr lang="en-US" b="1" dirty="0"/>
              <a:t>in </a:t>
            </a:r>
            <a:r>
              <a:rPr lang="en-US" b="1" dirty="0" smtClean="0"/>
              <a:t>ecological</a:t>
            </a:r>
            <a:r>
              <a:rPr lang="en-US" b="1" dirty="0"/>
              <a:t>, social or economic systems or policy processes</a:t>
            </a:r>
            <a:r>
              <a:rPr lang="en-US" dirty="0"/>
              <a:t>, in response to </a:t>
            </a:r>
            <a:r>
              <a:rPr lang="en-US" b="1" dirty="0" smtClean="0"/>
              <a:t>actual </a:t>
            </a:r>
            <a:r>
              <a:rPr lang="en-US" b="1" dirty="0"/>
              <a:t>or expected </a:t>
            </a:r>
            <a:r>
              <a:rPr lang="en-US" dirty="0"/>
              <a:t>climate stimuli and their effects or impacts</a:t>
            </a:r>
            <a:r>
              <a:rPr lang="en-US" altLang="de-DE" kern="0" dirty="0" smtClean="0"/>
              <a:t>” </a:t>
            </a:r>
            <a:r>
              <a:rPr lang="en-US" altLang="de-DE" kern="0" dirty="0"/>
              <a:t/>
            </a:r>
            <a:br>
              <a:rPr lang="en-US" altLang="de-DE" kern="0" dirty="0"/>
            </a:br>
            <a:r>
              <a:rPr lang="en-US" altLang="de-DE" i="1" kern="0" dirty="0" smtClean="0"/>
              <a:t>(Definition by the Least Developed Countries Expert Group, LEG)</a:t>
            </a:r>
            <a:endParaRPr lang="de-DE" sz="1800" b="0" dirty="0" err="1" smtClean="0">
              <a:solidFill>
                <a:schemeClr val="tx2"/>
              </a:solidFill>
            </a:endParaRPr>
          </a:p>
        </p:txBody>
      </p:sp>
    </p:spTree>
    <p:extLst>
      <p:ext uri="{BB962C8B-B14F-4D97-AF65-F5344CB8AC3E}">
        <p14:creationId xmlns:p14="http://schemas.microsoft.com/office/powerpoint/2010/main" val="67290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09489" y="1124744"/>
            <a:ext cx="8834511" cy="526985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285750" marR="0" lvl="0" indent="-285750" algn="l" defTabSz="914400" rtl="0" eaLnBrk="1" fontAlgn="base" latinLnBrk="0" hangingPunct="1">
              <a:spcBef>
                <a:spcPts val="900"/>
              </a:spcBef>
              <a:spcAft>
                <a:spcPct val="0"/>
              </a:spcAft>
              <a:buClr>
                <a:srgbClr val="C80F0F"/>
              </a:buClr>
              <a:buSzTx/>
              <a:buFont typeface="Arial" pitchFamily="34" charset="0"/>
              <a:buChar char="•"/>
              <a:tabLst>
                <a:tab pos="2190750" algn="l"/>
              </a:tabLst>
              <a:defRPr/>
            </a:pPr>
            <a:endParaRPr lang="de-DE" sz="1600" dirty="0" smtClean="0">
              <a:solidFill>
                <a:srgbClr val="C00000"/>
              </a:solidFill>
            </a:endParaRPr>
          </a:p>
        </p:txBody>
      </p:sp>
      <p:sp>
        <p:nvSpPr>
          <p:cNvPr id="6" name="Titel 1"/>
          <p:cNvSpPr txBox="1">
            <a:spLocks/>
          </p:cNvSpPr>
          <p:nvPr/>
        </p:nvSpPr>
        <p:spPr>
          <a:xfrm>
            <a:off x="684000" y="1483200"/>
            <a:ext cx="7776000" cy="617928"/>
          </a:xfrm>
          <a:prstGeom prst="rect">
            <a:avLst/>
          </a:prstGeom>
        </p:spPr>
        <p:txBody>
          <a:bodyPr/>
          <a:lst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GB" altLang="de-DE" kern="0" dirty="0" smtClean="0"/>
              <a:t>Adaptation options - I</a:t>
            </a:r>
          </a:p>
        </p:txBody>
      </p:sp>
      <p:sp>
        <p:nvSpPr>
          <p:cNvPr id="7" name="Inhaltsplatzhalter 2"/>
          <p:cNvSpPr txBox="1">
            <a:spLocks/>
          </p:cNvSpPr>
          <p:nvPr/>
        </p:nvSpPr>
        <p:spPr>
          <a:xfrm>
            <a:off x="684000" y="2054380"/>
            <a:ext cx="7776000" cy="4470964"/>
          </a:xfrm>
          <a:prstGeom prst="rect">
            <a:avLst/>
          </a:prstGeom>
        </p:spPr>
        <p:txBody>
          <a:bodyPr/>
          <a:lst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0" indent="0">
              <a:spcAft>
                <a:spcPts val="0"/>
              </a:spcAft>
              <a:buNone/>
            </a:pPr>
            <a:r>
              <a:rPr lang="en-US" altLang="de-DE" sz="2400" b="1" kern="0" dirty="0" smtClean="0">
                <a:solidFill>
                  <a:schemeClr val="accent3"/>
                </a:solidFill>
              </a:rPr>
              <a:t>Policy</a:t>
            </a:r>
          </a:p>
          <a:p>
            <a:pPr marL="285750" indent="-285750">
              <a:spcBef>
                <a:spcPts val="0"/>
              </a:spcBef>
            </a:pPr>
            <a:r>
              <a:rPr lang="en-US" altLang="de-DE" sz="2400" kern="0" dirty="0" smtClean="0">
                <a:solidFill>
                  <a:schemeClr val="accent3"/>
                </a:solidFill>
              </a:rPr>
              <a:t>Examples:</a:t>
            </a:r>
            <a:r>
              <a:rPr lang="en-US" altLang="de-DE" sz="2400" kern="0" dirty="0" smtClean="0"/>
              <a:t> Adjust development plans; improve regulations; mainstream adaptation; adjust incentive systems; participation of affected communities…</a:t>
            </a:r>
          </a:p>
          <a:p>
            <a:pPr marL="0" indent="0">
              <a:spcAft>
                <a:spcPts val="0"/>
              </a:spcAft>
              <a:buNone/>
            </a:pPr>
            <a:r>
              <a:rPr lang="en-GB" altLang="de-DE" sz="2400" b="1" kern="0" dirty="0" smtClean="0">
                <a:solidFill>
                  <a:schemeClr val="accent3"/>
                </a:solidFill>
              </a:rPr>
              <a:t>No-/low-regret options</a:t>
            </a:r>
          </a:p>
          <a:p>
            <a:pPr>
              <a:spcAft>
                <a:spcPts val="0"/>
              </a:spcAft>
            </a:pPr>
            <a:r>
              <a:rPr lang="en-US" altLang="de-DE" sz="2400" kern="0" dirty="0" smtClean="0">
                <a:solidFill>
                  <a:schemeClr val="accent3"/>
                </a:solidFill>
              </a:rPr>
              <a:t>Examples: </a:t>
            </a:r>
            <a:r>
              <a:rPr lang="en-GB" altLang="de-DE" sz="2400" kern="0" dirty="0" smtClean="0"/>
              <a:t>Avoid building in high risk areas; </a:t>
            </a:r>
            <a:r>
              <a:rPr lang="en-US" altLang="de-DE" sz="2400" kern="0" dirty="0" smtClean="0"/>
              <a:t>soil conservation</a:t>
            </a:r>
            <a:endParaRPr lang="en-GB" altLang="de-DE" sz="2400" kern="0" dirty="0" smtClean="0"/>
          </a:p>
          <a:p>
            <a:pPr marL="0" indent="0">
              <a:spcBef>
                <a:spcPts val="1000"/>
              </a:spcBef>
              <a:spcAft>
                <a:spcPts val="0"/>
              </a:spcAft>
              <a:buNone/>
            </a:pPr>
            <a:r>
              <a:rPr lang="en-US" altLang="de-DE" sz="2400" b="1" kern="0" dirty="0" smtClean="0">
                <a:solidFill>
                  <a:schemeClr val="accent3"/>
                </a:solidFill>
              </a:rPr>
              <a:t>Technical solutions</a:t>
            </a:r>
            <a:endParaRPr lang="en-US" altLang="de-DE" sz="2400" b="1" kern="0" dirty="0">
              <a:solidFill>
                <a:schemeClr val="accent3"/>
              </a:solidFill>
            </a:endParaRPr>
          </a:p>
          <a:p>
            <a:pPr marL="285750" indent="-285750">
              <a:spcBef>
                <a:spcPts val="0"/>
              </a:spcBef>
            </a:pPr>
            <a:r>
              <a:rPr lang="en-US" altLang="de-DE" sz="2400" kern="0" dirty="0">
                <a:solidFill>
                  <a:schemeClr val="accent3"/>
                </a:solidFill>
              </a:rPr>
              <a:t>Examples: </a:t>
            </a:r>
            <a:r>
              <a:rPr lang="en-US" altLang="de-DE" sz="2400" kern="0" dirty="0"/>
              <a:t>Dyke </a:t>
            </a:r>
            <a:r>
              <a:rPr lang="en-US" altLang="de-DE" sz="2400" kern="0" dirty="0" smtClean="0"/>
              <a:t>construction; </a:t>
            </a:r>
            <a:r>
              <a:rPr lang="en-US" altLang="de-DE" sz="2400" kern="0" dirty="0"/>
              <a:t>efficient irrigation systems </a:t>
            </a:r>
          </a:p>
          <a:p>
            <a:pPr marL="285750" indent="-285750">
              <a:spcBef>
                <a:spcPts val="0"/>
              </a:spcBef>
            </a:pPr>
            <a:endParaRPr lang="en-US" altLang="de-DE" sz="2400" kern="0" dirty="0" smtClean="0"/>
          </a:p>
        </p:txBody>
      </p:sp>
    </p:spTree>
    <p:extLst>
      <p:ext uri="{BB962C8B-B14F-4D97-AF65-F5344CB8AC3E}">
        <p14:creationId xmlns:p14="http://schemas.microsoft.com/office/powerpoint/2010/main" val="279597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IZ_Powerpoint_EN">
  <a:themeElements>
    <a:clrScheme name="NAP Country level training">
      <a:dk1>
        <a:srgbClr val="000000"/>
      </a:dk1>
      <a:lt1>
        <a:srgbClr val="FFFFFF"/>
      </a:lt1>
      <a:dk2>
        <a:srgbClr val="727272"/>
      </a:dk2>
      <a:lt2>
        <a:srgbClr val="D9D9D9"/>
      </a:lt2>
      <a:accent1>
        <a:srgbClr val="C80F0E"/>
      </a:accent1>
      <a:accent2>
        <a:srgbClr val="6F6F6F"/>
      </a:accent2>
      <a:accent3>
        <a:srgbClr val="008AB5"/>
      </a:accent3>
      <a:accent4>
        <a:srgbClr val="DDF1F8"/>
      </a:accent4>
      <a:accent5>
        <a:srgbClr val="235AB4"/>
      </a:accent5>
      <a:accent6>
        <a:srgbClr val="D3E5BE"/>
      </a:accent6>
      <a:hlink>
        <a:srgbClr val="C80F0E"/>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2.xml><?xml version="1.0" encoding="utf-8"?>
<a:theme xmlns:a="http://schemas.openxmlformats.org/drawingml/2006/main" name="1_GIZ_Powerpoint_EN">
  <a:themeElements>
    <a:clrScheme name="NAP Country level training">
      <a:dk1>
        <a:srgbClr val="000000"/>
      </a:dk1>
      <a:lt1>
        <a:srgbClr val="FFFFFF"/>
      </a:lt1>
      <a:dk2>
        <a:srgbClr val="727272"/>
      </a:dk2>
      <a:lt2>
        <a:srgbClr val="D9D9D9"/>
      </a:lt2>
      <a:accent1>
        <a:srgbClr val="C80F0E"/>
      </a:accent1>
      <a:accent2>
        <a:srgbClr val="6F6F6F"/>
      </a:accent2>
      <a:accent3>
        <a:srgbClr val="008AB5"/>
      </a:accent3>
      <a:accent4>
        <a:srgbClr val="DDF1F8"/>
      </a:accent4>
      <a:accent5>
        <a:srgbClr val="235AB4"/>
      </a:accent5>
      <a:accent6>
        <a:srgbClr val="D3E5BE"/>
      </a:accent6>
      <a:hlink>
        <a:srgbClr val="C80F0E"/>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GIZ_Powerpoint_EN</Template>
  <TotalTime>0</TotalTime>
  <Words>2682</Words>
  <Application>Microsoft Office PowerPoint</Application>
  <PresentationFormat>Bildschirmpräsentation (4:3)</PresentationFormat>
  <Paragraphs>351</Paragraphs>
  <Slides>16</Slides>
  <Notes>15</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16</vt:i4>
      </vt:variant>
    </vt:vector>
  </HeadingPairs>
  <TitlesOfParts>
    <vt:vector size="24" baseType="lpstr">
      <vt:lpstr>Arial</vt:lpstr>
      <vt:lpstr>Wingdings</vt:lpstr>
      <vt:lpstr>Times</vt:lpstr>
      <vt:lpstr>Times New Roman</vt:lpstr>
      <vt:lpstr>Calibri</vt:lpstr>
      <vt:lpstr>Arial Narrow</vt:lpstr>
      <vt:lpstr>GIZ_Powerpoint_EN</vt:lpstr>
      <vt:lpstr>1_GIZ_Powerpoint_EN</vt:lpstr>
      <vt:lpstr>Module I.1 The essentials of adaptation Trainer: [Name]</vt:lpstr>
      <vt:lpstr>Concept of the NAP training - I</vt:lpstr>
      <vt:lpstr>Concept of the NAP training - II</vt:lpstr>
      <vt:lpstr>Overview of this module</vt:lpstr>
      <vt:lpstr>What can you expect to learn from this session?</vt:lpstr>
      <vt:lpstr>PowerPoint-Präsentation</vt:lpstr>
      <vt:lpstr>PowerPoint-Präsentation</vt:lpstr>
      <vt:lpstr>PowerPoint-Präsentation</vt:lpstr>
      <vt:lpstr>PowerPoint-Präsentation</vt:lpstr>
      <vt:lpstr>PowerPoint-Präsentation</vt:lpstr>
      <vt:lpstr>“Fine, but is it really adaptation?”</vt:lpstr>
      <vt:lpstr>Example: Business-as-usual irrigation project  </vt:lpstr>
      <vt:lpstr>Adaptation from an economic point of view: Timely measures can help to save cost</vt:lpstr>
      <vt:lpstr>Challenges in adaptation planning</vt:lpstr>
      <vt:lpstr>Exercise: Challenges for effective adaptation  processes in your country </vt:lpstr>
      <vt:lpstr>PowerPoint-Präsentation</vt:lpstr>
    </vt:vector>
  </TitlesOfParts>
  <Company>GIZ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I.1 Essentials of adaptation to climate change</dc:title>
  <dc:creator>Annette Lutz;Nele Buenner</dc:creator>
  <cp:lastModifiedBy>Kerstin Sukale</cp:lastModifiedBy>
  <cp:revision>691</cp:revision>
  <cp:lastPrinted>2014-10-27T16:23:57Z</cp:lastPrinted>
  <dcterms:created xsi:type="dcterms:W3CDTF">2013-02-22T09:32:11Z</dcterms:created>
  <dcterms:modified xsi:type="dcterms:W3CDTF">2015-03-27T12:19:56Z</dcterms:modified>
</cp:coreProperties>
</file>