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3" r:id="rId1"/>
    <p:sldMasterId id="2147483712" r:id="rId2"/>
  </p:sldMasterIdLst>
  <p:notesMasterIdLst>
    <p:notesMasterId r:id="rId16"/>
  </p:notesMasterIdLst>
  <p:handoutMasterIdLst>
    <p:handoutMasterId r:id="rId17"/>
  </p:handoutMasterIdLst>
  <p:sldIdLst>
    <p:sldId id="414" r:id="rId3"/>
    <p:sldId id="374" r:id="rId4"/>
    <p:sldId id="366" r:id="rId5"/>
    <p:sldId id="377" r:id="rId6"/>
    <p:sldId id="397" r:id="rId7"/>
    <p:sldId id="401" r:id="rId8"/>
    <p:sldId id="412" r:id="rId9"/>
    <p:sldId id="399" r:id="rId10"/>
    <p:sldId id="394" r:id="rId11"/>
    <p:sldId id="411" r:id="rId12"/>
    <p:sldId id="398" r:id="rId13"/>
    <p:sldId id="413" r:id="rId14"/>
    <p:sldId id="415" r:id="rId15"/>
  </p:sldIdLst>
  <p:sldSz cx="9144000" cy="6858000" type="screen4x3"/>
  <p:notesSz cx="6797675" cy="9926638"/>
  <p:embeddedFontLst>
    <p:embeddedFont>
      <p:font typeface="ＭＳ Ｐゴシック" panose="020B0600070205080204" pitchFamily="34" charset="-128"/>
      <p:regular r:id="rId18"/>
    </p:embeddedFont>
    <p:embeddedFont>
      <p:font typeface="Calibri" panose="020F0502020204030204" pitchFamily="34" charset="0"/>
      <p:regular r:id="rId19"/>
      <p:bold r:id="rId20"/>
      <p:italic r:id="rId21"/>
      <p:boldItalic r:id="rId22"/>
    </p:embeddedFont>
    <p:embeddedFont>
      <p:font typeface="Arial Narrow" panose="020B0606020202030204" pitchFamily="34" charset="0"/>
      <p:regular r:id="rId23"/>
      <p:bold r:id="rId24"/>
      <p:italic r:id="rId25"/>
      <p:boldItalic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oudha Gafrej" initials="RG" lastIdx="6" clrIdx="0"/>
  <p:cmAuthor id="1" name="Till Below" initials="TB" lastIdx="6" clrIdx="1"/>
  <p:cmAuthor id="2" name="Stefanie Duemig" initials="giz sd" lastIdx="4" clrIdx="2"/>
  <p:cmAuthor id="3" name="Nele Mareike Buenner" initials="giz NB" lastIdx="2" clrIdx="3"/>
  <p:cmAuthor id="4" name="Stefanie Dümig" initials="SD" lastIdx="16" clrIdx="4"/>
  <p:cmAuthor id="5" name="Annette Lutz" initials="ALU" lastIdx="5" clrIdx="5"/>
  <p:cmAuthor id="6" name="Lena Klockemann" initials="LE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A7A7A7"/>
    <a:srgbClr val="008AB5"/>
    <a:srgbClr val="E6D8EC"/>
    <a:srgbClr val="CBDAE5"/>
    <a:srgbClr val="C00000"/>
    <a:srgbClr val="D5D9DD"/>
    <a:srgbClr val="646E52"/>
    <a:srgbClr val="FFFFFF"/>
    <a:srgbClr val="008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8" autoAdjust="0"/>
    <p:restoredTop sz="43806" autoAdjust="0"/>
  </p:normalViewPr>
  <p:slideViewPr>
    <p:cSldViewPr>
      <p:cViewPr varScale="1">
        <p:scale>
          <a:sx n="32" d="100"/>
          <a:sy n="32" d="100"/>
        </p:scale>
        <p:origin x="2652" y="60"/>
      </p:cViewPr>
      <p:guideLst>
        <p:guide orient="horz" pos="2160"/>
        <p:guide pos="2880"/>
      </p:guideLst>
    </p:cSldViewPr>
  </p:slideViewPr>
  <p:outlineViewPr>
    <p:cViewPr>
      <p:scale>
        <a:sx n="33" d="100"/>
        <a:sy n="33" d="100"/>
      </p:scale>
      <p:origin x="0" y="6780"/>
    </p:cViewPr>
  </p:outlineViewPr>
  <p:notesTextViewPr>
    <p:cViewPr>
      <p:scale>
        <a:sx n="1" d="1"/>
        <a:sy n="1" d="1"/>
      </p:scale>
      <p:origin x="0" y="0"/>
    </p:cViewPr>
  </p:notesTextViewPr>
  <p:sorterViewPr>
    <p:cViewPr>
      <p:scale>
        <a:sx n="60" d="100"/>
        <a:sy n="60" d="100"/>
      </p:scale>
      <p:origin x="0" y="0"/>
    </p:cViewPr>
  </p:sorterViewPr>
  <p:notesViewPr>
    <p:cSldViewPr showGuides="1">
      <p:cViewPr>
        <p:scale>
          <a:sx n="140" d="100"/>
          <a:sy n="140" d="100"/>
        </p:scale>
        <p:origin x="-2004" y="27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EBF68-5FAE-4FE7-BE5D-AEAD8019D6AD}"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DE"/>
        </a:p>
      </dgm:t>
    </dgm:pt>
    <dgm:pt modelId="{3C197F71-B639-41BC-922A-0C421D221DF6}">
      <dgm:prSet phldrT="[Text]" custT="1"/>
      <dgm:spPr/>
      <dgm:t>
        <a:bodyPr/>
        <a:lstStyle/>
        <a:p>
          <a:r>
            <a:rPr lang="en-US" sz="1800" noProof="0" dirty="0" smtClean="0"/>
            <a:t>Analyze climate vulnerabilities</a:t>
          </a:r>
          <a:endParaRPr lang="en-US" sz="1800" noProof="0" dirty="0"/>
        </a:p>
      </dgm:t>
    </dgm:pt>
    <dgm:pt modelId="{2ED8846F-9E8D-4E37-BE50-3C899665AA93}" type="parTrans" cxnId="{4A2654D2-715C-4C9D-8916-4D53799D4FA2}">
      <dgm:prSet/>
      <dgm:spPr/>
      <dgm:t>
        <a:bodyPr/>
        <a:lstStyle/>
        <a:p>
          <a:endParaRPr lang="en-US" noProof="0" dirty="0"/>
        </a:p>
      </dgm:t>
    </dgm:pt>
    <dgm:pt modelId="{6FBAED71-F8CE-4106-8533-E55DB9D2DE93}" type="sibTrans" cxnId="{4A2654D2-715C-4C9D-8916-4D53799D4FA2}">
      <dgm:prSet/>
      <dgm:spPr/>
      <dgm:t>
        <a:bodyPr/>
        <a:lstStyle/>
        <a:p>
          <a:endParaRPr lang="en-US" noProof="0" dirty="0"/>
        </a:p>
      </dgm:t>
    </dgm:pt>
    <dgm:pt modelId="{34544F00-2CF8-46FD-B89D-DE0EF204213D}">
      <dgm:prSet phldrT="[Text]" custT="1"/>
      <dgm:spPr/>
      <dgm:t>
        <a:bodyPr/>
        <a:lstStyle/>
        <a:p>
          <a:r>
            <a:rPr lang="en-US" sz="1800" noProof="0" dirty="0" smtClean="0"/>
            <a:t>Identify entry points</a:t>
          </a:r>
          <a:endParaRPr lang="en-US" sz="1800" noProof="0" dirty="0"/>
        </a:p>
      </dgm:t>
    </dgm:pt>
    <dgm:pt modelId="{3D6F6DBD-0B55-48E6-8BF0-790CB2275022}" type="parTrans" cxnId="{08A378CD-7840-4E58-9E6E-731A1DD4C78E}">
      <dgm:prSet/>
      <dgm:spPr/>
      <dgm:t>
        <a:bodyPr/>
        <a:lstStyle/>
        <a:p>
          <a:endParaRPr lang="en-US" noProof="0" dirty="0"/>
        </a:p>
      </dgm:t>
    </dgm:pt>
    <dgm:pt modelId="{03AB4EB7-EE10-492B-BD7B-37E6B69F6E2E}" type="sibTrans" cxnId="{08A378CD-7840-4E58-9E6E-731A1DD4C78E}">
      <dgm:prSet/>
      <dgm:spPr/>
      <dgm:t>
        <a:bodyPr/>
        <a:lstStyle/>
        <a:p>
          <a:endParaRPr lang="en-US" noProof="0" dirty="0"/>
        </a:p>
      </dgm:t>
    </dgm:pt>
    <dgm:pt modelId="{2FC51246-8013-4AA7-978C-A7B867084C44}">
      <dgm:prSet phldrT="[Text]" custT="1"/>
      <dgm:spPr/>
      <dgm:t>
        <a:bodyPr/>
        <a:lstStyle/>
        <a:p>
          <a:r>
            <a:rPr lang="en-US" sz="1800" noProof="0" dirty="0" smtClean="0"/>
            <a:t>Change policies, plans and budgets</a:t>
          </a:r>
          <a:endParaRPr lang="en-US" sz="1800" noProof="0" dirty="0"/>
        </a:p>
      </dgm:t>
    </dgm:pt>
    <dgm:pt modelId="{F092F893-2B0A-4EE4-9C28-34ED655B52CC}" type="parTrans" cxnId="{853B5759-9D0C-4CF9-88AE-FE6D842FE342}">
      <dgm:prSet/>
      <dgm:spPr/>
      <dgm:t>
        <a:bodyPr/>
        <a:lstStyle/>
        <a:p>
          <a:endParaRPr lang="en-US" noProof="0" dirty="0"/>
        </a:p>
      </dgm:t>
    </dgm:pt>
    <dgm:pt modelId="{D1B8CA0B-D7D9-468F-A8C8-55765B3E8836}" type="sibTrans" cxnId="{853B5759-9D0C-4CF9-88AE-FE6D842FE342}">
      <dgm:prSet/>
      <dgm:spPr/>
      <dgm:t>
        <a:bodyPr/>
        <a:lstStyle/>
        <a:p>
          <a:endParaRPr lang="en-US" noProof="0" dirty="0"/>
        </a:p>
      </dgm:t>
    </dgm:pt>
    <dgm:pt modelId="{A1739840-5648-42D8-8EC6-567A2D85277A}">
      <dgm:prSet phldrT="[Text]" custT="1"/>
      <dgm:spPr/>
      <dgm:t>
        <a:bodyPr/>
        <a:lstStyle/>
        <a:p>
          <a:r>
            <a:rPr lang="en-US" sz="1800" noProof="0" dirty="0" smtClean="0"/>
            <a:t>Implement them</a:t>
          </a:r>
          <a:endParaRPr lang="en-US" sz="1800" noProof="0" dirty="0"/>
        </a:p>
      </dgm:t>
    </dgm:pt>
    <dgm:pt modelId="{56B60596-4E0A-4449-B385-324063C86BDA}" type="parTrans" cxnId="{A8740AA0-F2F5-40C5-A34A-F180CCF0D0DD}">
      <dgm:prSet/>
      <dgm:spPr/>
      <dgm:t>
        <a:bodyPr/>
        <a:lstStyle/>
        <a:p>
          <a:endParaRPr lang="en-US" noProof="0" dirty="0"/>
        </a:p>
      </dgm:t>
    </dgm:pt>
    <dgm:pt modelId="{1EB4B19B-187E-4E43-A024-0464C4240D64}" type="sibTrans" cxnId="{A8740AA0-F2F5-40C5-A34A-F180CCF0D0DD}">
      <dgm:prSet/>
      <dgm:spPr/>
      <dgm:t>
        <a:bodyPr/>
        <a:lstStyle/>
        <a:p>
          <a:endParaRPr lang="en-US" noProof="0" dirty="0"/>
        </a:p>
      </dgm:t>
    </dgm:pt>
    <dgm:pt modelId="{E1D50BA4-7E39-49C8-A7C5-5CE5F1948714}">
      <dgm:prSet phldrT="[Text]" custT="1"/>
      <dgm:spPr/>
      <dgm:t>
        <a:bodyPr/>
        <a:lstStyle/>
        <a:p>
          <a:r>
            <a:rPr lang="en-US" sz="1600" noProof="0" dirty="0" smtClean="0"/>
            <a:t>What </a:t>
          </a:r>
          <a:r>
            <a:rPr lang="en-US" sz="1600" noProof="0" dirty="0" err="1" smtClean="0"/>
            <a:t>ressources</a:t>
          </a:r>
          <a:r>
            <a:rPr lang="en-US" sz="1600" noProof="0" dirty="0" smtClean="0"/>
            <a:t> and capacities are required? </a:t>
          </a:r>
          <a:endParaRPr lang="en-US" sz="1600" noProof="0" dirty="0"/>
        </a:p>
      </dgm:t>
    </dgm:pt>
    <dgm:pt modelId="{95697BBC-A400-462A-8BFB-C38026455B4E}" type="parTrans" cxnId="{F381D968-C791-403C-8B77-68B7A62D1069}">
      <dgm:prSet/>
      <dgm:spPr/>
      <dgm:t>
        <a:bodyPr/>
        <a:lstStyle/>
        <a:p>
          <a:endParaRPr lang="en-US" noProof="0" dirty="0"/>
        </a:p>
      </dgm:t>
    </dgm:pt>
    <dgm:pt modelId="{86CBBFA9-249B-4AF6-B703-C2C30F18C19E}" type="sibTrans" cxnId="{F381D968-C791-403C-8B77-68B7A62D1069}">
      <dgm:prSet/>
      <dgm:spPr/>
      <dgm:t>
        <a:bodyPr/>
        <a:lstStyle/>
        <a:p>
          <a:endParaRPr lang="en-US" noProof="0" dirty="0"/>
        </a:p>
      </dgm:t>
    </dgm:pt>
    <dgm:pt modelId="{6671E1F7-F745-4F59-8A8C-EA79F512DB7E}">
      <dgm:prSet phldrT="[Text]" custT="1"/>
      <dgm:spPr/>
      <dgm:t>
        <a:bodyPr/>
        <a:lstStyle/>
        <a:p>
          <a:r>
            <a:rPr lang="en-US" sz="1600" noProof="0" dirty="0" smtClean="0"/>
            <a:t>What adaptation options might be relevant to reduce the vulnerabilities? </a:t>
          </a:r>
          <a:endParaRPr lang="en-US" sz="1600" noProof="0" dirty="0"/>
        </a:p>
      </dgm:t>
    </dgm:pt>
    <dgm:pt modelId="{D9971DAA-A192-402D-8D20-D9203A81E357}" type="parTrans" cxnId="{1B9B9BEF-8446-489E-B532-43B5DC2DA18C}">
      <dgm:prSet/>
      <dgm:spPr/>
      <dgm:t>
        <a:bodyPr/>
        <a:lstStyle/>
        <a:p>
          <a:endParaRPr lang="en-US" noProof="0" dirty="0"/>
        </a:p>
      </dgm:t>
    </dgm:pt>
    <dgm:pt modelId="{CB4F2A6F-7D08-4155-B3BC-286047F69700}" type="sibTrans" cxnId="{1B9B9BEF-8446-489E-B532-43B5DC2DA18C}">
      <dgm:prSet/>
      <dgm:spPr/>
      <dgm:t>
        <a:bodyPr/>
        <a:lstStyle/>
        <a:p>
          <a:endParaRPr lang="en-US" noProof="0" dirty="0"/>
        </a:p>
      </dgm:t>
    </dgm:pt>
    <dgm:pt modelId="{8AEBAA53-FC06-4301-8D45-D71B4C3CC573}">
      <dgm:prSet phldrT="[Text]" custT="1"/>
      <dgm:spPr/>
      <dgm:t>
        <a:bodyPr/>
        <a:lstStyle/>
        <a:p>
          <a:r>
            <a:rPr lang="en-US" sz="1600" noProof="0" dirty="0" smtClean="0"/>
            <a:t>Which policies, plans and budgets need to be modified to reduce the vulnerabilities?</a:t>
          </a:r>
          <a:endParaRPr lang="en-US" sz="1600" noProof="0" dirty="0"/>
        </a:p>
      </dgm:t>
    </dgm:pt>
    <dgm:pt modelId="{BA75A24E-0FA4-4E05-81EF-D64B13FA3D53}" type="parTrans" cxnId="{100BEEA8-D014-4625-8985-AA68255DB4C5}">
      <dgm:prSet/>
      <dgm:spPr/>
      <dgm:t>
        <a:bodyPr/>
        <a:lstStyle/>
        <a:p>
          <a:endParaRPr lang="en-US" noProof="0" dirty="0"/>
        </a:p>
      </dgm:t>
    </dgm:pt>
    <dgm:pt modelId="{ECA163BE-CF94-497F-910C-39D60DFF8854}" type="sibTrans" cxnId="{100BEEA8-D014-4625-8985-AA68255DB4C5}">
      <dgm:prSet/>
      <dgm:spPr/>
      <dgm:t>
        <a:bodyPr/>
        <a:lstStyle/>
        <a:p>
          <a:endParaRPr lang="en-US" noProof="0" dirty="0"/>
        </a:p>
      </dgm:t>
    </dgm:pt>
    <dgm:pt modelId="{26AF02FC-7A78-41DF-95BA-37E633DA301D}">
      <dgm:prSet phldrT="[Text]" custT="1"/>
      <dgm:spPr/>
      <dgm:t>
        <a:bodyPr/>
        <a:lstStyle/>
        <a:p>
          <a:r>
            <a:rPr lang="en-US" sz="1600" noProof="0" dirty="0" smtClean="0"/>
            <a:t>How could development goals be affected by climate change?</a:t>
          </a:r>
          <a:endParaRPr lang="en-US" sz="1600" noProof="0" dirty="0"/>
        </a:p>
      </dgm:t>
    </dgm:pt>
    <dgm:pt modelId="{FFCA7605-D067-46EB-857F-3D7FAE91E690}" type="parTrans" cxnId="{A1198145-A79C-4D7A-A3C1-0A5840B8E848}">
      <dgm:prSet/>
      <dgm:spPr/>
      <dgm:t>
        <a:bodyPr/>
        <a:lstStyle/>
        <a:p>
          <a:endParaRPr lang="en-US" noProof="0" dirty="0"/>
        </a:p>
      </dgm:t>
    </dgm:pt>
    <dgm:pt modelId="{114E8484-C7FE-4CA2-A9F3-A62E4314CCFD}" type="sibTrans" cxnId="{A1198145-A79C-4D7A-A3C1-0A5840B8E848}">
      <dgm:prSet/>
      <dgm:spPr/>
      <dgm:t>
        <a:bodyPr/>
        <a:lstStyle/>
        <a:p>
          <a:endParaRPr lang="en-US" noProof="0" dirty="0"/>
        </a:p>
      </dgm:t>
    </dgm:pt>
    <dgm:pt modelId="{06B66F48-134F-4504-A46F-402DF0779EBF}">
      <dgm:prSet phldrT="[Text]" custT="1"/>
      <dgm:spPr/>
      <dgm:t>
        <a:bodyPr/>
        <a:lstStyle/>
        <a:p>
          <a:r>
            <a:rPr lang="en-US" sz="1600" noProof="0" dirty="0" smtClean="0"/>
            <a:t>Who is responsible?</a:t>
          </a:r>
          <a:endParaRPr lang="en-US" sz="1600" noProof="0" dirty="0"/>
        </a:p>
      </dgm:t>
    </dgm:pt>
    <dgm:pt modelId="{17C6B5A5-E90B-4EEC-B162-DF444AB3BF6B}" type="parTrans" cxnId="{8BC431AB-6D6A-4E98-ACD5-17B7D98A7948}">
      <dgm:prSet/>
      <dgm:spPr/>
      <dgm:t>
        <a:bodyPr/>
        <a:lstStyle/>
        <a:p>
          <a:endParaRPr lang="en-US" noProof="0" dirty="0"/>
        </a:p>
      </dgm:t>
    </dgm:pt>
    <dgm:pt modelId="{B0B6B17C-3F66-4E02-AA4B-59A98A13EDAA}" type="sibTrans" cxnId="{8BC431AB-6D6A-4E98-ACD5-17B7D98A7948}">
      <dgm:prSet/>
      <dgm:spPr/>
      <dgm:t>
        <a:bodyPr/>
        <a:lstStyle/>
        <a:p>
          <a:endParaRPr lang="en-US" noProof="0" dirty="0"/>
        </a:p>
      </dgm:t>
    </dgm:pt>
    <dgm:pt modelId="{33FCF40D-33F7-44A9-9207-977A072D3657}" type="pres">
      <dgm:prSet presAssocID="{B3BEBF68-5FAE-4FE7-BE5D-AEAD8019D6AD}" presName="linear" presStyleCnt="0">
        <dgm:presLayoutVars>
          <dgm:dir/>
          <dgm:animLvl val="lvl"/>
          <dgm:resizeHandles val="exact"/>
        </dgm:presLayoutVars>
      </dgm:prSet>
      <dgm:spPr/>
      <dgm:t>
        <a:bodyPr/>
        <a:lstStyle/>
        <a:p>
          <a:endParaRPr lang="en-GB"/>
        </a:p>
      </dgm:t>
    </dgm:pt>
    <dgm:pt modelId="{AA7AD975-8B38-4C1A-9D49-7C764F4CA6AB}" type="pres">
      <dgm:prSet presAssocID="{3C197F71-B639-41BC-922A-0C421D221DF6}" presName="parentLin" presStyleCnt="0"/>
      <dgm:spPr/>
    </dgm:pt>
    <dgm:pt modelId="{ABBD5DB9-F9F9-4FA5-8562-3D856A6F5005}" type="pres">
      <dgm:prSet presAssocID="{3C197F71-B639-41BC-922A-0C421D221DF6}" presName="parentLeftMargin" presStyleLbl="node1" presStyleIdx="0" presStyleCnt="4"/>
      <dgm:spPr/>
      <dgm:t>
        <a:bodyPr/>
        <a:lstStyle/>
        <a:p>
          <a:endParaRPr lang="en-GB"/>
        </a:p>
      </dgm:t>
    </dgm:pt>
    <dgm:pt modelId="{A6EE0D80-93A1-4A32-9F60-FECFC9B728B4}" type="pres">
      <dgm:prSet presAssocID="{3C197F71-B639-41BC-922A-0C421D221DF6}" presName="parentText" presStyleLbl="node1" presStyleIdx="0" presStyleCnt="4">
        <dgm:presLayoutVars>
          <dgm:chMax val="0"/>
          <dgm:bulletEnabled val="1"/>
        </dgm:presLayoutVars>
      </dgm:prSet>
      <dgm:spPr/>
      <dgm:t>
        <a:bodyPr/>
        <a:lstStyle/>
        <a:p>
          <a:endParaRPr lang="de-DE"/>
        </a:p>
      </dgm:t>
    </dgm:pt>
    <dgm:pt modelId="{E5F7C9B0-B392-42AB-B1B4-F3111B5F0837}" type="pres">
      <dgm:prSet presAssocID="{3C197F71-B639-41BC-922A-0C421D221DF6}" presName="negativeSpace" presStyleCnt="0"/>
      <dgm:spPr/>
    </dgm:pt>
    <dgm:pt modelId="{E789A1F2-9F30-4A39-B1CA-7549CCA98C5A}" type="pres">
      <dgm:prSet presAssocID="{3C197F71-B639-41BC-922A-0C421D221DF6}" presName="childText" presStyleLbl="conFgAcc1" presStyleIdx="0" presStyleCnt="4">
        <dgm:presLayoutVars>
          <dgm:bulletEnabled val="1"/>
        </dgm:presLayoutVars>
      </dgm:prSet>
      <dgm:spPr/>
      <dgm:t>
        <a:bodyPr/>
        <a:lstStyle/>
        <a:p>
          <a:endParaRPr lang="de-DE"/>
        </a:p>
      </dgm:t>
    </dgm:pt>
    <dgm:pt modelId="{DB399ACF-BE55-4C74-8CE5-1661D85E8516}" type="pres">
      <dgm:prSet presAssocID="{6FBAED71-F8CE-4106-8533-E55DB9D2DE93}" presName="spaceBetweenRectangles" presStyleCnt="0"/>
      <dgm:spPr/>
    </dgm:pt>
    <dgm:pt modelId="{D8180272-362D-4EEF-96F2-4EE344E48D66}" type="pres">
      <dgm:prSet presAssocID="{34544F00-2CF8-46FD-B89D-DE0EF204213D}" presName="parentLin" presStyleCnt="0"/>
      <dgm:spPr/>
    </dgm:pt>
    <dgm:pt modelId="{644E47F4-4B5B-488C-A984-E65A4620EEA1}" type="pres">
      <dgm:prSet presAssocID="{34544F00-2CF8-46FD-B89D-DE0EF204213D}" presName="parentLeftMargin" presStyleLbl="node1" presStyleIdx="0" presStyleCnt="4"/>
      <dgm:spPr/>
      <dgm:t>
        <a:bodyPr/>
        <a:lstStyle/>
        <a:p>
          <a:endParaRPr lang="en-GB"/>
        </a:p>
      </dgm:t>
    </dgm:pt>
    <dgm:pt modelId="{14039DD6-91D6-42D5-8C92-612869F4302D}" type="pres">
      <dgm:prSet presAssocID="{34544F00-2CF8-46FD-B89D-DE0EF204213D}" presName="parentText" presStyleLbl="node1" presStyleIdx="1" presStyleCnt="4">
        <dgm:presLayoutVars>
          <dgm:chMax val="0"/>
          <dgm:bulletEnabled val="1"/>
        </dgm:presLayoutVars>
      </dgm:prSet>
      <dgm:spPr/>
      <dgm:t>
        <a:bodyPr/>
        <a:lstStyle/>
        <a:p>
          <a:endParaRPr lang="de-DE"/>
        </a:p>
      </dgm:t>
    </dgm:pt>
    <dgm:pt modelId="{FFF6844B-9A29-430E-B289-594C9AEC124D}" type="pres">
      <dgm:prSet presAssocID="{34544F00-2CF8-46FD-B89D-DE0EF204213D}" presName="negativeSpace" presStyleCnt="0"/>
      <dgm:spPr/>
    </dgm:pt>
    <dgm:pt modelId="{7577F6BD-8517-4C85-8019-A1AF0E9DF9E1}" type="pres">
      <dgm:prSet presAssocID="{34544F00-2CF8-46FD-B89D-DE0EF204213D}" presName="childText" presStyleLbl="conFgAcc1" presStyleIdx="1" presStyleCnt="4">
        <dgm:presLayoutVars>
          <dgm:bulletEnabled val="1"/>
        </dgm:presLayoutVars>
      </dgm:prSet>
      <dgm:spPr/>
      <dgm:t>
        <a:bodyPr/>
        <a:lstStyle/>
        <a:p>
          <a:endParaRPr lang="de-DE"/>
        </a:p>
      </dgm:t>
    </dgm:pt>
    <dgm:pt modelId="{9ED69816-4520-4126-BF68-C55495639BC6}" type="pres">
      <dgm:prSet presAssocID="{03AB4EB7-EE10-492B-BD7B-37E6B69F6E2E}" presName="spaceBetweenRectangles" presStyleCnt="0"/>
      <dgm:spPr/>
    </dgm:pt>
    <dgm:pt modelId="{B18711D9-8DC1-41C8-9518-51C78470D830}" type="pres">
      <dgm:prSet presAssocID="{2FC51246-8013-4AA7-978C-A7B867084C44}" presName="parentLin" presStyleCnt="0"/>
      <dgm:spPr/>
    </dgm:pt>
    <dgm:pt modelId="{957F6E59-EE55-4989-A7F3-CD9B8417FF1F}" type="pres">
      <dgm:prSet presAssocID="{2FC51246-8013-4AA7-978C-A7B867084C44}" presName="parentLeftMargin" presStyleLbl="node1" presStyleIdx="1" presStyleCnt="4"/>
      <dgm:spPr/>
      <dgm:t>
        <a:bodyPr/>
        <a:lstStyle/>
        <a:p>
          <a:endParaRPr lang="en-GB"/>
        </a:p>
      </dgm:t>
    </dgm:pt>
    <dgm:pt modelId="{77B72225-1A5B-4570-9D85-093A57073736}" type="pres">
      <dgm:prSet presAssocID="{2FC51246-8013-4AA7-978C-A7B867084C44}" presName="parentText" presStyleLbl="node1" presStyleIdx="2" presStyleCnt="4">
        <dgm:presLayoutVars>
          <dgm:chMax val="0"/>
          <dgm:bulletEnabled val="1"/>
        </dgm:presLayoutVars>
      </dgm:prSet>
      <dgm:spPr/>
      <dgm:t>
        <a:bodyPr/>
        <a:lstStyle/>
        <a:p>
          <a:endParaRPr lang="de-DE"/>
        </a:p>
      </dgm:t>
    </dgm:pt>
    <dgm:pt modelId="{8497769A-0958-4307-95B0-972594AAD1C6}" type="pres">
      <dgm:prSet presAssocID="{2FC51246-8013-4AA7-978C-A7B867084C44}" presName="negativeSpace" presStyleCnt="0"/>
      <dgm:spPr/>
    </dgm:pt>
    <dgm:pt modelId="{35D624E1-7343-41A8-8C53-7AAB47EE711C}" type="pres">
      <dgm:prSet presAssocID="{2FC51246-8013-4AA7-978C-A7B867084C44}" presName="childText" presStyleLbl="conFgAcc1" presStyleIdx="2" presStyleCnt="4">
        <dgm:presLayoutVars>
          <dgm:bulletEnabled val="1"/>
        </dgm:presLayoutVars>
      </dgm:prSet>
      <dgm:spPr/>
      <dgm:t>
        <a:bodyPr/>
        <a:lstStyle/>
        <a:p>
          <a:endParaRPr lang="de-DE"/>
        </a:p>
      </dgm:t>
    </dgm:pt>
    <dgm:pt modelId="{06276A37-BD6D-4D9D-AA36-8B4CA07E8DAE}" type="pres">
      <dgm:prSet presAssocID="{D1B8CA0B-D7D9-468F-A8C8-55765B3E8836}" presName="spaceBetweenRectangles" presStyleCnt="0"/>
      <dgm:spPr/>
    </dgm:pt>
    <dgm:pt modelId="{69880320-2857-41A2-A2CA-F517F36F9D4E}" type="pres">
      <dgm:prSet presAssocID="{A1739840-5648-42D8-8EC6-567A2D85277A}" presName="parentLin" presStyleCnt="0"/>
      <dgm:spPr/>
    </dgm:pt>
    <dgm:pt modelId="{055EEB7E-0919-4F76-9AFC-C55A8B600B68}" type="pres">
      <dgm:prSet presAssocID="{A1739840-5648-42D8-8EC6-567A2D85277A}" presName="parentLeftMargin" presStyleLbl="node1" presStyleIdx="2" presStyleCnt="4"/>
      <dgm:spPr/>
      <dgm:t>
        <a:bodyPr/>
        <a:lstStyle/>
        <a:p>
          <a:endParaRPr lang="en-GB"/>
        </a:p>
      </dgm:t>
    </dgm:pt>
    <dgm:pt modelId="{C3FBBF02-D42B-4908-BA1E-7377B77C8FEA}" type="pres">
      <dgm:prSet presAssocID="{A1739840-5648-42D8-8EC6-567A2D85277A}" presName="parentText" presStyleLbl="node1" presStyleIdx="3" presStyleCnt="4">
        <dgm:presLayoutVars>
          <dgm:chMax val="0"/>
          <dgm:bulletEnabled val="1"/>
        </dgm:presLayoutVars>
      </dgm:prSet>
      <dgm:spPr/>
      <dgm:t>
        <a:bodyPr/>
        <a:lstStyle/>
        <a:p>
          <a:endParaRPr lang="en-GB"/>
        </a:p>
      </dgm:t>
    </dgm:pt>
    <dgm:pt modelId="{99F98579-A0FA-4EE1-AF63-8D5ED4499781}" type="pres">
      <dgm:prSet presAssocID="{A1739840-5648-42D8-8EC6-567A2D85277A}" presName="negativeSpace" presStyleCnt="0"/>
      <dgm:spPr/>
    </dgm:pt>
    <dgm:pt modelId="{A703E7AB-32B3-4D8A-8656-B5C37F5D9F36}" type="pres">
      <dgm:prSet presAssocID="{A1739840-5648-42D8-8EC6-567A2D85277A}" presName="childText" presStyleLbl="conFgAcc1" presStyleIdx="3" presStyleCnt="4">
        <dgm:presLayoutVars>
          <dgm:bulletEnabled val="1"/>
        </dgm:presLayoutVars>
      </dgm:prSet>
      <dgm:spPr/>
      <dgm:t>
        <a:bodyPr/>
        <a:lstStyle/>
        <a:p>
          <a:endParaRPr lang="de-DE"/>
        </a:p>
      </dgm:t>
    </dgm:pt>
  </dgm:ptLst>
  <dgm:cxnLst>
    <dgm:cxn modelId="{D79C6777-23D3-4759-9FB6-D1F5D37F34FD}" type="presOf" srcId="{A1739840-5648-42D8-8EC6-567A2D85277A}" destId="{C3FBBF02-D42B-4908-BA1E-7377B77C8FEA}" srcOrd="1" destOrd="0" presId="urn:microsoft.com/office/officeart/2005/8/layout/list1"/>
    <dgm:cxn modelId="{D3BF5A9E-3100-4112-9EF5-4A00F558ED5D}" type="presOf" srcId="{E1D50BA4-7E39-49C8-A7C5-5CE5F1948714}" destId="{A703E7AB-32B3-4D8A-8656-B5C37F5D9F36}" srcOrd="0" destOrd="0" presId="urn:microsoft.com/office/officeart/2005/8/layout/list1"/>
    <dgm:cxn modelId="{09AFC757-A403-451C-8AD2-FE2BA1F433CD}" type="presOf" srcId="{A1739840-5648-42D8-8EC6-567A2D85277A}" destId="{055EEB7E-0919-4F76-9AFC-C55A8B600B68}" srcOrd="0" destOrd="0" presId="urn:microsoft.com/office/officeart/2005/8/layout/list1"/>
    <dgm:cxn modelId="{853B5759-9D0C-4CF9-88AE-FE6D842FE342}" srcId="{B3BEBF68-5FAE-4FE7-BE5D-AEAD8019D6AD}" destId="{2FC51246-8013-4AA7-978C-A7B867084C44}" srcOrd="2" destOrd="0" parTransId="{F092F893-2B0A-4EE4-9C28-34ED655B52CC}" sibTransId="{D1B8CA0B-D7D9-468F-A8C8-55765B3E8836}"/>
    <dgm:cxn modelId="{BD781337-C03D-41CD-B0B4-CDEFC1B5FE74}" type="presOf" srcId="{3C197F71-B639-41BC-922A-0C421D221DF6}" destId="{A6EE0D80-93A1-4A32-9F60-FECFC9B728B4}" srcOrd="1" destOrd="0" presId="urn:microsoft.com/office/officeart/2005/8/layout/list1"/>
    <dgm:cxn modelId="{A4B712D6-BE10-483D-8E86-2AFE4EB6B2E6}" type="presOf" srcId="{34544F00-2CF8-46FD-B89D-DE0EF204213D}" destId="{644E47F4-4B5B-488C-A984-E65A4620EEA1}" srcOrd="0" destOrd="0" presId="urn:microsoft.com/office/officeart/2005/8/layout/list1"/>
    <dgm:cxn modelId="{710133CB-C41F-473A-AA78-2ED8104DCF28}" type="presOf" srcId="{2FC51246-8013-4AA7-978C-A7B867084C44}" destId="{957F6E59-EE55-4989-A7F3-CD9B8417FF1F}" srcOrd="0" destOrd="0" presId="urn:microsoft.com/office/officeart/2005/8/layout/list1"/>
    <dgm:cxn modelId="{4A2654D2-715C-4C9D-8916-4D53799D4FA2}" srcId="{B3BEBF68-5FAE-4FE7-BE5D-AEAD8019D6AD}" destId="{3C197F71-B639-41BC-922A-0C421D221DF6}" srcOrd="0" destOrd="0" parTransId="{2ED8846F-9E8D-4E37-BE50-3C899665AA93}" sibTransId="{6FBAED71-F8CE-4106-8533-E55DB9D2DE93}"/>
    <dgm:cxn modelId="{27DF9041-21B9-4412-8E3C-B37692B41821}" type="presOf" srcId="{26AF02FC-7A78-41DF-95BA-37E633DA301D}" destId="{E789A1F2-9F30-4A39-B1CA-7549CCA98C5A}" srcOrd="0" destOrd="0" presId="urn:microsoft.com/office/officeart/2005/8/layout/list1"/>
    <dgm:cxn modelId="{A1198145-A79C-4D7A-A3C1-0A5840B8E848}" srcId="{3C197F71-B639-41BC-922A-0C421D221DF6}" destId="{26AF02FC-7A78-41DF-95BA-37E633DA301D}" srcOrd="0" destOrd="0" parTransId="{FFCA7605-D067-46EB-857F-3D7FAE91E690}" sibTransId="{114E8484-C7FE-4CA2-A9F3-A62E4314CCFD}"/>
    <dgm:cxn modelId="{F239ACD3-3EB5-490A-992F-E3EBE60441BC}" type="presOf" srcId="{B3BEBF68-5FAE-4FE7-BE5D-AEAD8019D6AD}" destId="{33FCF40D-33F7-44A9-9207-977A072D3657}" srcOrd="0" destOrd="0" presId="urn:microsoft.com/office/officeart/2005/8/layout/list1"/>
    <dgm:cxn modelId="{26C7EE41-407A-4547-AA66-16952797782C}" type="presOf" srcId="{3C197F71-B639-41BC-922A-0C421D221DF6}" destId="{ABBD5DB9-F9F9-4FA5-8562-3D856A6F5005}" srcOrd="0" destOrd="0" presId="urn:microsoft.com/office/officeart/2005/8/layout/list1"/>
    <dgm:cxn modelId="{A8740AA0-F2F5-40C5-A34A-F180CCF0D0DD}" srcId="{B3BEBF68-5FAE-4FE7-BE5D-AEAD8019D6AD}" destId="{A1739840-5648-42D8-8EC6-567A2D85277A}" srcOrd="3" destOrd="0" parTransId="{56B60596-4E0A-4449-B385-324063C86BDA}" sibTransId="{1EB4B19B-187E-4E43-A024-0464C4240D64}"/>
    <dgm:cxn modelId="{16785B24-B6BF-430C-B952-C5DE2ED291AF}" type="presOf" srcId="{8AEBAA53-FC06-4301-8D45-D71B4C3CC573}" destId="{7577F6BD-8517-4C85-8019-A1AF0E9DF9E1}" srcOrd="0" destOrd="0" presId="urn:microsoft.com/office/officeart/2005/8/layout/list1"/>
    <dgm:cxn modelId="{100BEEA8-D014-4625-8985-AA68255DB4C5}" srcId="{34544F00-2CF8-46FD-B89D-DE0EF204213D}" destId="{8AEBAA53-FC06-4301-8D45-D71B4C3CC573}" srcOrd="0" destOrd="0" parTransId="{BA75A24E-0FA4-4E05-81EF-D64B13FA3D53}" sibTransId="{ECA163BE-CF94-497F-910C-39D60DFF8854}"/>
    <dgm:cxn modelId="{1B9B9BEF-8446-489E-B532-43B5DC2DA18C}" srcId="{2FC51246-8013-4AA7-978C-A7B867084C44}" destId="{6671E1F7-F745-4F59-8A8C-EA79F512DB7E}" srcOrd="0" destOrd="0" parTransId="{D9971DAA-A192-402D-8D20-D9203A81E357}" sibTransId="{CB4F2A6F-7D08-4155-B3BC-286047F69700}"/>
    <dgm:cxn modelId="{04151C95-E198-4193-B68C-61F73CF90EE1}" type="presOf" srcId="{34544F00-2CF8-46FD-B89D-DE0EF204213D}" destId="{14039DD6-91D6-42D5-8C92-612869F4302D}" srcOrd="1" destOrd="0" presId="urn:microsoft.com/office/officeart/2005/8/layout/list1"/>
    <dgm:cxn modelId="{08A378CD-7840-4E58-9E6E-731A1DD4C78E}" srcId="{B3BEBF68-5FAE-4FE7-BE5D-AEAD8019D6AD}" destId="{34544F00-2CF8-46FD-B89D-DE0EF204213D}" srcOrd="1" destOrd="0" parTransId="{3D6F6DBD-0B55-48E6-8BF0-790CB2275022}" sibTransId="{03AB4EB7-EE10-492B-BD7B-37E6B69F6E2E}"/>
    <dgm:cxn modelId="{AD6D9A72-1533-4C52-B7DB-C79A01615929}" type="presOf" srcId="{6671E1F7-F745-4F59-8A8C-EA79F512DB7E}" destId="{35D624E1-7343-41A8-8C53-7AAB47EE711C}" srcOrd="0" destOrd="0" presId="urn:microsoft.com/office/officeart/2005/8/layout/list1"/>
    <dgm:cxn modelId="{F381D968-C791-403C-8B77-68B7A62D1069}" srcId="{A1739840-5648-42D8-8EC6-567A2D85277A}" destId="{E1D50BA4-7E39-49C8-A7C5-5CE5F1948714}" srcOrd="0" destOrd="0" parTransId="{95697BBC-A400-462A-8BFB-C38026455B4E}" sibTransId="{86CBBFA9-249B-4AF6-B703-C2C30F18C19E}"/>
    <dgm:cxn modelId="{8BC431AB-6D6A-4E98-ACD5-17B7D98A7948}" srcId="{A1739840-5648-42D8-8EC6-567A2D85277A}" destId="{06B66F48-134F-4504-A46F-402DF0779EBF}" srcOrd="1" destOrd="0" parTransId="{17C6B5A5-E90B-4EEC-B162-DF444AB3BF6B}" sibTransId="{B0B6B17C-3F66-4E02-AA4B-59A98A13EDAA}"/>
    <dgm:cxn modelId="{D27B0F28-784B-43DC-857E-2D7305A7935F}" type="presOf" srcId="{06B66F48-134F-4504-A46F-402DF0779EBF}" destId="{A703E7AB-32B3-4D8A-8656-B5C37F5D9F36}" srcOrd="0" destOrd="1" presId="urn:microsoft.com/office/officeart/2005/8/layout/list1"/>
    <dgm:cxn modelId="{1021B526-2F52-4315-A7F3-0F11F95B5FF3}" type="presOf" srcId="{2FC51246-8013-4AA7-978C-A7B867084C44}" destId="{77B72225-1A5B-4570-9D85-093A57073736}" srcOrd="1" destOrd="0" presId="urn:microsoft.com/office/officeart/2005/8/layout/list1"/>
    <dgm:cxn modelId="{26DB6579-265C-44B5-93FD-A35088F97BBD}" type="presParOf" srcId="{33FCF40D-33F7-44A9-9207-977A072D3657}" destId="{AA7AD975-8B38-4C1A-9D49-7C764F4CA6AB}" srcOrd="0" destOrd="0" presId="urn:microsoft.com/office/officeart/2005/8/layout/list1"/>
    <dgm:cxn modelId="{C5B6BD01-1B50-485E-A214-EBB596473D8B}" type="presParOf" srcId="{AA7AD975-8B38-4C1A-9D49-7C764F4CA6AB}" destId="{ABBD5DB9-F9F9-4FA5-8562-3D856A6F5005}" srcOrd="0" destOrd="0" presId="urn:microsoft.com/office/officeart/2005/8/layout/list1"/>
    <dgm:cxn modelId="{CA1EDF42-A9ED-441F-B26A-6DB290AEB583}" type="presParOf" srcId="{AA7AD975-8B38-4C1A-9D49-7C764F4CA6AB}" destId="{A6EE0D80-93A1-4A32-9F60-FECFC9B728B4}" srcOrd="1" destOrd="0" presId="urn:microsoft.com/office/officeart/2005/8/layout/list1"/>
    <dgm:cxn modelId="{25FC16E5-C169-4752-9997-AF6CD4DFBB12}" type="presParOf" srcId="{33FCF40D-33F7-44A9-9207-977A072D3657}" destId="{E5F7C9B0-B392-42AB-B1B4-F3111B5F0837}" srcOrd="1" destOrd="0" presId="urn:microsoft.com/office/officeart/2005/8/layout/list1"/>
    <dgm:cxn modelId="{F72CED1E-CC6F-458A-9552-E03BD9BCC605}" type="presParOf" srcId="{33FCF40D-33F7-44A9-9207-977A072D3657}" destId="{E789A1F2-9F30-4A39-B1CA-7549CCA98C5A}" srcOrd="2" destOrd="0" presId="urn:microsoft.com/office/officeart/2005/8/layout/list1"/>
    <dgm:cxn modelId="{B1A2B134-3092-4EF2-9734-AC9ED15E88B9}" type="presParOf" srcId="{33FCF40D-33F7-44A9-9207-977A072D3657}" destId="{DB399ACF-BE55-4C74-8CE5-1661D85E8516}" srcOrd="3" destOrd="0" presId="urn:microsoft.com/office/officeart/2005/8/layout/list1"/>
    <dgm:cxn modelId="{B61E2E8E-FB5B-4088-8ECF-47E9E3EA2F27}" type="presParOf" srcId="{33FCF40D-33F7-44A9-9207-977A072D3657}" destId="{D8180272-362D-4EEF-96F2-4EE344E48D66}" srcOrd="4" destOrd="0" presId="urn:microsoft.com/office/officeart/2005/8/layout/list1"/>
    <dgm:cxn modelId="{E24B2578-921C-4D3A-9ACD-6AFD1255997C}" type="presParOf" srcId="{D8180272-362D-4EEF-96F2-4EE344E48D66}" destId="{644E47F4-4B5B-488C-A984-E65A4620EEA1}" srcOrd="0" destOrd="0" presId="urn:microsoft.com/office/officeart/2005/8/layout/list1"/>
    <dgm:cxn modelId="{0316F7F0-78F3-4B1D-A9A5-71B2FBD9F5F4}" type="presParOf" srcId="{D8180272-362D-4EEF-96F2-4EE344E48D66}" destId="{14039DD6-91D6-42D5-8C92-612869F4302D}" srcOrd="1" destOrd="0" presId="urn:microsoft.com/office/officeart/2005/8/layout/list1"/>
    <dgm:cxn modelId="{2499A7F3-3F0D-4686-AD30-AC8B471EDFD2}" type="presParOf" srcId="{33FCF40D-33F7-44A9-9207-977A072D3657}" destId="{FFF6844B-9A29-430E-B289-594C9AEC124D}" srcOrd="5" destOrd="0" presId="urn:microsoft.com/office/officeart/2005/8/layout/list1"/>
    <dgm:cxn modelId="{90D1AE46-B2F0-45AB-B51E-AF4F11D2D174}" type="presParOf" srcId="{33FCF40D-33F7-44A9-9207-977A072D3657}" destId="{7577F6BD-8517-4C85-8019-A1AF0E9DF9E1}" srcOrd="6" destOrd="0" presId="urn:microsoft.com/office/officeart/2005/8/layout/list1"/>
    <dgm:cxn modelId="{A508D5BB-2FC5-4AA1-8805-39489AB6DD01}" type="presParOf" srcId="{33FCF40D-33F7-44A9-9207-977A072D3657}" destId="{9ED69816-4520-4126-BF68-C55495639BC6}" srcOrd="7" destOrd="0" presId="urn:microsoft.com/office/officeart/2005/8/layout/list1"/>
    <dgm:cxn modelId="{89F14C5F-4FAD-473C-8FFD-5A54A0D35DFC}" type="presParOf" srcId="{33FCF40D-33F7-44A9-9207-977A072D3657}" destId="{B18711D9-8DC1-41C8-9518-51C78470D830}" srcOrd="8" destOrd="0" presId="urn:microsoft.com/office/officeart/2005/8/layout/list1"/>
    <dgm:cxn modelId="{2685FB0F-F5F6-4413-A740-155AD8A329F8}" type="presParOf" srcId="{B18711D9-8DC1-41C8-9518-51C78470D830}" destId="{957F6E59-EE55-4989-A7F3-CD9B8417FF1F}" srcOrd="0" destOrd="0" presId="urn:microsoft.com/office/officeart/2005/8/layout/list1"/>
    <dgm:cxn modelId="{0FF6A2AC-31B3-43A4-B58D-D4EFC5B94A22}" type="presParOf" srcId="{B18711D9-8DC1-41C8-9518-51C78470D830}" destId="{77B72225-1A5B-4570-9D85-093A57073736}" srcOrd="1" destOrd="0" presId="urn:microsoft.com/office/officeart/2005/8/layout/list1"/>
    <dgm:cxn modelId="{7FF35107-48E2-49AF-8E95-B929186886B1}" type="presParOf" srcId="{33FCF40D-33F7-44A9-9207-977A072D3657}" destId="{8497769A-0958-4307-95B0-972594AAD1C6}" srcOrd="9" destOrd="0" presId="urn:microsoft.com/office/officeart/2005/8/layout/list1"/>
    <dgm:cxn modelId="{92AAFE77-0901-4C6D-BFF1-18E86E489F54}" type="presParOf" srcId="{33FCF40D-33F7-44A9-9207-977A072D3657}" destId="{35D624E1-7343-41A8-8C53-7AAB47EE711C}" srcOrd="10" destOrd="0" presId="urn:microsoft.com/office/officeart/2005/8/layout/list1"/>
    <dgm:cxn modelId="{7203BAF7-D929-4AAE-BD0D-73173DDA9290}" type="presParOf" srcId="{33FCF40D-33F7-44A9-9207-977A072D3657}" destId="{06276A37-BD6D-4D9D-AA36-8B4CA07E8DAE}" srcOrd="11" destOrd="0" presId="urn:microsoft.com/office/officeart/2005/8/layout/list1"/>
    <dgm:cxn modelId="{764250F5-A89B-4ABE-B8E0-9126115AB246}" type="presParOf" srcId="{33FCF40D-33F7-44A9-9207-977A072D3657}" destId="{69880320-2857-41A2-A2CA-F517F36F9D4E}" srcOrd="12" destOrd="0" presId="urn:microsoft.com/office/officeart/2005/8/layout/list1"/>
    <dgm:cxn modelId="{C642F92E-5311-4FFD-BD4A-253A8671C21A}" type="presParOf" srcId="{69880320-2857-41A2-A2CA-F517F36F9D4E}" destId="{055EEB7E-0919-4F76-9AFC-C55A8B600B68}" srcOrd="0" destOrd="0" presId="urn:microsoft.com/office/officeart/2005/8/layout/list1"/>
    <dgm:cxn modelId="{B3323503-9C46-44C3-A6AC-8B4838B9E0AD}" type="presParOf" srcId="{69880320-2857-41A2-A2CA-F517F36F9D4E}" destId="{C3FBBF02-D42B-4908-BA1E-7377B77C8FEA}" srcOrd="1" destOrd="0" presId="urn:microsoft.com/office/officeart/2005/8/layout/list1"/>
    <dgm:cxn modelId="{8F187A89-819C-4719-A67C-76ACAB6759B5}" type="presParOf" srcId="{33FCF40D-33F7-44A9-9207-977A072D3657}" destId="{99F98579-A0FA-4EE1-AF63-8D5ED4499781}" srcOrd="13" destOrd="0" presId="urn:microsoft.com/office/officeart/2005/8/layout/list1"/>
    <dgm:cxn modelId="{D2C8E7CF-AD19-4EA6-855B-261F0A2DEB63}" type="presParOf" srcId="{33FCF40D-33F7-44A9-9207-977A072D3657}" destId="{A703E7AB-32B3-4D8A-8656-B5C37F5D9F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A1F2-9F30-4A39-B1CA-7549CCA98C5A}">
      <dsp:nvSpPr>
        <dsp:cNvPr id="0" name=""/>
        <dsp:cNvSpPr/>
      </dsp:nvSpPr>
      <dsp:spPr>
        <a:xfrm>
          <a:off x="0" y="268464"/>
          <a:ext cx="7128360" cy="617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3240" tIns="291592" rIns="55324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smtClean="0"/>
            <a:t>How could development goals be affected by climate change?</a:t>
          </a:r>
          <a:endParaRPr lang="en-US" sz="1600" kern="1200" noProof="0" dirty="0"/>
        </a:p>
      </dsp:txBody>
      <dsp:txXfrm>
        <a:off x="0" y="268464"/>
        <a:ext cx="7128360" cy="617400"/>
      </dsp:txXfrm>
    </dsp:sp>
    <dsp:sp modelId="{A6EE0D80-93A1-4A32-9F60-FECFC9B728B4}">
      <dsp:nvSpPr>
        <dsp:cNvPr id="0" name=""/>
        <dsp:cNvSpPr/>
      </dsp:nvSpPr>
      <dsp:spPr>
        <a:xfrm>
          <a:off x="356418" y="61824"/>
          <a:ext cx="4989852" cy="413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05" tIns="0" rIns="188605" bIns="0" numCol="1" spcCol="1270" anchor="ctr" anchorCtr="0">
          <a:noAutofit/>
        </a:bodyPr>
        <a:lstStyle/>
        <a:p>
          <a:pPr lvl="0" algn="l" defTabSz="800100">
            <a:lnSpc>
              <a:spcPct val="90000"/>
            </a:lnSpc>
            <a:spcBef>
              <a:spcPct val="0"/>
            </a:spcBef>
            <a:spcAft>
              <a:spcPct val="35000"/>
            </a:spcAft>
          </a:pPr>
          <a:r>
            <a:rPr lang="en-US" sz="1800" kern="1200" noProof="0" dirty="0" smtClean="0"/>
            <a:t>Analyze climate vulnerabilities</a:t>
          </a:r>
          <a:endParaRPr lang="en-US" sz="1800" kern="1200" noProof="0" dirty="0"/>
        </a:p>
      </dsp:txBody>
      <dsp:txXfrm>
        <a:off x="376593" y="81999"/>
        <a:ext cx="4949502" cy="372930"/>
      </dsp:txXfrm>
    </dsp:sp>
    <dsp:sp modelId="{7577F6BD-8517-4C85-8019-A1AF0E9DF9E1}">
      <dsp:nvSpPr>
        <dsp:cNvPr id="0" name=""/>
        <dsp:cNvSpPr/>
      </dsp:nvSpPr>
      <dsp:spPr>
        <a:xfrm>
          <a:off x="0" y="1168104"/>
          <a:ext cx="7128360" cy="8379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3240" tIns="291592" rIns="55324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smtClean="0"/>
            <a:t>Which policies, plans and budgets need to be modified to reduce the vulnerabilities?</a:t>
          </a:r>
          <a:endParaRPr lang="en-US" sz="1600" kern="1200" noProof="0" dirty="0"/>
        </a:p>
      </dsp:txBody>
      <dsp:txXfrm>
        <a:off x="0" y="1168104"/>
        <a:ext cx="7128360" cy="837900"/>
      </dsp:txXfrm>
    </dsp:sp>
    <dsp:sp modelId="{14039DD6-91D6-42D5-8C92-612869F4302D}">
      <dsp:nvSpPr>
        <dsp:cNvPr id="0" name=""/>
        <dsp:cNvSpPr/>
      </dsp:nvSpPr>
      <dsp:spPr>
        <a:xfrm>
          <a:off x="356418" y="961464"/>
          <a:ext cx="4989852" cy="413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05" tIns="0" rIns="188605" bIns="0" numCol="1" spcCol="1270" anchor="ctr" anchorCtr="0">
          <a:noAutofit/>
        </a:bodyPr>
        <a:lstStyle/>
        <a:p>
          <a:pPr lvl="0" algn="l" defTabSz="800100">
            <a:lnSpc>
              <a:spcPct val="90000"/>
            </a:lnSpc>
            <a:spcBef>
              <a:spcPct val="0"/>
            </a:spcBef>
            <a:spcAft>
              <a:spcPct val="35000"/>
            </a:spcAft>
          </a:pPr>
          <a:r>
            <a:rPr lang="en-US" sz="1800" kern="1200" noProof="0" dirty="0" smtClean="0"/>
            <a:t>Identify entry points</a:t>
          </a:r>
          <a:endParaRPr lang="en-US" sz="1800" kern="1200" noProof="0" dirty="0"/>
        </a:p>
      </dsp:txBody>
      <dsp:txXfrm>
        <a:off x="376593" y="981639"/>
        <a:ext cx="4949502" cy="372930"/>
      </dsp:txXfrm>
    </dsp:sp>
    <dsp:sp modelId="{35D624E1-7343-41A8-8C53-7AAB47EE711C}">
      <dsp:nvSpPr>
        <dsp:cNvPr id="0" name=""/>
        <dsp:cNvSpPr/>
      </dsp:nvSpPr>
      <dsp:spPr>
        <a:xfrm>
          <a:off x="0" y="2288243"/>
          <a:ext cx="7128360" cy="8379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3240" tIns="291592" rIns="55324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smtClean="0"/>
            <a:t>What adaptation options might be relevant to reduce the vulnerabilities? </a:t>
          </a:r>
          <a:endParaRPr lang="en-US" sz="1600" kern="1200" noProof="0" dirty="0"/>
        </a:p>
      </dsp:txBody>
      <dsp:txXfrm>
        <a:off x="0" y="2288243"/>
        <a:ext cx="7128360" cy="837900"/>
      </dsp:txXfrm>
    </dsp:sp>
    <dsp:sp modelId="{77B72225-1A5B-4570-9D85-093A57073736}">
      <dsp:nvSpPr>
        <dsp:cNvPr id="0" name=""/>
        <dsp:cNvSpPr/>
      </dsp:nvSpPr>
      <dsp:spPr>
        <a:xfrm>
          <a:off x="356418" y="2081604"/>
          <a:ext cx="4989852" cy="413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05" tIns="0" rIns="188605" bIns="0" numCol="1" spcCol="1270" anchor="ctr" anchorCtr="0">
          <a:noAutofit/>
        </a:bodyPr>
        <a:lstStyle/>
        <a:p>
          <a:pPr lvl="0" algn="l" defTabSz="800100">
            <a:lnSpc>
              <a:spcPct val="90000"/>
            </a:lnSpc>
            <a:spcBef>
              <a:spcPct val="0"/>
            </a:spcBef>
            <a:spcAft>
              <a:spcPct val="35000"/>
            </a:spcAft>
          </a:pPr>
          <a:r>
            <a:rPr lang="en-US" sz="1800" kern="1200" noProof="0" dirty="0" smtClean="0"/>
            <a:t>Change policies, plans and budgets</a:t>
          </a:r>
          <a:endParaRPr lang="en-US" sz="1800" kern="1200" noProof="0" dirty="0"/>
        </a:p>
      </dsp:txBody>
      <dsp:txXfrm>
        <a:off x="376593" y="2101779"/>
        <a:ext cx="4949502" cy="372930"/>
      </dsp:txXfrm>
    </dsp:sp>
    <dsp:sp modelId="{A703E7AB-32B3-4D8A-8656-B5C37F5D9F36}">
      <dsp:nvSpPr>
        <dsp:cNvPr id="0" name=""/>
        <dsp:cNvSpPr/>
      </dsp:nvSpPr>
      <dsp:spPr>
        <a:xfrm>
          <a:off x="0" y="3408384"/>
          <a:ext cx="7128360" cy="882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3240" tIns="291592" rIns="55324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smtClean="0"/>
            <a:t>What </a:t>
          </a:r>
          <a:r>
            <a:rPr lang="en-US" sz="1600" kern="1200" noProof="0" dirty="0" err="1" smtClean="0"/>
            <a:t>ressources</a:t>
          </a:r>
          <a:r>
            <a:rPr lang="en-US" sz="1600" kern="1200" noProof="0" dirty="0" smtClean="0"/>
            <a:t> and capacities are required? </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Who is responsible?</a:t>
          </a:r>
          <a:endParaRPr lang="en-US" sz="1600" kern="1200" noProof="0" dirty="0"/>
        </a:p>
      </dsp:txBody>
      <dsp:txXfrm>
        <a:off x="0" y="3408384"/>
        <a:ext cx="7128360" cy="882000"/>
      </dsp:txXfrm>
    </dsp:sp>
    <dsp:sp modelId="{C3FBBF02-D42B-4908-BA1E-7377B77C8FEA}">
      <dsp:nvSpPr>
        <dsp:cNvPr id="0" name=""/>
        <dsp:cNvSpPr/>
      </dsp:nvSpPr>
      <dsp:spPr>
        <a:xfrm>
          <a:off x="356418" y="3201743"/>
          <a:ext cx="4989852" cy="413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605" tIns="0" rIns="188605" bIns="0" numCol="1" spcCol="1270" anchor="ctr" anchorCtr="0">
          <a:noAutofit/>
        </a:bodyPr>
        <a:lstStyle/>
        <a:p>
          <a:pPr lvl="0" algn="l" defTabSz="800100">
            <a:lnSpc>
              <a:spcPct val="90000"/>
            </a:lnSpc>
            <a:spcBef>
              <a:spcPct val="0"/>
            </a:spcBef>
            <a:spcAft>
              <a:spcPct val="35000"/>
            </a:spcAft>
          </a:pPr>
          <a:r>
            <a:rPr lang="en-US" sz="1800" kern="1200" noProof="0" dirty="0" smtClean="0"/>
            <a:t>Implement them</a:t>
          </a:r>
          <a:endParaRPr lang="en-US" sz="1800" kern="1200" noProof="0" dirty="0"/>
        </a:p>
      </dsp:txBody>
      <dsp:txXfrm>
        <a:off x="376593" y="3221918"/>
        <a:ext cx="494950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1B1B4D-B16D-4810-9538-869B42DC5B9F}" type="datetimeFigureOut">
              <a:rPr lang="de-DE" smtClean="0"/>
              <a:t>14.04.2015</a:t>
            </a:fld>
            <a:endParaRPr lang="de-DE" dirty="0"/>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67D81F-E32D-41FF-8B73-A162D2159363}" type="slidenum">
              <a:rPr lang="de-DE" smtClean="0"/>
              <a:t>‹Nr.›</a:t>
            </a:fld>
            <a:endParaRPr lang="de-DE" dirty="0"/>
          </a:p>
        </p:txBody>
      </p:sp>
    </p:spTree>
    <p:extLst>
      <p:ext uri="{BB962C8B-B14F-4D97-AF65-F5344CB8AC3E}">
        <p14:creationId xmlns:p14="http://schemas.microsoft.com/office/powerpoint/2010/main" val="224255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44FFEE5-6705-4101-9942-3DDDE5C24D84}" type="datetimeFigureOut">
              <a:rPr lang="de-DE" smtClean="0"/>
              <a:pPr/>
              <a:t>14.04.2015</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486B0-E611-4708-9C23-0C73E563E656}" type="slidenum">
              <a:rPr lang="de-DE" smtClean="0"/>
              <a:pPr/>
              <a:t>‹Nr.›</a:t>
            </a:fld>
            <a:endParaRPr lang="de-DE" dirty="0"/>
          </a:p>
        </p:txBody>
      </p:sp>
    </p:spTree>
    <p:extLst>
      <p:ext uri="{BB962C8B-B14F-4D97-AF65-F5344CB8AC3E}">
        <p14:creationId xmlns:p14="http://schemas.microsoft.com/office/powerpoint/2010/main" val="3903243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solidFill>
                  <a:prstClr val="black"/>
                </a:solidFill>
              </a:rPr>
              <a:pPr/>
              <a:t>1</a:t>
            </a:fld>
            <a:endParaRPr lang="de-DE" dirty="0">
              <a:solidFill>
                <a:prstClr val="black"/>
              </a:solidFill>
            </a:endParaRPr>
          </a:p>
        </p:txBody>
      </p:sp>
    </p:spTree>
    <p:extLst>
      <p:ext uri="{BB962C8B-B14F-4D97-AF65-F5344CB8AC3E}">
        <p14:creationId xmlns:p14="http://schemas.microsoft.com/office/powerpoint/2010/main" val="238579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smtClean="0"/>
              <a:t>Success factors</a:t>
            </a:r>
            <a:r>
              <a:rPr lang="en-GB" b="1" baseline="0" dirty="0" smtClean="0"/>
              <a:t> for mainstreaming</a:t>
            </a:r>
          </a:p>
          <a:p>
            <a:endParaRPr lang="en-GB" baseline="0" dirty="0" smtClean="0"/>
          </a:p>
          <a:p>
            <a:r>
              <a:rPr lang="en-GB" b="1" baseline="0" dirty="0" smtClean="0"/>
              <a:t>Policy</a:t>
            </a: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Win political support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early</a:t>
            </a:r>
            <a:r>
              <a:rPr lang="de-DE" sz="1200" kern="1200" dirty="0" smtClean="0">
                <a:solidFill>
                  <a:schemeClr val="tx1"/>
                </a:solidFill>
                <a:effectLst/>
                <a:latin typeface="+mn-lt"/>
                <a:ea typeface="+mn-ea"/>
                <a:cs typeface="+mn-cs"/>
              </a:rPr>
              <a:t> for</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clear</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priorities</a:t>
            </a:r>
            <a:r>
              <a:rPr lang="de-DE"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rules,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regulations, mandates for adaptation planning</a:t>
            </a:r>
            <a:endParaRPr lang="en-GB" sz="1200" kern="1200" dirty="0" smtClean="0">
              <a:solidFill>
                <a:schemeClr val="tx1"/>
              </a:solidFill>
              <a:effectLst/>
              <a:latin typeface="+mn-lt"/>
              <a:ea typeface="+mn-ea"/>
              <a:cs typeface="+mn-cs"/>
            </a:endParaRPr>
          </a:p>
          <a:p>
            <a:pPr marL="171450" lvl="0" indent="-171450">
              <a:buFontTx/>
              <a:buChar char="-"/>
            </a:pPr>
            <a:r>
              <a:rPr kumimoji="0" lang="en-US" altLang="de-DE" sz="1200" b="0" i="0" u="none" strike="noStrike" kern="1200" cap="none" spc="0" normalizeH="0" baseline="0" noProof="0" dirty="0" smtClean="0">
                <a:ln>
                  <a:noFill/>
                </a:ln>
                <a:solidFill>
                  <a:srgbClr val="008AB5"/>
                </a:solidFill>
                <a:effectLst/>
                <a:uLnTx/>
                <a:uFillTx/>
                <a:latin typeface="+mn-lt"/>
                <a:ea typeface="+mn-ea"/>
                <a:cs typeface="+mn-cs"/>
              </a:rPr>
              <a:t>Leadership for transformational changes</a:t>
            </a:r>
            <a:endParaRPr kumimoji="0" lang="en-US" altLang="de-DE" sz="1200" b="0" i="0" u="none" strike="noStrike" kern="1200" cap="none" spc="0" normalizeH="0" baseline="0" noProof="0" dirty="0" smtClean="0">
              <a:ln>
                <a:noFill/>
              </a:ln>
              <a:solidFill>
                <a:srgbClr val="008AB5"/>
              </a:solidFill>
              <a:effectLst/>
              <a:uLnTx/>
              <a:uFillTx/>
              <a:latin typeface="+mn-lt"/>
              <a:ea typeface="+mn-ea"/>
              <a:cs typeface="+mn-cs"/>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Adequate information</a:t>
            </a:r>
            <a:r>
              <a:rPr lang="en-US" sz="1200" kern="1200" baseline="0" dirty="0" smtClean="0">
                <a:solidFill>
                  <a:schemeClr val="tx1"/>
                </a:solidFill>
                <a:effectLst/>
                <a:latin typeface="+mn-lt"/>
                <a:ea typeface="+mn-ea"/>
                <a:cs typeface="+mn-cs"/>
              </a:rPr>
              <a:t> necessary to win</a:t>
            </a:r>
            <a:r>
              <a:rPr lang="en-US" sz="1200" kern="1200" dirty="0" smtClean="0">
                <a:solidFill>
                  <a:schemeClr val="tx1"/>
                </a:solidFill>
                <a:effectLst/>
                <a:latin typeface="+mn-lt"/>
                <a:ea typeface="+mn-ea"/>
                <a:cs typeface="+mn-cs"/>
              </a:rPr>
              <a:t> broad support (e.g.</a:t>
            </a:r>
            <a:r>
              <a:rPr lang="en-US" sz="1200" kern="1200" baseline="0" dirty="0" smtClean="0">
                <a:solidFill>
                  <a:schemeClr val="tx1"/>
                </a:solidFill>
                <a:effectLst/>
                <a:latin typeface="+mn-lt"/>
                <a:ea typeface="+mn-ea"/>
                <a:cs typeface="+mn-cs"/>
              </a:rPr>
              <a:t> on costs of </a:t>
            </a:r>
            <a:r>
              <a:rPr lang="en-US" sz="1200" kern="1200" baseline="0" smtClean="0">
                <a:solidFill>
                  <a:schemeClr val="tx1"/>
                </a:solidFill>
                <a:effectLst/>
                <a:latin typeface="+mn-lt"/>
                <a:ea typeface="+mn-ea"/>
                <a:cs typeface="+mn-cs"/>
              </a:rPr>
              <a:t>inaction), </a:t>
            </a:r>
            <a:r>
              <a:rPr lang="en-US" sz="1200" b="0" kern="1200" baseline="0" smtClean="0">
                <a:solidFill>
                  <a:schemeClr val="tx1"/>
                </a:solidFill>
                <a:effectLst/>
                <a:latin typeface="+mn-lt"/>
                <a:ea typeface="+mn-ea"/>
                <a:cs typeface="+mn-cs"/>
              </a:rPr>
              <a:t>(</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Studies </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sym typeface="Wingdings" panose="05000000000000000000" pitchFamily="2" charset="2"/>
              </a:rPr>
              <a:t></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 create evidence)</a:t>
            </a:r>
            <a:endParaRPr lang="en-US" sz="1200" b="0" kern="1200" dirty="0" smtClean="0">
              <a:solidFill>
                <a:schemeClr val="tx1"/>
              </a:solidFill>
              <a:effectLst/>
              <a:latin typeface="+mn-lt"/>
              <a:ea typeface="+mn-ea"/>
              <a:cs typeface="+mn-cs"/>
            </a:endParaRPr>
          </a:p>
          <a:p>
            <a:endParaRPr lang="en-GB" baseline="0" dirty="0" smtClean="0"/>
          </a:p>
          <a:p>
            <a:r>
              <a:rPr lang="en-GB" b="1" baseline="0" dirty="0" smtClean="0"/>
              <a:t>Organisational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Functional structures of data exchange and coordination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Bu</a:t>
            </a:r>
            <a:r>
              <a:rPr lang="en-US" sz="1200" kern="1200" baseline="0" smtClean="0">
                <a:solidFill>
                  <a:schemeClr val="tx1"/>
                </a:solidFill>
                <a:effectLst/>
                <a:latin typeface="+mn-lt"/>
                <a:ea typeface="+mn-ea"/>
                <a:cs typeface="+mn-cs"/>
              </a:rPr>
              <a:t>y in from stakeholders of different sectors </a:t>
            </a:r>
            <a:r>
              <a:rPr lang="en-US" sz="1200" kern="1200" smtClean="0">
                <a:solidFill>
                  <a:schemeClr val="tx1"/>
                </a:solidFill>
                <a:effectLst/>
                <a:latin typeface="+mn-lt"/>
                <a:ea typeface="+mn-ea"/>
                <a:cs typeface="+mn-cs"/>
              </a:rPr>
              <a:t>and facilitate exchange among stakeholders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from the beginning </a:t>
            </a:r>
            <a:r>
              <a:rPr lang="en-US" sz="1200" kern="1200" baseline="0" smtClean="0">
                <a:solidFill>
                  <a:schemeClr val="tx1"/>
                </a:solidFill>
                <a:effectLst/>
                <a:latin typeface="+mn-lt"/>
                <a:ea typeface="+mn-ea"/>
                <a:cs typeface="+mn-cs"/>
              </a:rPr>
              <a:t>–</a:t>
            </a:r>
            <a:r>
              <a:rPr lang="en-US" sz="1200" kern="1200" smtClean="0">
                <a:solidFill>
                  <a:schemeClr val="tx1"/>
                </a:solidFill>
                <a:effectLst/>
                <a:latin typeface="+mn-lt"/>
                <a:ea typeface="+mn-ea"/>
                <a:cs typeface="+mn-cs"/>
              </a:rPr>
              <a:t> as mainstreaming concerns all sectors! </a:t>
            </a:r>
            <a:r>
              <a:rPr lang="en-GB" sz="1200" kern="1200" smtClean="0">
                <a:solidFill>
                  <a:schemeClr val="tx1"/>
                </a:solidFill>
                <a:effectLst/>
                <a:latin typeface="+mn-lt"/>
                <a:ea typeface="+mn-ea"/>
                <a:cs typeface="+mn-cs"/>
              </a:rPr>
              <a:t>Stakeholders can help to identify appropriate entry points (e.g. they know the policy process “from the inside”/ key actors and most relevant policy processes)</a:t>
            </a:r>
            <a:endParaRPr lang="en-US" sz="120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Provide adequate information</a:t>
            </a:r>
            <a:r>
              <a:rPr lang="en-US" sz="1200" kern="1200" baseline="0" smtClean="0">
                <a:solidFill>
                  <a:schemeClr val="tx1"/>
                </a:solidFill>
                <a:effectLst/>
                <a:latin typeface="+mn-lt"/>
                <a:ea typeface="+mn-ea"/>
                <a:cs typeface="+mn-cs"/>
              </a:rPr>
              <a:t> on organizational aspects</a:t>
            </a:r>
            <a:r>
              <a:rPr lang="en-US" sz="1200" kern="1200" smtClean="0">
                <a:solidFill>
                  <a:schemeClr val="tx1"/>
                </a:solidFill>
                <a:effectLst/>
                <a:latin typeface="+mn-lt"/>
                <a:ea typeface="+mn-ea"/>
                <a:cs typeface="+mn-cs"/>
              </a:rPr>
              <a:t> (e.g. expert help desk, general &amp; sector guidances, trainings etc.); ‘learning component‘ of adaptation, related to M&amp;E of adaptation</a:t>
            </a:r>
            <a:endParaRPr lang="en-US" sz="1200" b="1"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smtClean="0"/>
          </a:p>
          <a:p>
            <a:r>
              <a:rPr lang="en-GB" b="1" baseline="0" smtClean="0"/>
              <a:t>Operational</a:t>
            </a:r>
            <a:endParaRPr lang="en-GB" b="1"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Reduce resistance </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sym typeface="Wingdings" panose="05000000000000000000" pitchFamily="2" charset="2"/>
              </a:rPr>
              <a:t> available funding/</a:t>
            </a:r>
            <a:r>
              <a:rPr kumimoji="0" lang="en-US" altLang="de-DE" sz="1200" b="0" i="0" u="none" strike="noStrike" kern="1200" cap="none" spc="0" normalizeH="0" baseline="0" noProof="0" smtClean="0">
                <a:ln>
                  <a:noFill/>
                </a:ln>
                <a:solidFill>
                  <a:prstClr val="black"/>
                </a:solidFill>
                <a:effectLst/>
                <a:uLnTx/>
                <a:uFillTx/>
                <a:latin typeface="+mn-lt"/>
                <a:ea typeface="+mn-ea"/>
                <a:cs typeface="+mn-cs"/>
                <a:sym typeface="Wingdings" panose="05000000000000000000" pitchFamily="2" charset="2"/>
              </a:rPr>
              <a:t>m</a:t>
            </a:r>
            <a:r>
              <a:rPr kumimoji="0" lang="en-US" altLang="de-DE" sz="1200" b="0" i="0" u="none" strike="noStrike" kern="1200" cap="none" spc="0" normalizeH="0" baseline="0" noProof="0" smtClean="0">
                <a:ln>
                  <a:noFill/>
                </a:ln>
                <a:solidFill>
                  <a:prstClr val="black"/>
                </a:solidFill>
                <a:effectLst/>
                <a:uLnTx/>
                <a:uFillTx/>
                <a:latin typeface="+mn-lt"/>
                <a:ea typeface="+mn-ea"/>
                <a:cs typeface="+mn-cs"/>
              </a:rPr>
              <a:t>obilize funds</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sym typeface="Wingdings" panose="05000000000000000000" pitchFamily="2" charset="2"/>
              </a:rPr>
              <a:t>, m</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ix </a:t>
            </a:r>
            <a:r>
              <a:rPr kumimoji="0" lang="en-US" altLang="de-DE" sz="1200" b="0" i="0" u="none" strike="noStrike" kern="1200" cap="none" spc="0" normalizeH="0" baseline="0" noProof="0" dirty="0" smtClean="0">
                <a:ln>
                  <a:noFill/>
                </a:ln>
                <a:solidFill>
                  <a:srgbClr val="008AB5"/>
                </a:solidFill>
                <a:effectLst/>
                <a:uLnTx/>
                <a:uFillTx/>
                <a:latin typeface="+mn-lt"/>
                <a:ea typeface="+mn-ea"/>
                <a:cs typeface="+mn-cs"/>
              </a:rPr>
              <a:t>of incentives and </a:t>
            </a: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obligations necessary</a:t>
            </a:r>
            <a:endParaRPr kumimoji="0" lang="en-US" altLang="de-DE" sz="1200" b="0" i="0" u="none" strike="noStrike" kern="1200" cap="none" spc="0" normalizeH="0" baseline="0" noProof="0" dirty="0" smtClean="0">
              <a:ln>
                <a:noFill/>
              </a:ln>
              <a:solidFill>
                <a:srgbClr val="008AB5"/>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smtClean="0"/>
              <a:t>Champions</a:t>
            </a:r>
            <a:r>
              <a:rPr lang="en-GB" b="0" baseline="0" smtClean="0"/>
              <a:t> with s</a:t>
            </a:r>
            <a:r>
              <a:rPr lang="en-GB" b="0" smtClean="0"/>
              <a:t>trong technical and management skills</a:t>
            </a:r>
            <a:endParaRPr kumimoji="0" lang="en-US" altLang="de-DE" sz="1200" b="0" i="0" u="none" strike="noStrike" kern="1200" cap="none" spc="0" normalizeH="0" baseline="0" noProof="0" smtClean="0">
              <a:ln>
                <a:noFill/>
              </a:ln>
              <a:solidFill>
                <a:srgbClr val="008AB5"/>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de-DE" sz="1200" b="0" i="0" u="none" strike="noStrike" kern="1200" cap="none" spc="0" normalizeH="0" baseline="0" noProof="0" smtClean="0">
                <a:ln>
                  <a:noFill/>
                </a:ln>
                <a:solidFill>
                  <a:srgbClr val="008AB5"/>
                </a:solidFill>
                <a:effectLst/>
                <a:uLnTx/>
                <a:uFillTx/>
                <a:latin typeface="+mn-lt"/>
                <a:ea typeface="+mn-ea"/>
                <a:cs typeface="+mn-cs"/>
              </a:rPr>
              <a:t>Use adequate information, have available tools, </a:t>
            </a:r>
            <a:r>
              <a:rPr kumimoji="0" lang="en-US" altLang="de-DE" sz="1200" b="0" i="0" u="none" strike="noStrike" kern="1200" cap="none" spc="0" normalizeH="0" baseline="0" noProof="0" smtClean="0">
                <a:ln>
                  <a:noFill/>
                </a:ln>
                <a:solidFill>
                  <a:schemeClr val="tx1"/>
                </a:solidFill>
                <a:effectLst/>
                <a:uLnTx/>
                <a:uFillTx/>
                <a:latin typeface="+mn-lt"/>
                <a:ea typeface="+mn-ea"/>
                <a:cs typeface="+mn-cs"/>
              </a:rPr>
              <a:t>s</a:t>
            </a:r>
            <a:r>
              <a:rPr lang="en-US" sz="1200" b="0" kern="1200" smtClean="0">
                <a:solidFill>
                  <a:schemeClr val="tx1"/>
                </a:solidFill>
                <a:effectLst/>
                <a:latin typeface="+mn-lt"/>
                <a:ea typeface="+mn-ea"/>
                <a:cs typeface="+mn-cs"/>
              </a:rPr>
              <a:t>tep/systematic </a:t>
            </a:r>
            <a:r>
              <a:rPr lang="en-US" sz="1200" b="0" kern="1200" dirty="0" smtClean="0">
                <a:solidFill>
                  <a:schemeClr val="tx1"/>
                </a:solidFill>
                <a:effectLst/>
                <a:latin typeface="+mn-lt"/>
                <a:ea typeface="+mn-ea"/>
                <a:cs typeface="+mn-cs"/>
              </a:rPr>
              <a:t>approach </a:t>
            </a:r>
            <a:r>
              <a:rPr lang="en-US" sz="1200" kern="1200" dirty="0" smtClean="0">
                <a:solidFill>
                  <a:schemeClr val="tx1"/>
                </a:solidFill>
                <a:effectLst/>
                <a:latin typeface="+mn-lt"/>
                <a:ea typeface="+mn-ea"/>
                <a:cs typeface="+mn-cs"/>
              </a:rPr>
              <a:t>is ideal type way </a:t>
            </a:r>
            <a:r>
              <a:rPr lang="en-US" sz="1200" kern="1200" smtClean="0">
                <a:solidFill>
                  <a:schemeClr val="tx1"/>
                </a:solidFill>
                <a:effectLst/>
                <a:latin typeface="+mn-lt"/>
                <a:ea typeface="+mn-ea"/>
                <a:cs typeface="+mn-cs"/>
              </a:rPr>
              <a:t>of mainstreaming</a:t>
            </a:r>
            <a:r>
              <a:rPr lang="en-US" sz="12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sym typeface="Wingdings" panose="05000000000000000000" pitchFamily="2" charset="2"/>
              </a:rPr>
              <a:t> </a:t>
            </a:r>
            <a:r>
              <a:rPr lang="en-GB" sz="1200" b="0" kern="1200" smtClean="0">
                <a:solidFill>
                  <a:schemeClr val="tx1"/>
                </a:solidFill>
                <a:effectLst/>
                <a:latin typeface="+mn-lt"/>
                <a:ea typeface="+mn-ea"/>
                <a:cs typeface="+mn-cs"/>
              </a:rPr>
              <a:t>Sequencing </a:t>
            </a:r>
            <a:r>
              <a:rPr lang="en-GB" sz="1200" b="0" kern="1200" dirty="0" smtClean="0">
                <a:solidFill>
                  <a:schemeClr val="tx1"/>
                </a:solidFill>
                <a:effectLst/>
                <a:latin typeface="+mn-lt"/>
                <a:ea typeface="+mn-ea"/>
                <a:cs typeface="+mn-cs"/>
              </a:rPr>
              <a:t>of mainstreaming actions aligned </a:t>
            </a:r>
            <a:r>
              <a:rPr lang="en-GB" sz="1200" b="0" kern="1200" smtClean="0">
                <a:solidFill>
                  <a:schemeClr val="tx1"/>
                </a:solidFill>
                <a:effectLst/>
                <a:latin typeface="+mn-lt"/>
                <a:ea typeface="+mn-ea"/>
                <a:cs typeface="+mn-cs"/>
              </a:rPr>
              <a:t>to the</a:t>
            </a:r>
            <a:r>
              <a:rPr lang="en-GB" sz="1200" b="0" kern="1200" baseline="0" smtClean="0">
                <a:solidFill>
                  <a:schemeClr val="tx1"/>
                </a:solidFill>
                <a:effectLst/>
                <a:latin typeface="+mn-lt"/>
                <a:ea typeface="+mn-ea"/>
                <a:cs typeface="+mn-cs"/>
              </a:rPr>
              <a:t> </a:t>
            </a:r>
            <a:r>
              <a:rPr lang="en-GB" sz="1200" b="0" kern="1200" smtClean="0">
                <a:solidFill>
                  <a:schemeClr val="tx1"/>
                </a:solidFill>
                <a:effectLst/>
                <a:latin typeface="+mn-lt"/>
                <a:ea typeface="+mn-ea"/>
                <a:cs typeface="+mn-cs"/>
              </a:rPr>
              <a:t>political </a:t>
            </a:r>
            <a:r>
              <a:rPr lang="en-GB" sz="1200" b="0" kern="1200" dirty="0" smtClean="0">
                <a:solidFill>
                  <a:schemeClr val="tx1"/>
                </a:solidFill>
                <a:effectLst/>
                <a:latin typeface="+mn-lt"/>
                <a:ea typeface="+mn-ea"/>
                <a:cs typeface="+mn-cs"/>
              </a:rPr>
              <a:t>process (one-dimensional dependence exists, e.g. in case a new sector strategy is developed</a:t>
            </a:r>
            <a:r>
              <a:rPr lang="en-GB" sz="1200" kern="1200" dirty="0" smtClean="0">
                <a:solidFill>
                  <a:schemeClr val="tx1"/>
                </a:solidFill>
                <a:effectLst/>
                <a:latin typeface="+mn-lt"/>
                <a:ea typeface="+mn-ea"/>
                <a:cs typeface="+mn-cs"/>
              </a:rPr>
              <a:t>, mainstreaming activities have to </a:t>
            </a:r>
            <a:r>
              <a:rPr lang="en-GB" sz="1200" kern="1200" smtClean="0">
                <a:solidFill>
                  <a:schemeClr val="tx1"/>
                </a:solidFill>
                <a:effectLst/>
                <a:latin typeface="+mn-lt"/>
                <a:ea typeface="+mn-ea"/>
                <a:cs typeface="+mn-cs"/>
              </a:rPr>
              <a:t>start)</a:t>
            </a:r>
            <a:endParaRPr kumimoji="0" lang="en-US" sz="1200" b="0" i="0" u="none" strike="noStrike" kern="1200" cap="none" spc="0" normalizeH="0" baseline="0" noProof="0" smtClean="0">
              <a:ln>
                <a:noFill/>
              </a:ln>
              <a:solidFill>
                <a:srgbClr val="008AB5"/>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Addressing all planning and </a:t>
            </a:r>
            <a:r>
              <a:rPr lang="en-US" sz="1200" b="0" kern="1200" smtClean="0">
                <a:solidFill>
                  <a:schemeClr val="tx1"/>
                </a:solidFill>
                <a:effectLst/>
                <a:latin typeface="+mn-lt"/>
                <a:ea typeface="+mn-ea"/>
                <a:cs typeface="+mn-cs"/>
              </a:rPr>
              <a:t>capacity levels</a:t>
            </a:r>
            <a:r>
              <a:rPr lang="en-US" sz="1200" b="0" kern="1200" baseline="0" smtClean="0">
                <a:solidFill>
                  <a:schemeClr val="tx1"/>
                </a:solidFill>
                <a:effectLst/>
                <a:latin typeface="+mn-lt"/>
                <a:ea typeface="+mn-ea"/>
                <a:cs typeface="+mn-cs"/>
              </a:rPr>
              <a:t> </a:t>
            </a:r>
            <a:r>
              <a:rPr lang="en-US" sz="1200" b="0" kern="120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ensure linkage to local level and from local to national level (key </a:t>
            </a:r>
            <a:r>
              <a:rPr lang="en-US" sz="1200" b="0" kern="1200" smtClean="0">
                <a:solidFill>
                  <a:schemeClr val="tx1"/>
                </a:solidFill>
                <a:effectLst/>
                <a:latin typeface="+mn-lt"/>
                <a:ea typeface="+mn-ea"/>
                <a:cs typeface="+mn-cs"/>
              </a:rPr>
              <a:t>for implementation)</a:t>
            </a:r>
            <a:endParaRPr lang="en-GB" sz="1200" b="0" kern="1200" dirty="0" smtClean="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10</a:t>
            </a:fld>
            <a:endParaRPr lang="de-DE" dirty="0"/>
          </a:p>
        </p:txBody>
      </p:sp>
    </p:spTree>
    <p:extLst>
      <p:ext uri="{BB962C8B-B14F-4D97-AF65-F5344CB8AC3E}">
        <p14:creationId xmlns:p14="http://schemas.microsoft.com/office/powerpoint/2010/main" val="249362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0FC486B0-E611-4708-9C23-0C73E563E656}" type="slidenum">
              <a:rPr lang="de-DE" smtClean="0"/>
              <a:pPr/>
              <a:t>11</a:t>
            </a:fld>
            <a:endParaRPr lang="de-DE" dirty="0"/>
          </a:p>
        </p:txBody>
      </p:sp>
    </p:spTree>
    <p:extLst>
      <p:ext uri="{BB962C8B-B14F-4D97-AF65-F5344CB8AC3E}">
        <p14:creationId xmlns:p14="http://schemas.microsoft.com/office/powerpoint/2010/main" val="249362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0FC486B0-E611-4708-9C23-0C73E563E656}" type="slidenum">
              <a:rPr lang="de-DE" smtClean="0"/>
              <a:pPr/>
              <a:t>12</a:t>
            </a:fld>
            <a:endParaRPr lang="de-DE" dirty="0"/>
          </a:p>
        </p:txBody>
      </p:sp>
    </p:spTree>
    <p:extLst>
      <p:ext uri="{BB962C8B-B14F-4D97-AF65-F5344CB8AC3E}">
        <p14:creationId xmlns:p14="http://schemas.microsoft.com/office/powerpoint/2010/main" val="339907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xfrm>
            <a:off x="523875" y="312738"/>
            <a:ext cx="5715000" cy="4287837"/>
          </a:xfrm>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smtClean="0">
              <a:latin typeface="Arial" charset="0"/>
              <a:cs typeface="Arial" charset="0"/>
            </a:endParaRPr>
          </a:p>
        </p:txBody>
      </p:sp>
      <p:sp>
        <p:nvSpPr>
          <p:cNvPr id="37892"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384" indent="-284378" eaLnBrk="0" hangingPunct="0">
              <a:defRPr sz="2200" b="1">
                <a:solidFill>
                  <a:srgbClr val="999999"/>
                </a:solidFill>
                <a:latin typeface="Arial" charset="0"/>
                <a:cs typeface="Arial" charset="0"/>
              </a:defRPr>
            </a:lvl2pPr>
            <a:lvl3pPr marL="1137514" indent="-227503" eaLnBrk="0" hangingPunct="0">
              <a:defRPr sz="2200" b="1">
                <a:solidFill>
                  <a:srgbClr val="999999"/>
                </a:solidFill>
                <a:latin typeface="Arial" charset="0"/>
                <a:cs typeface="Arial" charset="0"/>
              </a:defRPr>
            </a:lvl3pPr>
            <a:lvl4pPr marL="1592519" indent="-227503" eaLnBrk="0" hangingPunct="0">
              <a:defRPr sz="2200" b="1">
                <a:solidFill>
                  <a:srgbClr val="999999"/>
                </a:solidFill>
                <a:latin typeface="Arial" charset="0"/>
                <a:cs typeface="Arial" charset="0"/>
              </a:defRPr>
            </a:lvl4pPr>
            <a:lvl5pPr marL="2047524" indent="-227503" eaLnBrk="0" hangingPunct="0">
              <a:defRPr sz="2200" b="1">
                <a:solidFill>
                  <a:srgbClr val="999999"/>
                </a:solidFill>
                <a:latin typeface="Arial" charset="0"/>
                <a:cs typeface="Arial" charset="0"/>
              </a:defRPr>
            </a:lvl5pPr>
            <a:lvl6pPr marL="2502530" indent="-227503" eaLnBrk="0" fontAlgn="base" hangingPunct="0">
              <a:spcBef>
                <a:spcPct val="0"/>
              </a:spcBef>
              <a:spcAft>
                <a:spcPct val="0"/>
              </a:spcAft>
              <a:defRPr sz="2200" b="1">
                <a:solidFill>
                  <a:srgbClr val="999999"/>
                </a:solidFill>
                <a:latin typeface="Arial" charset="0"/>
                <a:cs typeface="Arial" charset="0"/>
              </a:defRPr>
            </a:lvl6pPr>
            <a:lvl7pPr marL="2957535" indent="-227503" eaLnBrk="0" fontAlgn="base" hangingPunct="0">
              <a:spcBef>
                <a:spcPct val="0"/>
              </a:spcBef>
              <a:spcAft>
                <a:spcPct val="0"/>
              </a:spcAft>
              <a:defRPr sz="2200" b="1">
                <a:solidFill>
                  <a:srgbClr val="999999"/>
                </a:solidFill>
                <a:latin typeface="Arial" charset="0"/>
                <a:cs typeface="Arial" charset="0"/>
              </a:defRPr>
            </a:lvl7pPr>
            <a:lvl8pPr marL="3412541" indent="-227503" eaLnBrk="0" fontAlgn="base" hangingPunct="0">
              <a:spcBef>
                <a:spcPct val="0"/>
              </a:spcBef>
              <a:spcAft>
                <a:spcPct val="0"/>
              </a:spcAft>
              <a:defRPr sz="2200" b="1">
                <a:solidFill>
                  <a:srgbClr val="999999"/>
                </a:solidFill>
                <a:latin typeface="Arial" charset="0"/>
                <a:cs typeface="Arial" charset="0"/>
              </a:defRPr>
            </a:lvl8pPr>
            <a:lvl9pPr marL="3867546" indent="-227503" eaLnBrk="0" fontAlgn="base" hangingPunct="0">
              <a:spcBef>
                <a:spcPct val="0"/>
              </a:spcBef>
              <a:spcAft>
                <a:spcPct val="0"/>
              </a:spcAft>
              <a:defRPr sz="2200" b="1">
                <a:solidFill>
                  <a:srgbClr val="999999"/>
                </a:solidFill>
                <a:latin typeface="Arial" charset="0"/>
                <a:cs typeface="Arial" charset="0"/>
              </a:defRPr>
            </a:lvl9pPr>
          </a:lstStyle>
          <a:p>
            <a:fld id="{3B3B6FDC-7CC1-410D-AF90-70263EFCFC16}" type="slidenum">
              <a:rPr altLang="de-DE" sz="1000">
                <a:solidFill>
                  <a:schemeClr val="bg1"/>
                </a:solidFill>
              </a:rPr>
              <a:pPr/>
              <a:t>13</a:t>
            </a:fld>
            <a:endParaRPr altLang="de-DE" sz="1000" dirty="0">
              <a:solidFill>
                <a:schemeClr val="bg1"/>
              </a:solidFill>
            </a:endParaRPr>
          </a:p>
        </p:txBody>
      </p:sp>
    </p:spTree>
    <p:extLst>
      <p:ext uri="{BB962C8B-B14F-4D97-AF65-F5344CB8AC3E}">
        <p14:creationId xmlns:p14="http://schemas.microsoft.com/office/powerpoint/2010/main" val="2597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smtClean="0">
                <a:latin typeface="Arial" charset="0"/>
                <a:cs typeface="Arial" charset="0"/>
              </a:rPr>
              <a:t>We will see how mainstreaming relates to the NAP process…</a:t>
            </a:r>
          </a:p>
          <a:p>
            <a:r>
              <a:rPr lang="en-GB" altLang="de-DE" dirty="0" smtClean="0">
                <a:latin typeface="Arial" charset="0"/>
                <a:cs typeface="Arial" charset="0"/>
              </a:rPr>
              <a:t>...and what’s behind mainstreaming</a:t>
            </a:r>
            <a:r>
              <a:rPr lang="en-GB" altLang="de-DE" baseline="0" dirty="0" smtClean="0">
                <a:latin typeface="Arial" charset="0"/>
                <a:cs typeface="Arial" charset="0"/>
              </a:rPr>
              <a:t> adaptation into development.</a:t>
            </a:r>
            <a:endParaRPr lang="en-GB" altLang="de-DE" dirty="0" smtClean="0">
              <a:latin typeface="Arial" charset="0"/>
              <a:cs typeface="Arial" charset="0"/>
            </a:endParaRPr>
          </a:p>
          <a:p>
            <a:r>
              <a:rPr lang="en-GB" altLang="de-DE" dirty="0" smtClean="0">
                <a:latin typeface="Arial" charset="0"/>
                <a:cs typeface="Arial" charset="0"/>
              </a:rPr>
              <a:t>We will have a closer look at </a:t>
            </a:r>
            <a:r>
              <a:rPr lang="en-GB" altLang="de-DE" baseline="0" dirty="0" smtClean="0">
                <a:latin typeface="Arial" charset="0"/>
                <a:cs typeface="Arial" charset="0"/>
              </a:rPr>
              <a:t>how mainstreaming is done</a:t>
            </a:r>
            <a:endParaRPr lang="en-GB" altLang="de-DE" dirty="0" smtClean="0">
              <a:latin typeface="Arial" charset="0"/>
              <a:cs typeface="Arial" charset="0"/>
            </a:endParaRPr>
          </a:p>
          <a:p>
            <a:r>
              <a:rPr lang="en-GB" altLang="de-DE" dirty="0" smtClean="0">
                <a:latin typeface="Arial" charset="0"/>
                <a:cs typeface="Arial" charset="0"/>
              </a:rPr>
              <a:t>And we will discuss the</a:t>
            </a:r>
            <a:r>
              <a:rPr lang="en-GB" altLang="de-DE" baseline="0" dirty="0" smtClean="0">
                <a:latin typeface="Arial" charset="0"/>
                <a:cs typeface="Arial" charset="0"/>
              </a:rPr>
              <a:t> enabling</a:t>
            </a:r>
            <a:r>
              <a:rPr lang="en-GB" altLang="de-DE" dirty="0" smtClean="0">
                <a:latin typeface="Arial" charset="0"/>
                <a:cs typeface="Arial" charset="0"/>
              </a:rPr>
              <a:t> factors for mainstreaming</a:t>
            </a: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2</a:t>
            </a:fld>
            <a:endParaRPr altLang="de-DE" sz="1000" dirty="0">
              <a:solidFill>
                <a:schemeClr val="bg1"/>
              </a:solidFill>
            </a:endParaRPr>
          </a:p>
        </p:txBody>
      </p:sp>
    </p:spTree>
    <p:extLst>
      <p:ext uri="{BB962C8B-B14F-4D97-AF65-F5344CB8AC3E}">
        <p14:creationId xmlns:p14="http://schemas.microsoft.com/office/powerpoint/2010/main" val="302454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At the end of</a:t>
            </a:r>
            <a:r>
              <a:rPr lang="en-GB" sz="1200" kern="1200" baseline="0" dirty="0" smtClean="0">
                <a:solidFill>
                  <a:schemeClr val="tx1"/>
                </a:solidFill>
                <a:effectLst/>
                <a:latin typeface="+mn-lt"/>
                <a:ea typeface="+mn-ea"/>
                <a:cs typeface="+mn-cs"/>
              </a:rPr>
              <a:t> this module, you should:</a:t>
            </a:r>
            <a:endParaRPr lang="en-US" dirty="0" smtClean="0"/>
          </a:p>
          <a:p>
            <a:pPr marL="285750" indent="-285750">
              <a:buFont typeface="Arial" panose="020B0604020202020204" pitchFamily="34" charset="0"/>
              <a:buChar char="•"/>
            </a:pPr>
            <a:r>
              <a:rPr lang="en-US" dirty="0" smtClean="0"/>
              <a:t>Understand how mainstreaming and political processes are interwoven </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sequencing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mainstreaming</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political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process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matters</a:t>
            </a:r>
            <a:r>
              <a:rPr lang="de-DE" sz="1200" kern="1200" dirty="0" smtClean="0">
                <a:solidFill>
                  <a:schemeClr val="tx1"/>
                </a:solidFill>
                <a:effectLst/>
                <a:latin typeface="+mn-lt"/>
                <a:ea typeface="+mn-ea"/>
                <a:cs typeface="+mn-cs"/>
              </a:rPr>
              <a:t>.</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You</a:t>
            </a:r>
            <a:r>
              <a:rPr lang="en-US" baseline="0" dirty="0" smtClean="0"/>
              <a:t> will have l</a:t>
            </a:r>
            <a:r>
              <a:rPr lang="en-US" dirty="0" smtClean="0"/>
              <a:t>earned the purpose of mainstreaming and how it works</a:t>
            </a:r>
            <a:endParaRPr lang="en-GB"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we will have r</a:t>
            </a:r>
            <a:r>
              <a:rPr lang="en-US" sz="1200" kern="1200" dirty="0" smtClean="0">
                <a:solidFill>
                  <a:schemeClr val="tx1"/>
                </a:solidFill>
                <a:effectLst/>
                <a:latin typeface="+mn-lt"/>
                <a:ea typeface="+mn-ea"/>
                <a:cs typeface="+mn-cs"/>
              </a:rPr>
              <a:t>eflected </a:t>
            </a:r>
            <a:r>
              <a:rPr lang="en-US" sz="1200" kern="1200" smtClean="0">
                <a:solidFill>
                  <a:schemeClr val="tx1"/>
                </a:solidFill>
                <a:effectLst/>
                <a:latin typeface="+mn-lt"/>
                <a:ea typeface="+mn-ea"/>
                <a:cs typeface="+mn-cs"/>
              </a:rPr>
              <a:t>on effectiveness of mainstreaming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smtClean="0">
              <a:solidFill>
                <a:schemeClr val="tx1"/>
              </a:solidFill>
              <a:effectLst/>
              <a:latin typeface="+mn-lt"/>
              <a:ea typeface="+mn-ea"/>
              <a:cs typeface="+mn-cs"/>
            </a:endParaRPr>
          </a:p>
          <a:p>
            <a:pPr lvl="0"/>
            <a:r>
              <a:rPr lang="en-GB" sz="1200" i="1" kern="1200" baseline="0" smtClean="0">
                <a:solidFill>
                  <a:schemeClr val="tx1"/>
                </a:solidFill>
                <a:effectLst/>
                <a:latin typeface="+mn-lt"/>
                <a:ea typeface="+mn-ea"/>
                <a:cs typeface="+mn-cs"/>
              </a:rPr>
              <a:t>(</a:t>
            </a:r>
            <a:r>
              <a:rPr lang="en-GB" sz="1200" i="1" kern="1200" smtClean="0">
                <a:solidFill>
                  <a:schemeClr val="tx1"/>
                </a:solidFill>
                <a:effectLst/>
                <a:latin typeface="+mn-lt"/>
                <a:ea typeface="+mn-ea"/>
                <a:cs typeface="+mn-cs"/>
              </a:rPr>
              <a:t>After the exercise, establish the link to this slide “what can you expect to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smtClean="0">
              <a:solidFill>
                <a:schemeClr val="tx1"/>
              </a:solidFill>
              <a:effectLst/>
              <a:latin typeface="+mn-lt"/>
              <a:ea typeface="+mn-ea"/>
              <a:cs typeface="+mn-cs"/>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3</a:t>
            </a:fld>
            <a:endParaRPr altLang="de-DE" sz="1000" dirty="0">
              <a:solidFill>
                <a:schemeClr val="bg1"/>
              </a:solidFill>
            </a:endParaRPr>
          </a:p>
        </p:txBody>
      </p:sp>
    </p:spTree>
    <p:extLst>
      <p:ext uri="{BB962C8B-B14F-4D97-AF65-F5344CB8AC3E}">
        <p14:creationId xmlns:p14="http://schemas.microsoft.com/office/powerpoint/2010/main" val="330452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dirty="0" smtClean="0">
                <a:latin typeface="Arial" charset="0"/>
                <a:cs typeface="Arial" charset="0"/>
              </a:rPr>
              <a:t>During</a:t>
            </a:r>
            <a:r>
              <a:rPr lang="en-GB" altLang="de-DE" baseline="0" dirty="0" smtClean="0">
                <a:latin typeface="Arial" charset="0"/>
                <a:cs typeface="Arial" charset="0"/>
              </a:rPr>
              <a:t> COP 17 in Doha the following decision was adopted by the conference of the parties (see below for French)</a:t>
            </a:r>
          </a:p>
          <a:p>
            <a:endParaRPr lang="en-GB" altLang="de-DE" baseline="0" dirty="0" smtClean="0">
              <a:latin typeface="Arial" charset="0"/>
              <a:cs typeface="Arial" charset="0"/>
            </a:endParaRPr>
          </a:p>
          <a:p>
            <a:r>
              <a:rPr lang="en-US" sz="1200" b="0" i="0" u="none" strike="noStrike" kern="1200" baseline="0" dirty="0" smtClean="0">
                <a:solidFill>
                  <a:schemeClr val="tx1"/>
                </a:solidFill>
                <a:latin typeface="+mn-lt"/>
                <a:ea typeface="+mn-ea"/>
                <a:cs typeface="+mn-cs"/>
              </a:rPr>
              <a:t>1. [The conference of the party] </a:t>
            </a:r>
            <a:r>
              <a:rPr lang="en-US" sz="1200" b="0" i="1" u="none" strike="noStrike" kern="1200" baseline="0" dirty="0" smtClean="0">
                <a:solidFill>
                  <a:schemeClr val="tx1"/>
                </a:solidFill>
                <a:latin typeface="+mn-lt"/>
                <a:ea typeface="+mn-ea"/>
                <a:cs typeface="+mn-cs"/>
              </a:rPr>
              <a:t>Agrees </a:t>
            </a:r>
            <a:r>
              <a:rPr lang="en-US" sz="1200" b="0" i="0" u="none" strike="noStrike" kern="1200" baseline="0" dirty="0" smtClean="0">
                <a:solidFill>
                  <a:schemeClr val="tx1"/>
                </a:solidFill>
                <a:latin typeface="+mn-lt"/>
                <a:ea typeface="+mn-ea"/>
                <a:cs typeface="+mn-cs"/>
              </a:rPr>
              <a:t>that the objectives of the national adaptation plan process are as follows:</a:t>
            </a:r>
          </a:p>
          <a:p>
            <a:r>
              <a:rPr lang="en-US" sz="1200" b="0" i="0" u="none" strike="noStrike" kern="1200" baseline="0" dirty="0" smtClean="0">
                <a:solidFill>
                  <a:schemeClr val="tx1"/>
                </a:solidFill>
                <a:latin typeface="+mn-lt"/>
                <a:ea typeface="+mn-ea"/>
                <a:cs typeface="+mn-cs"/>
              </a:rPr>
              <a:t>(a) To reduce vulnerability to the impacts of climate change, by building</a:t>
            </a:r>
          </a:p>
          <a:p>
            <a:r>
              <a:rPr lang="de-DE" sz="1200" b="0" i="0" u="none" strike="noStrike" kern="1200" baseline="0" dirty="0" smtClean="0">
                <a:solidFill>
                  <a:schemeClr val="tx1"/>
                </a:solidFill>
                <a:latin typeface="+mn-lt"/>
                <a:ea typeface="+mn-ea"/>
                <a:cs typeface="+mn-cs"/>
              </a:rPr>
              <a:t>adaptive </a:t>
            </a:r>
            <a:r>
              <a:rPr lang="de-DE" sz="1200" b="0" i="0" u="none" strike="noStrike" kern="1200" baseline="0" dirty="0" err="1" smtClean="0">
                <a:solidFill>
                  <a:schemeClr val="tx1"/>
                </a:solidFill>
                <a:latin typeface="+mn-lt"/>
                <a:ea typeface="+mn-ea"/>
                <a:cs typeface="+mn-cs"/>
              </a:rPr>
              <a:t>capacity</a:t>
            </a:r>
            <a:r>
              <a:rPr lang="de-DE" sz="1200" b="0" i="0" u="none" strike="noStrike" kern="1200" baseline="0" dirty="0" smtClean="0">
                <a:solidFill>
                  <a:schemeClr val="tx1"/>
                </a:solidFill>
                <a:latin typeface="+mn-lt"/>
                <a:ea typeface="+mn-ea"/>
                <a:cs typeface="+mn-cs"/>
              </a:rPr>
              <a:t> and </a:t>
            </a:r>
            <a:r>
              <a:rPr lang="de-DE" sz="1200" b="0" i="0" u="none" strike="noStrike" kern="1200" baseline="0" dirty="0" err="1" smtClean="0">
                <a:solidFill>
                  <a:schemeClr val="tx1"/>
                </a:solidFill>
                <a:latin typeface="+mn-lt"/>
                <a:ea typeface="+mn-ea"/>
                <a:cs typeface="+mn-cs"/>
              </a:rPr>
              <a:t>resilience</a:t>
            </a:r>
            <a:r>
              <a:rPr lang="de-DE"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(b) To facilitate the integration of climate change adaptation, in a coherent</a:t>
            </a:r>
          </a:p>
          <a:p>
            <a:r>
              <a:rPr lang="en-US" sz="1200" b="0" i="0" u="none" strike="noStrike" kern="1200" baseline="0" dirty="0" smtClean="0">
                <a:solidFill>
                  <a:schemeClr val="tx1"/>
                </a:solidFill>
                <a:latin typeface="+mn-lt"/>
                <a:ea typeface="+mn-ea"/>
                <a:cs typeface="+mn-cs"/>
              </a:rPr>
              <a:t>manner, into relevant new and existing policies,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and activities, in particular</a:t>
            </a:r>
          </a:p>
          <a:p>
            <a:r>
              <a:rPr lang="en-US" sz="1200" b="0" i="0" u="none" strike="noStrike" kern="1200" baseline="0" dirty="0" smtClean="0">
                <a:solidFill>
                  <a:schemeClr val="tx1"/>
                </a:solidFill>
                <a:latin typeface="+mn-lt"/>
                <a:ea typeface="+mn-ea"/>
                <a:cs typeface="+mn-cs"/>
              </a:rPr>
              <a:t>development planning processes and strategies, within all relevant sectors and at different</a:t>
            </a:r>
          </a:p>
          <a:p>
            <a:r>
              <a:rPr lang="de-DE" sz="1200" b="0" i="0" u="none" strike="noStrike" kern="1200" baseline="0" dirty="0" err="1" smtClean="0">
                <a:solidFill>
                  <a:schemeClr val="tx1"/>
                </a:solidFill>
                <a:latin typeface="+mn-lt"/>
                <a:ea typeface="+mn-ea"/>
                <a:cs typeface="+mn-cs"/>
              </a:rPr>
              <a:t>levels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appropriate</a:t>
            </a:r>
            <a:r>
              <a:rPr lang="de-DE" sz="1200" b="0" i="0" u="none" strike="noStrike" kern="1200" baseline="0" dirty="0" smtClean="0">
                <a:solidFill>
                  <a:schemeClr val="tx1"/>
                </a:solidFill>
                <a:latin typeface="+mn-lt"/>
                <a:ea typeface="+mn-ea"/>
                <a:cs typeface="+mn-cs"/>
              </a:rPr>
              <a:t>;</a:t>
            </a:r>
          </a:p>
          <a:p>
            <a:endParaRPr lang="de-DE" altLang="de-DE"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[La Conférence des Parties] </a:t>
            </a:r>
            <a:r>
              <a:rPr lang="fr-FR" sz="1200" b="0" i="1" u="none" strike="noStrike" kern="1200" baseline="0" dirty="0" smtClean="0">
                <a:solidFill>
                  <a:schemeClr val="tx1"/>
                </a:solidFill>
                <a:latin typeface="+mn-lt"/>
                <a:ea typeface="+mn-ea"/>
                <a:cs typeface="+mn-cs"/>
              </a:rPr>
              <a:t>Convient </a:t>
            </a:r>
            <a:r>
              <a:rPr lang="fr-FR" sz="1200" b="0" i="0" u="none" strike="noStrike" kern="1200" baseline="0" dirty="0" smtClean="0">
                <a:solidFill>
                  <a:schemeClr val="tx1"/>
                </a:solidFill>
                <a:latin typeface="+mn-lt"/>
                <a:ea typeface="+mn-ea"/>
                <a:cs typeface="+mn-cs"/>
              </a:rPr>
              <a:t>que les plans nationaux d’adaptation destinés à élaborer et à</a:t>
            </a:r>
          </a:p>
          <a:p>
            <a:r>
              <a:rPr lang="fr-FR" sz="1200" b="0" i="0" u="none" strike="noStrike" kern="1200" baseline="0" dirty="0" smtClean="0">
                <a:solidFill>
                  <a:schemeClr val="tx1"/>
                </a:solidFill>
                <a:latin typeface="+mn-lt"/>
                <a:ea typeface="+mn-ea"/>
                <a:cs typeface="+mn-cs"/>
              </a:rPr>
              <a:t>appliquer des mesures d’adaptation ont pour objectif:</a:t>
            </a:r>
          </a:p>
          <a:p>
            <a:r>
              <a:rPr lang="fr-FR" sz="1200" b="0" i="0" u="none" strike="noStrike" kern="1200" baseline="0" dirty="0" smtClean="0">
                <a:solidFill>
                  <a:schemeClr val="tx1"/>
                </a:solidFill>
                <a:latin typeface="+mn-lt"/>
                <a:ea typeface="+mn-ea"/>
                <a:cs typeface="+mn-cs"/>
              </a:rPr>
              <a:t>a) De réduire la vulnérabilité aux incidences des changements climatiques en</a:t>
            </a:r>
          </a:p>
          <a:p>
            <a:r>
              <a:rPr lang="fr-FR" sz="1200" b="0" i="0" u="none" strike="noStrike" kern="1200" baseline="0" dirty="0" smtClean="0">
                <a:solidFill>
                  <a:schemeClr val="tx1"/>
                </a:solidFill>
                <a:latin typeface="+mn-lt"/>
                <a:ea typeface="+mn-ea"/>
                <a:cs typeface="+mn-cs"/>
              </a:rPr>
              <a:t>renforçant la capacité d’adaptation et la résilience;</a:t>
            </a:r>
          </a:p>
          <a:p>
            <a:r>
              <a:rPr lang="fr-FR" sz="1200" b="0" i="0" u="none" strike="noStrike" kern="1200" baseline="0" dirty="0" smtClean="0">
                <a:solidFill>
                  <a:schemeClr val="tx1"/>
                </a:solidFill>
                <a:latin typeface="+mn-lt"/>
                <a:ea typeface="+mn-ea"/>
                <a:cs typeface="+mn-cs"/>
              </a:rPr>
              <a:t>b) D’intégrer de manière cohérente l’adaptation aux changements climatiques</a:t>
            </a:r>
          </a:p>
          <a:p>
            <a:r>
              <a:rPr lang="fr-FR" sz="1200" b="0" i="0" u="none" strike="noStrike" kern="1200" baseline="0" dirty="0" smtClean="0">
                <a:solidFill>
                  <a:schemeClr val="tx1"/>
                </a:solidFill>
                <a:latin typeface="+mn-lt"/>
                <a:ea typeface="+mn-ea"/>
                <a:cs typeface="+mn-cs"/>
              </a:rPr>
              <a:t>dans les politiques, les programmes et les travaux pertinents, nouveaux ou en cours, en</a:t>
            </a:r>
          </a:p>
          <a:p>
            <a:r>
              <a:rPr lang="fr-FR" sz="1200" b="0" i="0" u="none" strike="noStrike" kern="1200" baseline="0" dirty="0" smtClean="0">
                <a:solidFill>
                  <a:schemeClr val="tx1"/>
                </a:solidFill>
                <a:latin typeface="+mn-lt"/>
                <a:ea typeface="+mn-ea"/>
                <a:cs typeface="+mn-cs"/>
              </a:rPr>
              <a:t>particulier les processus et les stratégies de planification du développement, dans tous les</a:t>
            </a:r>
          </a:p>
          <a:p>
            <a:r>
              <a:rPr lang="fr-FR" sz="1200" b="0" i="0" u="none" strike="noStrike" kern="1200" baseline="0" dirty="0" smtClean="0">
                <a:solidFill>
                  <a:schemeClr val="tx1"/>
                </a:solidFill>
                <a:latin typeface="+mn-lt"/>
                <a:ea typeface="+mn-ea"/>
                <a:cs typeface="+mn-cs"/>
              </a:rPr>
              <a:t>secteurs concernés et à différents niveaux, selon qu’il convient;</a:t>
            </a:r>
            <a:endParaRPr lang="de-DE" altLang="de-DE" sz="1200" b="0" i="0" u="none" strike="noStrike" kern="1200" baseline="0" dirty="0" smtClean="0">
              <a:solidFill>
                <a:schemeClr val="tx1"/>
              </a:solidFill>
              <a:latin typeface="+mn-lt"/>
              <a:ea typeface="+mn-ea"/>
              <a:cs typeface="+mn-cs"/>
            </a:endParaRPr>
          </a:p>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4</a:t>
            </a:fld>
            <a:endParaRPr altLang="de-DE" sz="1000" dirty="0">
              <a:solidFill>
                <a:schemeClr val="bg1"/>
              </a:solidFill>
            </a:endParaRPr>
          </a:p>
        </p:txBody>
      </p:sp>
    </p:spTree>
    <p:extLst>
      <p:ext uri="{BB962C8B-B14F-4D97-AF65-F5344CB8AC3E}">
        <p14:creationId xmlns:p14="http://schemas.microsoft.com/office/powerpoint/2010/main" val="291734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Mainstreaming adaptation into development means to do things different</a:t>
            </a:r>
            <a:r>
              <a:rPr lang="en-US" sz="1200" kern="1200" baseline="0" dirty="0" smtClean="0">
                <a:solidFill>
                  <a:schemeClr val="tx1"/>
                </a:solidFill>
                <a:effectLst/>
                <a:latin typeface="+mn-lt"/>
                <a:ea typeface="+mn-ea"/>
                <a:cs typeface="+mn-cs"/>
              </a:rPr>
              <a:t> because of </a:t>
            </a:r>
            <a:r>
              <a:rPr lang="en-US" sz="1200" kern="1200" dirty="0" smtClean="0">
                <a:solidFill>
                  <a:schemeClr val="tx1"/>
                </a:solidFill>
                <a:effectLst/>
                <a:latin typeface="+mn-lt"/>
                <a:ea typeface="+mn-ea"/>
                <a:cs typeface="+mn-cs"/>
              </a:rPr>
              <a:t>current and future climate change, wherever it is necessary. Mainstreaming has to be done at different planning and budgeting levels - starting from local level up to </a:t>
            </a:r>
            <a:r>
              <a:rPr lang="en-US" sz="1200" kern="1200" dirty="0" err="1" smtClean="0">
                <a:solidFill>
                  <a:schemeClr val="tx1"/>
                </a:solidFill>
                <a:effectLst/>
                <a:latin typeface="+mn-lt"/>
                <a:ea typeface="+mn-ea"/>
                <a:cs typeface="+mn-cs"/>
              </a:rPr>
              <a:t>sectoral</a:t>
            </a:r>
            <a:r>
              <a:rPr lang="en-US" sz="1200" kern="1200" dirty="0" smtClean="0">
                <a:solidFill>
                  <a:schemeClr val="tx1"/>
                </a:solidFill>
                <a:effectLst/>
                <a:latin typeface="+mn-lt"/>
                <a:ea typeface="+mn-ea"/>
                <a:cs typeface="+mn-cs"/>
              </a:rPr>
              <a:t> and national levels. </a:t>
            </a:r>
            <a:endParaRPr lang="de-DE" sz="1200" kern="1200" dirty="0" smtClean="0">
              <a:solidFill>
                <a:schemeClr val="tx1"/>
              </a:solidFill>
              <a:effectLst/>
              <a:latin typeface="+mn-lt"/>
              <a:ea typeface="+mn-ea"/>
              <a:cs typeface="+mn-cs"/>
            </a:endParaRPr>
          </a:p>
          <a:p>
            <a:endParaRPr lang="de-DE" dirty="0" smtClean="0"/>
          </a:p>
          <a:p>
            <a:r>
              <a:rPr lang="de-DE" dirty="0" err="1" smtClean="0"/>
              <a:t>Precisely</a:t>
            </a:r>
            <a:r>
              <a:rPr lang="de-DE" baseline="0" dirty="0" smtClean="0"/>
              <a:t> </a:t>
            </a:r>
            <a:r>
              <a:rPr lang="de-DE" baseline="0" dirty="0" err="1" smtClean="0"/>
              <a:t>speaking</a:t>
            </a:r>
            <a:r>
              <a:rPr lang="de-DE" baseline="0" dirty="0" smtClean="0"/>
              <a:t>, </a:t>
            </a:r>
            <a:r>
              <a:rPr lang="de-DE" baseline="0" dirty="0" err="1" smtClean="0"/>
              <a:t>mainstreming</a:t>
            </a:r>
            <a:r>
              <a:rPr lang="de-DE" baseline="0" dirty="0" smtClean="0"/>
              <a:t> </a:t>
            </a:r>
            <a:r>
              <a:rPr lang="de-DE" baseline="0" dirty="0" err="1" smtClean="0"/>
              <a:t>means</a:t>
            </a:r>
            <a:r>
              <a:rPr lang="de-DE" baseline="0" dirty="0" smtClean="0"/>
              <a:t> </a:t>
            </a:r>
            <a:r>
              <a:rPr lang="de-DE" baseline="0" dirty="0" err="1" smtClean="0"/>
              <a:t>to</a:t>
            </a:r>
            <a:endParaRPr lang="de-DE" dirty="0" smtClean="0"/>
          </a:p>
          <a:p>
            <a:r>
              <a:rPr lang="en-US" sz="1200" dirty="0" smtClean="0"/>
              <a:t>1. Systematically identify </a:t>
            </a:r>
            <a:r>
              <a:rPr lang="en-US" sz="1200" u="sng" dirty="0" smtClean="0"/>
              <a:t>significant risks</a:t>
            </a:r>
            <a:r>
              <a:rPr lang="en-US" sz="1200" dirty="0" smtClean="0"/>
              <a:t> for</a:t>
            </a:r>
            <a:r>
              <a:rPr lang="en-US" sz="1200" baseline="0" dirty="0" smtClean="0"/>
              <a:t> development …</a:t>
            </a:r>
            <a:r>
              <a:rPr lang="en-US" sz="1200" dirty="0" smtClean="0"/>
              <a:t/>
            </a:r>
            <a:br>
              <a:rPr lang="en-US" sz="1200" dirty="0" smtClean="0"/>
            </a:br>
            <a:r>
              <a:rPr lang="en-US" sz="1200" dirty="0" smtClean="0"/>
              <a:t>    -</a:t>
            </a:r>
            <a:r>
              <a:rPr lang="en-US" sz="1200" baseline="0" dirty="0" smtClean="0"/>
              <a:t> …</a:t>
            </a:r>
            <a:r>
              <a:rPr lang="en-US" sz="1200" dirty="0" smtClean="0"/>
              <a:t> that are caused by climate change and …</a:t>
            </a:r>
            <a:br>
              <a:rPr lang="en-US" sz="1200" dirty="0" smtClean="0"/>
            </a:br>
            <a:r>
              <a:rPr lang="en-US" sz="1200" dirty="0" smtClean="0"/>
              <a:t>    -</a:t>
            </a:r>
            <a:r>
              <a:rPr lang="en-US" sz="1200" baseline="0" dirty="0" smtClean="0"/>
              <a:t> …</a:t>
            </a:r>
            <a:r>
              <a:rPr lang="en-US" sz="1200" dirty="0" smtClean="0"/>
              <a:t> that threaten the success of development policies, strategies</a:t>
            </a:r>
            <a:r>
              <a:rPr lang="en-US" sz="1200" baseline="0" dirty="0" smtClean="0"/>
              <a:t> and</a:t>
            </a:r>
            <a:r>
              <a:rPr lang="en-US" sz="1200" dirty="0" smtClean="0"/>
              <a:t> plans …</a:t>
            </a:r>
            <a:br>
              <a:rPr lang="en-US" sz="1200" dirty="0" smtClean="0"/>
            </a:br>
            <a:r>
              <a:rPr lang="en-US" sz="1200" dirty="0" smtClean="0"/>
              <a:t>… and </a:t>
            </a:r>
            <a:r>
              <a:rPr lang="en-US" sz="1200" u="sng" dirty="0" smtClean="0"/>
              <a:t>modify the affected policies, strategies</a:t>
            </a:r>
            <a:r>
              <a:rPr lang="en-US" sz="1200" u="sng" baseline="0" dirty="0" smtClean="0"/>
              <a:t> and</a:t>
            </a:r>
            <a:r>
              <a:rPr lang="en-US" sz="1200" u="sng" dirty="0" smtClean="0"/>
              <a:t> plans</a:t>
            </a:r>
            <a:r>
              <a:rPr lang="en-US" sz="1200" dirty="0" smtClean="0"/>
              <a:t> to reduce these risks ...</a:t>
            </a:r>
            <a:br>
              <a:rPr lang="en-US" sz="1200" dirty="0" smtClean="0"/>
            </a:br>
            <a:r>
              <a:rPr lang="en-US" sz="1200" dirty="0" smtClean="0"/>
              <a:t>… and </a:t>
            </a:r>
            <a:r>
              <a:rPr lang="en-US" sz="1200" u="sng" dirty="0" smtClean="0"/>
              <a:t>implement</a:t>
            </a:r>
            <a:r>
              <a:rPr lang="en-US" sz="1200" dirty="0" smtClean="0"/>
              <a:t> the policies, strategies, plans.</a:t>
            </a:r>
          </a:p>
          <a:p>
            <a:endParaRPr lang="en-US" sz="1200" dirty="0" smtClean="0"/>
          </a:p>
          <a:p>
            <a:r>
              <a:rPr lang="en-US" sz="1200" dirty="0" smtClean="0"/>
              <a:t>2. Systematically identify </a:t>
            </a:r>
            <a:r>
              <a:rPr lang="en-US" sz="1200" u="sng" dirty="0" smtClean="0"/>
              <a:t>significant opportunities</a:t>
            </a:r>
            <a:r>
              <a:rPr lang="en-US" sz="1200" dirty="0" smtClean="0"/>
              <a:t>…</a:t>
            </a:r>
            <a:br>
              <a:rPr lang="en-US" sz="1200" dirty="0" smtClean="0"/>
            </a:br>
            <a:r>
              <a:rPr lang="en-US" sz="1200" dirty="0" smtClean="0"/>
              <a:t>    - … that are caused by climate change …</a:t>
            </a:r>
            <a:br>
              <a:rPr lang="en-US" sz="1200" dirty="0" smtClean="0"/>
            </a:br>
            <a:r>
              <a:rPr lang="en-US" sz="1200" dirty="0" smtClean="0"/>
              <a:t>    -</a:t>
            </a:r>
            <a:r>
              <a:rPr lang="en-US" sz="1200" baseline="0" dirty="0" smtClean="0"/>
              <a:t> </a:t>
            </a:r>
            <a:r>
              <a:rPr lang="en-US" sz="1200" dirty="0" smtClean="0"/>
              <a:t>… and that may be captured to increase the success of development policies, strategies, plans …</a:t>
            </a:r>
            <a:br>
              <a:rPr lang="en-US" sz="1200" dirty="0" smtClean="0"/>
            </a:br>
            <a:r>
              <a:rPr lang="en-US" sz="1200" dirty="0" smtClean="0"/>
              <a:t>… and </a:t>
            </a:r>
            <a:r>
              <a:rPr lang="en-US" sz="1200" u="sng" dirty="0" smtClean="0"/>
              <a:t>modify the policies, strategies, plans</a:t>
            </a:r>
            <a:r>
              <a:rPr lang="en-US" sz="1200" dirty="0" smtClean="0"/>
              <a:t> to capture these opportunities …</a:t>
            </a:r>
            <a:br>
              <a:rPr lang="en-US" sz="1200" dirty="0" smtClean="0"/>
            </a:br>
            <a:r>
              <a:rPr lang="en-US" sz="1200" dirty="0" smtClean="0"/>
              <a:t>… and </a:t>
            </a:r>
            <a:r>
              <a:rPr lang="en-US" sz="1200" u="sng" dirty="0" smtClean="0"/>
              <a:t>implement</a:t>
            </a:r>
            <a:r>
              <a:rPr lang="en-US" sz="1200" dirty="0" smtClean="0"/>
              <a:t> the policies, strategies, plans.</a:t>
            </a:r>
          </a:p>
          <a:p>
            <a:endParaRPr lang="en-US" sz="1200" dirty="0" smtClean="0"/>
          </a:p>
          <a:p>
            <a:r>
              <a:rPr lang="en-US" sz="1200" dirty="0" smtClean="0"/>
              <a:t>3. Take </a:t>
            </a:r>
            <a:r>
              <a:rPr lang="en-US" sz="1200" u="sng" dirty="0" smtClean="0"/>
              <a:t>enough time, resources and diligence</a:t>
            </a:r>
            <a:r>
              <a:rPr lang="en-US" sz="1200" dirty="0" smtClean="0"/>
              <a:t> for doing 1. and 2.!</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5</a:t>
            </a:fld>
            <a:endParaRPr lang="de-DE" dirty="0"/>
          </a:p>
        </p:txBody>
      </p:sp>
    </p:spTree>
    <p:extLst>
      <p:ext uri="{BB962C8B-B14F-4D97-AF65-F5344CB8AC3E}">
        <p14:creationId xmlns:p14="http://schemas.microsoft.com/office/powerpoint/2010/main" val="337782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err="1" smtClean="0">
                <a:solidFill>
                  <a:schemeClr val="tx1"/>
                </a:solidFill>
                <a:effectLst/>
                <a:latin typeface="+mn-lt"/>
                <a:ea typeface="+mn-ea"/>
                <a:cs typeface="+mn-cs"/>
              </a:rPr>
              <a:t>Why</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mainstream</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adaptation</a:t>
            </a:r>
            <a:r>
              <a:rPr lang="de-DE" sz="1200" b="1" kern="1200" dirty="0" smtClean="0">
                <a:solidFill>
                  <a:schemeClr val="tx1"/>
                </a:solidFill>
                <a:effectLst/>
                <a:latin typeface="+mn-lt"/>
                <a:ea typeface="+mn-ea"/>
                <a:cs typeface="+mn-cs"/>
              </a:rPr>
              <a:t>?</a:t>
            </a:r>
          </a:p>
          <a:p>
            <a:pPr marL="171450" indent="-171450">
              <a:buFontTx/>
              <a:buChar char="-"/>
            </a:pPr>
            <a:r>
              <a:rPr lang="en-GB" sz="1200" kern="1200" dirty="0" smtClean="0">
                <a:solidFill>
                  <a:schemeClr val="tx1"/>
                </a:solidFill>
                <a:effectLst/>
                <a:latin typeface="+mn-lt"/>
                <a:ea typeface="+mn-ea"/>
                <a:cs typeface="+mn-cs"/>
              </a:rPr>
              <a:t>The destructive impacts of climate change and the related </a:t>
            </a:r>
            <a:r>
              <a:rPr lang="en-GB" sz="1200" b="0" kern="1200" dirty="0" smtClean="0">
                <a:solidFill>
                  <a:schemeClr val="tx1"/>
                </a:solidFill>
                <a:effectLst/>
                <a:latin typeface="+mn-lt"/>
                <a:ea typeface="+mn-ea"/>
                <a:cs typeface="+mn-cs"/>
              </a:rPr>
              <a:t>costs will not be </a:t>
            </a:r>
            <a:r>
              <a:rPr lang="en-GB" sz="1200" kern="1200" dirty="0" smtClean="0">
                <a:solidFill>
                  <a:schemeClr val="tx1"/>
                </a:solidFill>
                <a:effectLst/>
                <a:latin typeface="+mn-lt"/>
                <a:ea typeface="+mn-ea"/>
                <a:cs typeface="+mn-cs"/>
              </a:rPr>
              <a:t>prevented by just adding some extra adaptation measures on top of the status </a:t>
            </a:r>
            <a:r>
              <a:rPr lang="en-GB" sz="1200" b="0" kern="1200" dirty="0" smtClean="0">
                <a:solidFill>
                  <a:schemeClr val="tx1"/>
                </a:solidFill>
                <a:effectLst/>
                <a:latin typeface="+mn-lt"/>
                <a:ea typeface="+mn-ea"/>
                <a:cs typeface="+mn-cs"/>
              </a:rPr>
              <a:t>quo.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strike="noStrike" kern="1200" dirty="0" smtClean="0">
                <a:solidFill>
                  <a:schemeClr val="tx1"/>
                </a:solidFill>
                <a:effectLst/>
                <a:latin typeface="+mn-lt"/>
                <a:ea typeface="+mn-ea"/>
                <a:cs typeface="+mn-cs"/>
              </a:rPr>
              <a:t>We need </a:t>
            </a:r>
            <a:r>
              <a:rPr lang="en-GB" sz="1200" b="0" kern="1200" dirty="0" smtClean="0">
                <a:solidFill>
                  <a:schemeClr val="tx1"/>
                </a:solidFill>
                <a:effectLst/>
                <a:latin typeface="+mn-lt"/>
                <a:ea typeface="+mn-ea"/>
                <a:cs typeface="+mn-cs"/>
              </a:rPr>
              <a:t>to mainstream</a:t>
            </a:r>
            <a:r>
              <a:rPr lang="en-GB" sz="1200" b="0" kern="1200" baseline="0" dirty="0" smtClean="0">
                <a:solidFill>
                  <a:schemeClr val="tx1"/>
                </a:solidFill>
                <a:effectLst/>
                <a:latin typeface="+mn-lt"/>
                <a:ea typeface="+mn-ea"/>
                <a:cs typeface="+mn-cs"/>
              </a:rPr>
              <a:t> adaptation</a:t>
            </a:r>
            <a:r>
              <a:rPr lang="en-GB" sz="1200" b="0" kern="1200" dirty="0" smtClean="0">
                <a:solidFill>
                  <a:schemeClr val="tx1"/>
                </a:solidFill>
                <a:effectLst/>
                <a:latin typeface="+mn-lt"/>
                <a:ea typeface="+mn-ea"/>
                <a:cs typeface="+mn-cs"/>
              </a:rPr>
              <a:t> rather than</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implement stand-alone measures if we want to address vulnerabilities in different areas systematically and in the long-term.</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does not necessarily mean that fundamental changes are needed, but we should aim for a culture that anticipates climate change risks and makes climate-smart decisions in all areas.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Mainstreaming improves chances to access international climate funds. Chances</a:t>
            </a:r>
            <a:r>
              <a:rPr lang="en-GB" sz="1200" kern="1200" baseline="0" dirty="0" smtClean="0">
                <a:solidFill>
                  <a:schemeClr val="tx1"/>
                </a:solidFill>
                <a:effectLst/>
                <a:latin typeface="+mn-lt"/>
                <a:ea typeface="+mn-ea"/>
                <a:cs typeface="+mn-cs"/>
              </a:rPr>
              <a:t> are</a:t>
            </a:r>
            <a:r>
              <a:rPr lang="en-GB" sz="1200" kern="1200" dirty="0" smtClean="0">
                <a:solidFill>
                  <a:schemeClr val="tx1"/>
                </a:solidFill>
                <a:effectLst/>
                <a:latin typeface="+mn-lt"/>
                <a:ea typeface="+mn-ea"/>
                <a:cs typeface="+mn-cs"/>
              </a:rPr>
              <a:t> much</a:t>
            </a:r>
            <a:r>
              <a:rPr lang="en-GB" sz="1200" kern="1200" baseline="0" dirty="0" smtClean="0">
                <a:solidFill>
                  <a:schemeClr val="tx1"/>
                </a:solidFill>
                <a:effectLst/>
                <a:latin typeface="+mn-lt"/>
                <a:ea typeface="+mn-ea"/>
                <a:cs typeface="+mn-cs"/>
              </a:rPr>
              <a:t> higher if domestic funds have been allocated to climate change adaptation through mainstreaming. These funds then can serve as </a:t>
            </a:r>
            <a:r>
              <a:rPr lang="en-GB" sz="1200" kern="1200" dirty="0" smtClean="0">
                <a:solidFill>
                  <a:schemeClr val="tx1"/>
                </a:solidFill>
                <a:effectLst/>
                <a:latin typeface="+mn-lt"/>
                <a:ea typeface="+mn-ea"/>
                <a:cs typeface="+mn-cs"/>
              </a:rPr>
              <a:t>co-financing</a:t>
            </a:r>
            <a:r>
              <a:rPr lang="en-GB" sz="1200" kern="1200" baseline="0" dirty="0" smtClean="0">
                <a:solidFill>
                  <a:schemeClr val="tx1"/>
                </a:solidFill>
                <a:effectLst/>
                <a:latin typeface="+mn-lt"/>
                <a:ea typeface="+mn-ea"/>
                <a:cs typeface="+mn-cs"/>
              </a:rPr>
              <a:t> from national counter parts. Allocating (even small) domestic funds shows the international donors the ambition and ownership of the country.</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Examples:</a:t>
            </a:r>
          </a:p>
          <a:p>
            <a:r>
              <a:rPr lang="en-GB" sz="1200" b="0" kern="1200" dirty="0" smtClean="0">
                <a:solidFill>
                  <a:schemeClr val="tx1"/>
                </a:solidFill>
                <a:effectLst/>
                <a:latin typeface="+mn-lt"/>
                <a:ea typeface="+mn-ea"/>
                <a:cs typeface="+mn-cs"/>
              </a:rPr>
              <a:t>For</a:t>
            </a:r>
            <a:r>
              <a:rPr lang="en-GB" sz="1200" b="0" kern="1200" baseline="0" dirty="0" smtClean="0">
                <a:solidFill>
                  <a:schemeClr val="tx1"/>
                </a:solidFill>
                <a:effectLst/>
                <a:latin typeface="+mn-lt"/>
                <a:ea typeface="+mn-ea"/>
                <a:cs typeface="+mn-cs"/>
              </a:rPr>
              <a:t> example</a:t>
            </a:r>
            <a:r>
              <a:rPr lang="en-GB" sz="1200" b="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Kenya’s Vision 2030 </a:t>
            </a:r>
            <a:r>
              <a:rPr lang="en-GB" sz="1200" kern="1200" dirty="0" smtClean="0">
                <a:solidFill>
                  <a:schemeClr val="tx1"/>
                </a:solidFill>
                <a:effectLst/>
                <a:latin typeface="+mn-lt"/>
                <a:ea typeface="+mn-ea"/>
                <a:cs typeface="+mn-cs"/>
              </a:rPr>
              <a:t>calls for enhancing disaster preparedness in all disaster-prone areas and improving capacity to adapt to climate variability and change.</a:t>
            </a:r>
            <a:endParaRPr lang="en-GB" sz="1200" b="0" strike="sngStrike"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2006 PRSP (Poverty Reduction Strategy</a:t>
            </a:r>
            <a:r>
              <a:rPr lang="en-GB" sz="1200" b="1" kern="1200" baseline="0" dirty="0" smtClean="0">
                <a:solidFill>
                  <a:schemeClr val="tx1"/>
                </a:solidFill>
                <a:effectLst/>
                <a:latin typeface="+mn-lt"/>
                <a:ea typeface="+mn-ea"/>
                <a:cs typeface="+mn-cs"/>
              </a:rPr>
              <a:t> Paper) </a:t>
            </a:r>
            <a:r>
              <a:rPr lang="en-GB" sz="1200" b="1" kern="1200" dirty="0" smtClean="0">
                <a:solidFill>
                  <a:schemeClr val="tx1"/>
                </a:solidFill>
                <a:effectLst/>
                <a:latin typeface="+mn-lt"/>
                <a:ea typeface="+mn-ea"/>
                <a:cs typeface="+mn-cs"/>
              </a:rPr>
              <a:t>for Mozambique and the 2007 PRSP for Madagascar </a:t>
            </a:r>
            <a:r>
              <a:rPr lang="en-GB" sz="1200" kern="1200" dirty="0" smtClean="0">
                <a:solidFill>
                  <a:schemeClr val="tx1"/>
                </a:solidFill>
                <a:effectLst/>
                <a:latin typeface="+mn-lt"/>
                <a:ea typeface="+mn-ea"/>
                <a:cs typeface="+mn-cs"/>
              </a:rPr>
              <a:t>underline that these countries are vulnerable to natural disasters and highlight prevention and mitigation of disasters, including forecasting systems and mapping of risk zones, as priority interventions.</a:t>
            </a:r>
          </a:p>
        </p:txBody>
      </p:sp>
      <p:sp>
        <p:nvSpPr>
          <p:cNvPr id="4" name="Foliennummernplatzhalter 3"/>
          <p:cNvSpPr>
            <a:spLocks noGrp="1"/>
          </p:cNvSpPr>
          <p:nvPr>
            <p:ph type="sldNum" sz="quarter" idx="10"/>
          </p:nvPr>
        </p:nvSpPr>
        <p:spPr/>
        <p:txBody>
          <a:bodyPr/>
          <a:lstStyle/>
          <a:p>
            <a:fld id="{0FC486B0-E611-4708-9C23-0C73E563E656}" type="slidenum">
              <a:rPr lang="de-DE" smtClean="0"/>
              <a:pPr/>
              <a:t>6</a:t>
            </a:fld>
            <a:endParaRPr lang="de-DE" dirty="0"/>
          </a:p>
        </p:txBody>
      </p:sp>
    </p:spTree>
    <p:extLst>
      <p:ext uri="{BB962C8B-B14F-4D97-AF65-F5344CB8AC3E}">
        <p14:creationId xmlns:p14="http://schemas.microsoft.com/office/powerpoint/2010/main" val="337782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de-DE" b="1" dirty="0" smtClean="0">
                <a:latin typeface="Arial" charset="0"/>
                <a:cs typeface="Arial" charset="0"/>
              </a:rPr>
              <a:t>The</a:t>
            </a:r>
            <a:r>
              <a:rPr lang="en-GB" altLang="de-DE" b="1" baseline="0" dirty="0" smtClean="0">
                <a:latin typeface="Arial" charset="0"/>
                <a:cs typeface="Arial" charset="0"/>
              </a:rPr>
              <a:t> relation between the national budget and adaptation funding (right graph)</a:t>
            </a:r>
            <a:endParaRPr lang="en-GB" altLang="de-DE" b="1" dirty="0" smtClean="0">
              <a:latin typeface="Arial" charset="0"/>
              <a:cs typeface="Arial" charset="0"/>
            </a:endParaRPr>
          </a:p>
          <a:p>
            <a:r>
              <a:rPr lang="en-GB" altLang="de-DE" dirty="0" smtClean="0">
                <a:latin typeface="Arial" charset="0"/>
                <a:cs typeface="Arial" charset="0"/>
              </a:rPr>
              <a:t>Adaptation</a:t>
            </a:r>
            <a:r>
              <a:rPr lang="en-GB" altLang="de-DE" baseline="0" dirty="0" smtClean="0">
                <a:latin typeface="Arial" charset="0"/>
                <a:cs typeface="Arial" charset="0"/>
              </a:rPr>
              <a:t> and development are closely linked. This is why we can discern in each vulnerable sector of the national budget two types of costs: </a:t>
            </a:r>
            <a:r>
              <a:rPr lang="de-DE" sz="1200" b="0" i="0" u="none" strike="noStrike" kern="1200" baseline="0" dirty="0" err="1" smtClean="0">
                <a:solidFill>
                  <a:schemeClr val="tx1"/>
                </a:solidFill>
                <a:latin typeface="+mn-lt"/>
                <a:ea typeface="+mn-ea"/>
                <a:cs typeface="+mn-cs"/>
              </a:rPr>
              <a:t>costs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Business-as-Usual (BAU) development (National Budget – white bars) and additional adaptation costs (CCA Funds - blue bars). BAU refers to activities that would be implemented also in absence </a:t>
            </a:r>
            <a:r>
              <a:rPr lang="de-DE" sz="1200" b="0" i="0" u="none" strike="noStrike" kern="1200" baseline="0" dirty="0" err="1" smtClean="0">
                <a:solidFill>
                  <a:schemeClr val="tx1"/>
                </a:solidFill>
                <a:latin typeface="+mn-lt"/>
                <a:ea typeface="+mn-ea"/>
                <a:cs typeface="+mn-cs"/>
              </a:rPr>
              <a:t>of</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climate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change</a:t>
            </a:r>
            <a:r>
              <a:rPr lang="de-DE" sz="1200" b="0" i="0" u="none" strike="noStrike" kern="1200" baseline="0" dirty="0" smtClean="0">
                <a:solidFill>
                  <a:schemeClr val="tx1"/>
                </a:solidFill>
                <a:latin typeface="+mn-lt"/>
                <a:ea typeface="+mn-ea"/>
                <a:cs typeface="+mn-cs"/>
              </a:rPr>
              <a:t>. The additional </a:t>
            </a:r>
            <a:r>
              <a:rPr lang="de-DE" sz="1200" b="0" i="0" u="none" strike="noStrike" kern="1200" baseline="0" dirty="0" err="1" smtClean="0">
                <a:solidFill>
                  <a:schemeClr val="tx1"/>
                </a:solidFill>
                <a:latin typeface="+mn-lt"/>
                <a:ea typeface="+mn-ea"/>
                <a:cs typeface="+mn-cs"/>
              </a:rPr>
              <a:t>adaptation</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costs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are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those</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costs</a:t>
            </a:r>
            <a:r>
              <a:rPr lang="de-D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are necessary to reduce vulnerability and increase adaptive capacity to the impacts of climate change. Linking CCA funds directly </a:t>
            </a:r>
            <a:r>
              <a:rPr lang="de-DE" sz="1200" b="0" i="0" u="none" strike="noStrike" kern="1200" baseline="0" dirty="0" err="1" smtClean="0">
                <a:solidFill>
                  <a:schemeClr val="tx1"/>
                </a:solidFill>
                <a:latin typeface="+mn-lt"/>
                <a:ea typeface="+mn-ea"/>
                <a:cs typeface="+mn-cs"/>
              </a:rPr>
              <a:t>with</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a:t>
            </a:r>
            <a:r>
              <a:rPr lang="de-DE" sz="1200" b="0" i="0" u="none" strike="noStrike" kern="1200" baseline="0" dirty="0" smtClean="0">
                <a:solidFill>
                  <a:schemeClr val="tx1"/>
                </a:solidFill>
                <a:latin typeface="+mn-lt"/>
                <a:ea typeface="+mn-ea"/>
                <a:cs typeface="+mn-cs"/>
              </a:rPr>
              <a:t> </a:t>
            </a:r>
            <a:r>
              <a:rPr lang="en-GB" sz="1200" kern="1200" dirty="0" smtClean="0">
                <a:solidFill>
                  <a:schemeClr val="tx1"/>
                </a:solidFill>
                <a:effectLst/>
                <a:latin typeface="+mn-lt"/>
                <a:ea typeface="+mn-ea"/>
                <a:cs typeface="+mn-cs"/>
              </a:rPr>
              <a:t>national budget is crucial for sustainable implementation of climate change adaptation measures. It is</a:t>
            </a:r>
            <a:r>
              <a:rPr lang="en-GB" sz="1200" kern="1200" baseline="0" dirty="0" smtClean="0">
                <a:solidFill>
                  <a:schemeClr val="tx1"/>
                </a:solidFill>
                <a:effectLst/>
                <a:latin typeface="+mn-lt"/>
                <a:ea typeface="+mn-ea"/>
                <a:cs typeface="+mn-cs"/>
              </a:rPr>
              <a:t> the precondition for well coordinated, maintained and long-term action.</a:t>
            </a:r>
            <a:r>
              <a:rPr lang="en-US" sz="1200" b="0" i="0" u="none" strike="noStrike" kern="1200" baseline="0" dirty="0" smtClean="0">
                <a:solidFill>
                  <a:schemeClr val="tx1"/>
                </a:solidFill>
                <a:latin typeface="+mn-lt"/>
                <a:ea typeface="+mn-ea"/>
                <a:cs typeface="+mn-cs"/>
              </a:rPr>
              <a:t> </a:t>
            </a:r>
            <a:endParaRPr lang="en-GB" altLang="de-DE"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de-DE"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de-DE" b="1" dirty="0" smtClean="0">
                <a:latin typeface="Arial" charset="0"/>
                <a:cs typeface="Arial" charset="0"/>
              </a:rPr>
              <a:t>The national</a:t>
            </a:r>
            <a:r>
              <a:rPr lang="en-GB" altLang="de-DE" b="1" baseline="0" dirty="0" smtClean="0">
                <a:latin typeface="Arial" charset="0"/>
                <a:cs typeface="Arial" charset="0"/>
              </a:rPr>
              <a:t> planning and budgeting cycle (left graph)</a:t>
            </a:r>
            <a:endParaRPr lang="en-GB" altLang="de-DE" b="1" dirty="0" smtClean="0">
              <a:latin typeface="Arial" charset="0"/>
              <a:cs typeface="Arial"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de-DE" dirty="0" smtClean="0">
                <a:latin typeface="Arial" charset="0"/>
                <a:cs typeface="Arial" charset="0"/>
              </a:rPr>
              <a:t>Mainstreaming adaptation means taking it into account in the entire planning and budgeting</a:t>
            </a:r>
            <a:r>
              <a:rPr lang="en-GB" altLang="de-DE" baseline="0" dirty="0" smtClean="0">
                <a:latin typeface="Arial" charset="0"/>
                <a:cs typeface="Arial" charset="0"/>
              </a:rPr>
              <a:t> cycle</a:t>
            </a:r>
            <a:endParaRPr lang="en-GB" altLang="de-DE" dirty="0" smtClean="0">
              <a:latin typeface="Arial" charset="0"/>
              <a:cs typeface="Arial"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de-DE" dirty="0" smtClean="0">
                <a:latin typeface="Arial" charset="0"/>
                <a:cs typeface="Arial" charset="0"/>
              </a:rPr>
              <a:t>This starts with the </a:t>
            </a:r>
            <a:r>
              <a:rPr lang="en-GB" altLang="de-DE" b="0" dirty="0" smtClean="0">
                <a:latin typeface="Arial" charset="0"/>
                <a:cs typeface="Arial" charset="0"/>
              </a:rPr>
              <a:t>National Plan</a:t>
            </a:r>
            <a:r>
              <a:rPr lang="en-GB" altLang="de-DE" b="0" baseline="0" dirty="0" smtClean="0">
                <a:latin typeface="Arial" charset="0"/>
                <a:cs typeface="Arial" charset="0"/>
              </a:rPr>
              <a:t> and</a:t>
            </a:r>
            <a:r>
              <a:rPr lang="en-GB" altLang="de-DE" b="0" dirty="0" smtClean="0">
                <a:latin typeface="Arial" charset="0"/>
                <a:cs typeface="Arial" charset="0"/>
              </a:rPr>
              <a:t> the Medium term Budget/Expenditure Framework</a:t>
            </a:r>
            <a:endParaRPr lang="en-GB" altLang="de-DE" b="0" baseline="0" dirty="0" smtClean="0">
              <a:latin typeface="Arial" charset="0"/>
              <a:cs typeface="Arial"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prstClr val="black"/>
                </a:solidFill>
                <a:latin typeface="Calibri" pitchFamily="34" charset="0"/>
                <a:ea typeface="ＭＳ Ｐゴシック" pitchFamily="34" charset="-128"/>
                <a:cs typeface="Arial" charset="0"/>
              </a:rPr>
              <a:t>Likewise,</a:t>
            </a:r>
            <a:r>
              <a:rPr lang="en-US" sz="1200" b="0" baseline="0" dirty="0" smtClean="0">
                <a:solidFill>
                  <a:prstClr val="black"/>
                </a:solidFill>
                <a:latin typeface="Calibri" pitchFamily="34" charset="0"/>
                <a:ea typeface="ＭＳ Ｐゴシック" pitchFamily="34" charset="-128"/>
                <a:cs typeface="Arial" charset="0"/>
              </a:rPr>
              <a:t> it needs to be mainstreamed into the </a:t>
            </a:r>
            <a:r>
              <a:rPr lang="en-US" sz="1200" b="0" dirty="0" err="1" smtClean="0">
                <a:solidFill>
                  <a:prstClr val="black"/>
                </a:solidFill>
                <a:latin typeface="Calibri" pitchFamily="34" charset="0"/>
                <a:ea typeface="ＭＳ Ｐゴシック" pitchFamily="34" charset="-128"/>
                <a:cs typeface="Arial" charset="0"/>
              </a:rPr>
              <a:t>Sectoral</a:t>
            </a:r>
            <a:r>
              <a:rPr lang="en-US" sz="1200" b="0" dirty="0" smtClean="0">
                <a:solidFill>
                  <a:prstClr val="black"/>
                </a:solidFill>
                <a:latin typeface="Calibri" pitchFamily="34" charset="0"/>
                <a:ea typeface="ＭＳ Ｐゴシック" pitchFamily="34" charset="-128"/>
                <a:cs typeface="Arial" charset="0"/>
              </a:rPr>
              <a:t> Plans</a:t>
            </a:r>
            <a:r>
              <a:rPr lang="en-US" sz="1200" b="0" baseline="0" dirty="0" smtClean="0">
                <a:solidFill>
                  <a:prstClr val="black"/>
                </a:solidFill>
                <a:latin typeface="Calibri" pitchFamily="34" charset="0"/>
                <a:ea typeface="ＭＳ Ｐゴシック" pitchFamily="34" charset="-128"/>
                <a:cs typeface="Arial" charset="0"/>
              </a:rPr>
              <a:t> that define sector priorities for the medium term and in sector budgets that allocate the financial resources for these plans. A possible entry point for this is the annual budget framework letter with which the ministry of finance requests sector ministries to submit their annual sector budget.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kern="1200" baseline="0" dirty="0" err="1" smtClean="0">
                <a:solidFill>
                  <a:prstClr val="black"/>
                </a:solidFill>
                <a:effectLst/>
                <a:latin typeface="Calibri" pitchFamily="34" charset="0"/>
                <a:ea typeface="ＭＳ Ｐゴシック" pitchFamily="34" charset="-128"/>
                <a:cs typeface="Arial" charset="0"/>
              </a:rPr>
              <a:t>Once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the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programs</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have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been</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budgeted</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they</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need</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to</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be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implemented</a:t>
            </a:r>
            <a:r>
              <a:rPr lang="de-DE" sz="1200" b="0" kern="1200" baseline="0" dirty="0" smtClean="0">
                <a:solidFill>
                  <a:prstClr val="black"/>
                </a:solidFill>
                <a:effectLst/>
                <a:latin typeface="Calibri" pitchFamily="34" charset="0"/>
                <a:ea typeface="ＭＳ Ｐゴシック" pitchFamily="34" charset="-128"/>
                <a:cs typeface="Arial" charset="0"/>
              </a:rPr>
              <a:t> and </a:t>
            </a:r>
            <a:r>
              <a:rPr lang="de-DE" sz="1200" b="0" kern="1200" baseline="0" dirty="0" err="1" smtClean="0">
                <a:solidFill>
                  <a:prstClr val="black"/>
                </a:solidFill>
                <a:effectLst/>
                <a:latin typeface="Calibri" pitchFamily="34" charset="0"/>
                <a:ea typeface="ＭＳ Ｐゴシック" pitchFamily="34" charset="-128"/>
                <a:cs typeface="Arial" charset="0"/>
              </a:rPr>
              <a:t>monitored</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while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taking</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into</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account</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climate</a:t>
            </a:r>
            <a:r>
              <a:rPr lang="de-DE" sz="1200" b="0" kern="1200" baseline="0" dirty="0" smtClean="0">
                <a:solidFill>
                  <a:prstClr val="black"/>
                </a:solidFill>
                <a:effectLst/>
                <a:latin typeface="Calibri" pitchFamily="34" charset="0"/>
                <a:ea typeface="ＭＳ Ｐゴシック" pitchFamily="34" charset="-128"/>
                <a:cs typeface="Arial" charset="0"/>
              </a:rPr>
              <a:t> </a:t>
            </a:r>
            <a:r>
              <a:rPr lang="de-DE" sz="1200" b="0" kern="1200" baseline="0" dirty="0" err="1" smtClean="0">
                <a:solidFill>
                  <a:prstClr val="black"/>
                </a:solidFill>
                <a:effectLst/>
                <a:latin typeface="Calibri" pitchFamily="34" charset="0"/>
                <a:ea typeface="ＭＳ Ｐゴシック" pitchFamily="34" charset="-128"/>
                <a:cs typeface="Arial" charset="0"/>
              </a:rPr>
              <a:t>change</a:t>
            </a:r>
            <a:r>
              <a:rPr lang="de-DE" sz="1200" b="0" kern="1200" baseline="0" dirty="0" smtClean="0">
                <a:solidFill>
                  <a:prstClr val="black"/>
                </a:solidFill>
                <a:effectLst/>
                <a:latin typeface="Calibri" pitchFamily="34" charset="0"/>
                <a:ea typeface="ＭＳ Ｐゴシック" pitchFamily="34" charset="-128"/>
                <a:cs typeface="Arial" charset="0"/>
              </a:rPr>
              <a:t>.</a:t>
            </a:r>
            <a:endParaRPr lang="en-GB" sz="1200" b="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Furthermore, during</a:t>
            </a:r>
            <a:r>
              <a:rPr lang="en-GB" sz="1200" b="0" kern="1200" baseline="0" dirty="0" smtClean="0">
                <a:solidFill>
                  <a:schemeClr val="tx1"/>
                </a:solidFill>
                <a:effectLst/>
                <a:latin typeface="+mn-lt"/>
                <a:ea typeface="+mn-ea"/>
                <a:cs typeface="+mn-cs"/>
              </a:rPr>
              <a:t> the </a:t>
            </a:r>
            <a:r>
              <a:rPr lang="en-GB" sz="1200" b="0" kern="1200" dirty="0" smtClean="0">
                <a:solidFill>
                  <a:schemeClr val="tx1"/>
                </a:solidFill>
                <a:effectLst/>
                <a:latin typeface="+mn-lt"/>
                <a:ea typeface="+mn-ea"/>
                <a:cs typeface="+mn-cs"/>
              </a:rPr>
              <a:t>Mid Term Review of the National Plan and </a:t>
            </a:r>
            <a:r>
              <a:rPr lang="en-GB" sz="1200" b="0" kern="1200" dirty="0" err="1" smtClean="0">
                <a:solidFill>
                  <a:schemeClr val="tx1"/>
                </a:solidFill>
                <a:effectLst/>
                <a:latin typeface="+mn-lt"/>
                <a:ea typeface="+mn-ea"/>
                <a:cs typeface="+mn-cs"/>
              </a:rPr>
              <a:t>Sectoral</a:t>
            </a:r>
            <a:r>
              <a:rPr lang="en-GB" sz="1200" b="0" kern="1200" dirty="0" smtClean="0">
                <a:solidFill>
                  <a:schemeClr val="tx1"/>
                </a:solidFill>
                <a:effectLst/>
                <a:latin typeface="+mn-lt"/>
                <a:ea typeface="+mn-ea"/>
                <a:cs typeface="+mn-cs"/>
              </a:rPr>
              <a:t> Plans the</a:t>
            </a:r>
            <a:r>
              <a:rPr lang="en-GB" sz="1200" b="0" kern="1200" baseline="0" dirty="0" smtClean="0">
                <a:solidFill>
                  <a:schemeClr val="tx1"/>
                </a:solidFill>
                <a:effectLst/>
                <a:latin typeface="+mn-lt"/>
                <a:ea typeface="+mn-ea"/>
                <a:cs typeface="+mn-cs"/>
              </a:rPr>
              <a:t> progress towards integrating climate change should be assessed. </a:t>
            </a:r>
            <a:r>
              <a:rPr lang="en-GB" sz="1200" b="0" kern="1200" dirty="0" smtClean="0">
                <a:solidFill>
                  <a:schemeClr val="tx1"/>
                </a:solidFill>
                <a:effectLst/>
                <a:latin typeface="+mn-lt"/>
                <a:ea typeface="+mn-ea"/>
                <a:cs typeface="+mn-cs"/>
              </a:rPr>
              <a:t>After completion of the implementation process, a final evaluation is conducted to determine the results and learn from it. This evaluation should also take into account climate change.</a:t>
            </a: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7</a:t>
            </a:fld>
            <a:endParaRPr altLang="de-DE" sz="1000" dirty="0">
              <a:solidFill>
                <a:schemeClr val="bg1"/>
              </a:solidFill>
            </a:endParaRPr>
          </a:p>
        </p:txBody>
      </p:sp>
    </p:spTree>
    <p:extLst>
      <p:ext uri="{BB962C8B-B14F-4D97-AF65-F5344CB8AC3E}">
        <p14:creationId xmlns:p14="http://schemas.microsoft.com/office/powerpoint/2010/main" val="19022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Steps for</a:t>
            </a:r>
            <a:r>
              <a:rPr lang="en-US" sz="1200" b="1" kern="1200" baseline="0" dirty="0" smtClean="0">
                <a:solidFill>
                  <a:schemeClr val="tx1"/>
                </a:solidFill>
                <a:effectLst/>
                <a:latin typeface="+mn-lt"/>
                <a:ea typeface="+mn-ea"/>
                <a:cs typeface="+mn-cs"/>
              </a:rPr>
              <a:t> mainstreaming adaptation</a:t>
            </a:r>
          </a:p>
          <a:p>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 Mainstreaming requires a good understanding of climate vulnerabilities/risks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We need to know how development goals could be affected by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exist different tools and approaches to systematically analyze these risks. Most of them follow a similar generic logic starting from climate parameters, exposed units to potential impacts and an overall assessment of risks.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But mainstreaming is not only about tools and analyses. Equally important, it entails an institutional change process, including the definition of new policies or regulations, new institutional responsibilities, the creation of incentives and responses to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Having</a:t>
            </a:r>
            <a:r>
              <a:rPr lang="en-US" sz="1200" kern="1200" baseline="0" dirty="0" smtClean="0">
                <a:solidFill>
                  <a:schemeClr val="tx1"/>
                </a:solidFill>
                <a:effectLst/>
                <a:latin typeface="+mn-lt"/>
                <a:ea typeface="+mn-ea"/>
                <a:cs typeface="+mn-cs"/>
              </a:rPr>
              <a:t> gained an </a:t>
            </a:r>
            <a:r>
              <a:rPr lang="en-US" sz="1200" b="0" kern="1200" baseline="0" dirty="0" smtClean="0">
                <a:solidFill>
                  <a:schemeClr val="tx1"/>
                </a:solidFill>
                <a:effectLst/>
                <a:latin typeface="+mn-lt"/>
                <a:ea typeface="+mn-ea"/>
                <a:cs typeface="+mn-cs"/>
              </a:rPr>
              <a:t>understanding of climate risks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we have to find entry points for adaptation. </a:t>
            </a:r>
            <a:r>
              <a:rPr lang="en-US" sz="1200" b="0" kern="1200" dirty="0" smtClean="0">
                <a:solidFill>
                  <a:schemeClr val="tx1"/>
                </a:solidFill>
                <a:effectLst/>
                <a:latin typeface="+mn-lt"/>
                <a:ea typeface="+mn-ea"/>
                <a:cs typeface="+mn-cs"/>
              </a:rPr>
              <a:t>“Which </a:t>
            </a:r>
            <a:r>
              <a:rPr lang="de-DE" b="0" dirty="0" err="1" smtClean="0"/>
              <a:t>policies</a:t>
            </a:r>
            <a:r>
              <a:rPr lang="de-DE" b="0" dirty="0" smtClean="0"/>
              <a:t>, </a:t>
            </a:r>
            <a:r>
              <a:rPr lang="de-DE" b="0" dirty="0" err="1" smtClean="0"/>
              <a:t>plans</a:t>
            </a:r>
            <a:r>
              <a:rPr lang="de-DE" b="0" dirty="0" smtClean="0"/>
              <a:t> and </a:t>
            </a:r>
            <a:r>
              <a:rPr lang="de-DE" b="0" dirty="0" err="1" smtClean="0"/>
              <a:t>budgets</a:t>
            </a:r>
            <a:r>
              <a:rPr lang="de-DE" b="0" dirty="0" smtClean="0"/>
              <a:t> </a:t>
            </a:r>
            <a:r>
              <a:rPr lang="de-DE" b="0" dirty="0" err="1" smtClean="0"/>
              <a:t>need</a:t>
            </a:r>
            <a:r>
              <a:rPr lang="de-DE" b="0" dirty="0" smtClean="0"/>
              <a:t> </a:t>
            </a:r>
            <a:r>
              <a:rPr lang="de-DE" b="0" dirty="0" err="1" smtClean="0"/>
              <a:t>to</a:t>
            </a:r>
            <a:r>
              <a:rPr lang="de-DE" b="0" dirty="0" smtClean="0"/>
              <a:t> </a:t>
            </a:r>
            <a:r>
              <a:rPr lang="de-DE" b="0" dirty="0" err="1" smtClean="0"/>
              <a:t>be</a:t>
            </a:r>
            <a:r>
              <a:rPr lang="de-DE" b="0" dirty="0" smtClean="0"/>
              <a:t> </a:t>
            </a:r>
            <a:r>
              <a:rPr lang="de-DE" b="0" dirty="0" err="1" smtClean="0"/>
              <a:t>modified</a:t>
            </a:r>
            <a:r>
              <a:rPr lang="de-DE" b="0" dirty="0" smtClean="0"/>
              <a:t> </a:t>
            </a:r>
            <a:r>
              <a:rPr lang="de-DE" b="0" dirty="0" err="1" smtClean="0"/>
              <a:t>to</a:t>
            </a:r>
            <a:r>
              <a:rPr lang="de-DE" b="0" dirty="0" smtClean="0"/>
              <a:t> </a:t>
            </a:r>
            <a:r>
              <a:rPr lang="de-DE" b="0" dirty="0" err="1" smtClean="0"/>
              <a:t>reduce</a:t>
            </a:r>
            <a:r>
              <a:rPr lang="de-DE" b="0" dirty="0" smtClean="0"/>
              <a:t> </a:t>
            </a:r>
            <a:r>
              <a:rPr lang="de-DE" b="0" dirty="0" err="1" smtClean="0"/>
              <a:t>the</a:t>
            </a:r>
            <a:r>
              <a:rPr lang="de-DE" b="0" dirty="0" smtClean="0"/>
              <a:t> </a:t>
            </a:r>
            <a:r>
              <a:rPr lang="de-DE" b="0" dirty="0" err="1" smtClean="0"/>
              <a:t>vulnerabilities</a:t>
            </a:r>
            <a:r>
              <a:rPr lang="de-DE" b="0" dirty="0" smtClean="0"/>
              <a:t>?“ </a:t>
            </a:r>
            <a:r>
              <a:rPr lang="de-DE" b="0" dirty="0" err="1" smtClean="0"/>
              <a:t>To</a:t>
            </a:r>
            <a:r>
              <a:rPr lang="de-DE" b="0" dirty="0" smtClean="0"/>
              <a:t> </a:t>
            </a:r>
            <a:r>
              <a:rPr lang="de-DE" b="0" dirty="0" err="1" smtClean="0"/>
              <a:t>identify</a:t>
            </a:r>
            <a:r>
              <a:rPr lang="de-DE" b="0" dirty="0" smtClean="0"/>
              <a:t> </a:t>
            </a:r>
            <a:r>
              <a:rPr lang="de-DE" b="0" dirty="0" err="1" smtClean="0"/>
              <a:t>the</a:t>
            </a:r>
            <a:r>
              <a:rPr lang="de-DE" b="0" dirty="0" smtClean="0"/>
              <a:t> </a:t>
            </a:r>
            <a:r>
              <a:rPr lang="de-DE" b="0" dirty="0" err="1" smtClean="0"/>
              <a:t>entry</a:t>
            </a:r>
            <a:r>
              <a:rPr lang="de-DE" b="0" dirty="0" smtClean="0"/>
              <a:t> </a:t>
            </a:r>
            <a:r>
              <a:rPr lang="de-DE" b="0" dirty="0" err="1" smtClean="0"/>
              <a:t>points</a:t>
            </a:r>
            <a:r>
              <a:rPr lang="de-DE" b="0" dirty="0" smtClean="0"/>
              <a:t>,</a:t>
            </a:r>
            <a:r>
              <a:rPr lang="de-DE" b="0" baseline="0" dirty="0" smtClean="0"/>
              <a:t> </a:t>
            </a:r>
            <a:r>
              <a:rPr lang="de-DE" b="0" baseline="0" dirty="0" err="1" smtClean="0"/>
              <a:t>we</a:t>
            </a:r>
            <a:r>
              <a:rPr lang="de-DE" b="0" baseline="0" dirty="0" smtClean="0"/>
              <a:t> </a:t>
            </a:r>
            <a:r>
              <a:rPr lang="de-DE" b="0" baseline="0" dirty="0" err="1" smtClean="0"/>
              <a:t>need</a:t>
            </a:r>
            <a:r>
              <a:rPr lang="de-DE" b="0" baseline="0" dirty="0" smtClean="0"/>
              <a:t> </a:t>
            </a:r>
            <a:r>
              <a:rPr lang="de-DE" b="0" baseline="0" dirty="0" err="1" smtClean="0"/>
              <a:t>to</a:t>
            </a:r>
            <a:r>
              <a:rPr lang="de-DE" b="0" baseline="0" dirty="0" smtClean="0"/>
              <a:t> </a:t>
            </a:r>
            <a:r>
              <a:rPr lang="de-DE" b="0" baseline="0" dirty="0" err="1" smtClean="0"/>
              <a:t>take</a:t>
            </a:r>
            <a:r>
              <a:rPr lang="de-DE" b="0" baseline="0" dirty="0" smtClean="0"/>
              <a:t> stock </a:t>
            </a:r>
            <a:r>
              <a:rPr lang="de-DE" b="0" baseline="0" dirty="0" err="1" smtClean="0"/>
              <a:t>of</a:t>
            </a:r>
            <a:r>
              <a:rPr lang="de-DE" b="0" baseline="0" dirty="0" smtClean="0"/>
              <a:t> </a:t>
            </a:r>
            <a:r>
              <a:rPr lang="de-DE" b="0" baseline="0" dirty="0" err="1" smtClean="0"/>
              <a:t>the</a:t>
            </a:r>
            <a:r>
              <a:rPr lang="de-DE" b="0" baseline="0" dirty="0" smtClean="0"/>
              <a:t> </a:t>
            </a:r>
            <a:r>
              <a:rPr lang="de-DE" b="0" baseline="0" dirty="0" err="1" smtClean="0"/>
              <a:t>current</a:t>
            </a:r>
            <a:r>
              <a:rPr lang="de-DE" b="0" baseline="0" dirty="0" smtClean="0"/>
              <a:t> </a:t>
            </a:r>
            <a:r>
              <a:rPr lang="de-DE" b="0" baseline="0" dirty="0" err="1" smtClean="0"/>
              <a:t>state</a:t>
            </a:r>
            <a:r>
              <a:rPr lang="de-DE" b="0" baseline="0" dirty="0" smtClean="0"/>
              <a:t> </a:t>
            </a:r>
            <a:r>
              <a:rPr lang="de-DE" b="0" baseline="0" dirty="0" err="1" smtClean="0"/>
              <a:t>of</a:t>
            </a:r>
            <a:r>
              <a:rPr lang="de-DE" b="0" baseline="0" dirty="0" smtClean="0"/>
              <a:t> </a:t>
            </a:r>
            <a:r>
              <a:rPr lang="de-DE" b="0" baseline="0" dirty="0" err="1" smtClean="0"/>
              <a:t>adaptation</a:t>
            </a:r>
            <a:r>
              <a:rPr lang="de-DE" b="0" baseline="0" dirty="0" smtClean="0"/>
              <a:t> </a:t>
            </a:r>
            <a:r>
              <a:rPr lang="de-DE" b="0" baseline="0" dirty="0" err="1" smtClean="0"/>
              <a:t>planning</a:t>
            </a:r>
            <a:r>
              <a:rPr lang="de-DE" b="0" baseline="0" dirty="0" smtClean="0"/>
              <a:t> in </a:t>
            </a:r>
            <a:r>
              <a:rPr lang="de-DE" b="0" baseline="0" dirty="0" err="1" smtClean="0"/>
              <a:t>the</a:t>
            </a:r>
            <a:r>
              <a:rPr lang="de-DE" b="0" baseline="0" dirty="0" smtClean="0"/>
              <a:t> </a:t>
            </a:r>
            <a:r>
              <a:rPr lang="de-DE" b="0" baseline="0" dirty="0" err="1" smtClean="0"/>
              <a:t>country</a:t>
            </a:r>
            <a:r>
              <a:rPr lang="de-DE" b="0" baseline="0" dirty="0" smtClean="0"/>
              <a:t>/</a:t>
            </a:r>
            <a:r>
              <a:rPr lang="de-DE" b="0" baseline="0" dirty="0" err="1" smtClean="0"/>
              <a:t>the</a:t>
            </a:r>
            <a:r>
              <a:rPr lang="de-DE" b="0" baseline="0" dirty="0" smtClean="0"/>
              <a:t> </a:t>
            </a:r>
            <a:r>
              <a:rPr lang="de-DE" b="0" baseline="0" dirty="0" err="1" smtClean="0"/>
              <a:t>current</a:t>
            </a:r>
            <a:r>
              <a:rPr lang="de-DE" b="0" baseline="0" dirty="0" smtClean="0"/>
              <a:t> </a:t>
            </a:r>
            <a:r>
              <a:rPr lang="de-DE" b="0" baseline="0" dirty="0" err="1" smtClean="0"/>
              <a:t>situation</a:t>
            </a:r>
            <a:r>
              <a:rPr lang="de-DE" b="0" baseline="0" dirty="0" smtClean="0"/>
              <a:t>. (</a:t>
            </a:r>
            <a:r>
              <a:rPr lang="de-DE" b="0" baseline="0" dirty="0" err="1" smtClean="0"/>
              <a:t>refer</a:t>
            </a:r>
            <a:r>
              <a:rPr lang="de-DE" b="0" baseline="0" dirty="0" smtClean="0"/>
              <a:t> </a:t>
            </a:r>
            <a:r>
              <a:rPr lang="de-DE" b="0" baseline="0" dirty="0" err="1" smtClean="0"/>
              <a:t>to</a:t>
            </a:r>
            <a:r>
              <a:rPr lang="de-DE" b="0" baseline="0" dirty="0" smtClean="0"/>
              <a:t> Module </a:t>
            </a:r>
            <a:r>
              <a:rPr lang="de-DE" b="0" dirty="0" smtClean="0"/>
              <a:t>II.1 „</a:t>
            </a:r>
            <a:r>
              <a:rPr lang="de-DE" b="0" dirty="0" err="1" smtClean="0"/>
              <a:t>Stocktaking</a:t>
            </a:r>
            <a:r>
              <a:rPr lang="de-DE"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3.</a:t>
            </a:r>
            <a:r>
              <a:rPr lang="en-US" sz="1200" b="0" kern="1200" baseline="0" dirty="0" smtClean="0">
                <a:solidFill>
                  <a:schemeClr val="tx1"/>
                </a:solidFill>
                <a:effectLst/>
                <a:latin typeface="+mn-lt"/>
                <a:ea typeface="+mn-ea"/>
                <a:cs typeface="+mn-cs"/>
              </a:rPr>
              <a:t> The third step is to identify what </a:t>
            </a:r>
            <a:r>
              <a:rPr lang="en-US" sz="1200" kern="1200" baseline="0" dirty="0" smtClean="0">
                <a:solidFill>
                  <a:schemeClr val="tx1"/>
                </a:solidFill>
                <a:effectLst/>
                <a:latin typeface="+mn-lt"/>
                <a:ea typeface="+mn-ea"/>
                <a:cs typeface="+mn-cs"/>
              </a:rPr>
              <a:t>actions are required to change policies, plans, procedures and budgets accordingly.</a:t>
            </a:r>
          </a:p>
          <a:p>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4. </a:t>
            </a:r>
            <a:r>
              <a:rPr lang="de-DE" dirty="0" smtClean="0"/>
              <a:t>For </a:t>
            </a:r>
            <a:r>
              <a:rPr lang="de-DE" dirty="0" err="1" smtClean="0"/>
              <a:t>implementing</a:t>
            </a:r>
            <a:r>
              <a:rPr lang="de-DE" dirty="0" smtClean="0"/>
              <a:t> </a:t>
            </a:r>
            <a:r>
              <a:rPr lang="de-DE" dirty="0" err="1" smtClean="0"/>
              <a:t>these</a:t>
            </a:r>
            <a:r>
              <a:rPr lang="de-DE" dirty="0" smtClean="0"/>
              <a:t> </a:t>
            </a:r>
            <a:r>
              <a:rPr lang="en-US" sz="1200" kern="1200" baseline="0" dirty="0" smtClean="0">
                <a:solidFill>
                  <a:schemeClr val="tx1"/>
                </a:solidFill>
                <a:effectLst/>
                <a:latin typeface="+mn-lt"/>
                <a:ea typeface="+mn-ea"/>
                <a:cs typeface="+mn-cs"/>
              </a:rPr>
              <a:t>policies, plans und budgets in the next step, we have to </a:t>
            </a:r>
            <a:r>
              <a:rPr lang="en-US" sz="1200" b="0" kern="1200" baseline="0" dirty="0" smtClean="0">
                <a:solidFill>
                  <a:schemeClr val="tx1"/>
                </a:solidFill>
                <a:effectLst/>
                <a:latin typeface="+mn-lt"/>
                <a:ea typeface="+mn-ea"/>
                <a:cs typeface="+mn-cs"/>
              </a:rPr>
              <a:t>consider </a:t>
            </a:r>
            <a:r>
              <a:rPr lang="de-DE" sz="1200" b="0" kern="1200" baseline="0" dirty="0" err="1" smtClean="0">
                <a:solidFill>
                  <a:schemeClr val="tx1"/>
                </a:solidFill>
                <a:effectLst/>
                <a:latin typeface="+mn-lt"/>
                <a:ea typeface="+mn-ea"/>
                <a:cs typeface="+mn-cs"/>
              </a:rPr>
              <a:t>w</a:t>
            </a:r>
            <a:r>
              <a:rPr lang="de-DE" b="0" dirty="0" err="1" smtClean="0"/>
              <a:t>hat</a:t>
            </a:r>
            <a:r>
              <a:rPr lang="de-DE" b="0" dirty="0" smtClean="0"/>
              <a:t> </a:t>
            </a:r>
            <a:r>
              <a:rPr lang="de-DE" b="0" dirty="0" err="1" smtClean="0"/>
              <a:t>ressources</a:t>
            </a:r>
            <a:r>
              <a:rPr lang="de-DE" b="0" dirty="0" smtClean="0"/>
              <a:t> and </a:t>
            </a:r>
            <a:r>
              <a:rPr lang="de-DE" b="0" dirty="0" err="1" smtClean="0"/>
              <a:t>capacities</a:t>
            </a:r>
            <a:r>
              <a:rPr lang="de-DE" b="0" dirty="0" smtClean="0"/>
              <a:t> </a:t>
            </a:r>
            <a:r>
              <a:rPr lang="de-DE" b="0" dirty="0" err="1" smtClean="0"/>
              <a:t>are</a:t>
            </a:r>
            <a:r>
              <a:rPr lang="de-DE" b="0" dirty="0" smtClean="0"/>
              <a:t> </a:t>
            </a:r>
            <a:r>
              <a:rPr lang="de-DE" b="0" dirty="0" err="1" smtClean="0"/>
              <a:t>required</a:t>
            </a:r>
            <a:r>
              <a:rPr lang="de-DE" b="0" baseline="0" dirty="0" smtClean="0"/>
              <a:t> </a:t>
            </a:r>
            <a:r>
              <a:rPr lang="de-DE" b="0" baseline="0" smtClean="0"/>
              <a:t>and determine </a:t>
            </a:r>
            <a:r>
              <a:rPr lang="de-DE" b="0" baseline="0" dirty="0" err="1" smtClean="0"/>
              <a:t>responsibilities</a:t>
            </a:r>
            <a:r>
              <a:rPr lang="de-DE" b="0" baseline="0" dirty="0" smtClean="0"/>
              <a:t> and </a:t>
            </a:r>
            <a:r>
              <a:rPr lang="de-DE" b="0" baseline="0" dirty="0" err="1" smtClean="0"/>
              <a:t>timelines</a:t>
            </a:r>
            <a:r>
              <a:rPr lang="de-DE" b="0" baseline="0" dirty="0" smtClean="0"/>
              <a:t> </a:t>
            </a:r>
            <a:r>
              <a:rPr lang="de-DE" b="0" dirty="0" smtClean="0"/>
              <a:t>for </a:t>
            </a:r>
            <a:r>
              <a:rPr lang="de-DE" b="0" dirty="0" err="1" smtClean="0"/>
              <a:t>implementation</a:t>
            </a:r>
            <a:r>
              <a:rPr lang="de-DE" b="0" dirty="0" smtClean="0"/>
              <a:t>.</a:t>
            </a:r>
          </a:p>
          <a:p>
            <a:pPr lvl="0"/>
            <a:endParaRPr lang="de-DE" dirty="0" smtClean="0"/>
          </a:p>
          <a:p>
            <a:endParaRPr lang="en-US"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FC486B0-E611-4708-9C23-0C73E563E656}" type="slidenum">
              <a:rPr lang="de-DE" smtClean="0"/>
              <a:pPr/>
              <a:t>8</a:t>
            </a:fld>
            <a:endParaRPr lang="de-DE" dirty="0"/>
          </a:p>
        </p:txBody>
      </p:sp>
    </p:spTree>
    <p:extLst>
      <p:ext uri="{BB962C8B-B14F-4D97-AF65-F5344CB8AC3E}">
        <p14:creationId xmlns:p14="http://schemas.microsoft.com/office/powerpoint/2010/main" val="129742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xfrm>
            <a:off x="523875" y="312738"/>
            <a:ext cx="5715000" cy="4287837"/>
          </a:xfrm>
          <a:ln/>
        </p:spPr>
      </p:sp>
      <p:sp>
        <p:nvSpPr>
          <p:cNvPr id="3993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6F6F6F"/>
                </a:solidFill>
              </a:rPr>
              <a:t>Lets have a look at an example and see how this works in practice:</a:t>
            </a:r>
            <a:r>
              <a:rPr lang="en-US" b="0" strike="sngStrike" baseline="0" dirty="0" smtClean="0">
                <a:solidFill>
                  <a:srgbClr val="6F6F6F"/>
                </a:solidFill>
              </a:rPr>
              <a:t> </a:t>
            </a:r>
            <a:endParaRPr lang="en-US" b="0" strike="sngStrike" dirty="0" smtClean="0">
              <a:solidFill>
                <a:srgbClr val="6F6F6F"/>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de-DE" b="1" dirty="0" smtClean="0"/>
              <a:t>Vulnerability screening in the agriculture sector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b="0" dirty="0" smtClean="0">
              <a:solidFill>
                <a:srgbClr val="6F6F6F"/>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6F6F6F"/>
                </a:solidFill>
              </a:rPr>
              <a:t>The </a:t>
            </a:r>
            <a:r>
              <a:rPr lang="en-US" b="0" dirty="0" smtClean="0">
                <a:solidFill>
                  <a:srgbClr val="6F6F6F"/>
                </a:solidFill>
              </a:rPr>
              <a:t>Development goal is: to achieve six percent agricultural GDP growth rate</a:t>
            </a:r>
            <a:r>
              <a:rPr lang="en-US" b="0" baseline="0" dirty="0" smtClean="0">
                <a:solidFill>
                  <a:srgbClr val="6F6F6F"/>
                </a:solidFill>
              </a:rPr>
              <a:t> (</a:t>
            </a:r>
            <a:r>
              <a:rPr lang="en-GB" altLang="de-DE" b="0" dirty="0" smtClean="0">
                <a:latin typeface="Arial" charset="0"/>
                <a:cs typeface="Arial" charset="0"/>
              </a:rPr>
              <a:t>GDP =Gross domestic product).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A) How could this goal be affected by climate change?</a:t>
            </a:r>
            <a:endParaRPr lang="en-US" sz="1200" strike="sngStrike" baseline="0" dirty="0" smtClean="0">
              <a:solidFill>
                <a:schemeClr val="tx1"/>
              </a:solidFill>
            </a:endParaRPr>
          </a:p>
          <a:p>
            <a:pPr marL="0" indent="0">
              <a:buFont typeface="Arial"/>
              <a:buNone/>
            </a:pPr>
            <a:r>
              <a:rPr lang="en-US" sz="1400" dirty="0" smtClean="0">
                <a:solidFill>
                  <a:schemeClr val="tx1"/>
                </a:solidFill>
              </a:rPr>
              <a:t>Climate change leads to</a:t>
            </a:r>
            <a:r>
              <a:rPr lang="en-US" sz="1400" baseline="0" dirty="0" smtClean="0">
                <a:solidFill>
                  <a:schemeClr val="tx1"/>
                </a:solidFill>
              </a:rPr>
              <a:t> l</a:t>
            </a:r>
            <a:r>
              <a:rPr lang="en-US" sz="1400" dirty="0" smtClean="0">
                <a:solidFill>
                  <a:schemeClr val="tx1"/>
                </a:solidFill>
              </a:rPr>
              <a:t>ower</a:t>
            </a:r>
            <a:r>
              <a:rPr lang="en-US" sz="1400" baseline="0" dirty="0" smtClean="0">
                <a:solidFill>
                  <a:schemeClr val="tx1"/>
                </a:solidFill>
              </a:rPr>
              <a:t> yields of major crops because of: </a:t>
            </a:r>
            <a:endParaRPr lang="en-US" sz="1400" dirty="0" smtClean="0">
              <a:solidFill>
                <a:schemeClr val="tx1"/>
              </a:solidFill>
            </a:endParaRPr>
          </a:p>
          <a:p>
            <a:pPr marL="285750" indent="-285750">
              <a:buFont typeface="Arial"/>
              <a:buChar char="•"/>
            </a:pPr>
            <a:r>
              <a:rPr lang="en-US" sz="1400" dirty="0" smtClean="0">
                <a:solidFill>
                  <a:schemeClr val="tx1"/>
                </a:solidFill>
              </a:rPr>
              <a:t>Lower rainfalls during main agricultural cultivation period</a:t>
            </a:r>
          </a:p>
          <a:p>
            <a:pPr marL="285750" indent="-285750">
              <a:buFont typeface="Arial"/>
              <a:buChar char="•"/>
            </a:pPr>
            <a:r>
              <a:rPr lang="en-US" sz="1400" dirty="0" smtClean="0">
                <a:solidFill>
                  <a:schemeClr val="tx1"/>
                </a:solidFill>
              </a:rPr>
              <a:t>Increase of droughts/ floods</a:t>
            </a:r>
          </a:p>
          <a:p>
            <a:pPr marL="285750" indent="-285750">
              <a:buFont typeface="Arial"/>
              <a:buChar char="•"/>
            </a:pPr>
            <a:r>
              <a:rPr lang="en-US" sz="1400" baseline="0" dirty="0" smtClean="0">
                <a:solidFill>
                  <a:schemeClr val="tx1"/>
                </a:solidFill>
              </a:rPr>
              <a:t>Temperature increase</a:t>
            </a:r>
            <a:r>
              <a:rPr lang="en-US" sz="1200" dirty="0" smtClean="0">
                <a:solidFill>
                  <a:schemeClr val="tx1"/>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de-DE" dirty="0" smtClean="0">
                <a:latin typeface="Arial" charset="0"/>
                <a:cs typeface="Arial" charset="0"/>
                <a:sym typeface="Wingdings" panose="05000000000000000000" pitchFamily="2" charset="2"/>
              </a:rPr>
              <a:t> These are climate risks we have</a:t>
            </a:r>
            <a:r>
              <a:rPr lang="en-GB" altLang="de-DE" baseline="0" dirty="0" smtClean="0">
                <a:latin typeface="Arial" charset="0"/>
                <a:cs typeface="Arial" charset="0"/>
                <a:sym typeface="Wingdings" panose="05000000000000000000" pitchFamily="2" charset="2"/>
              </a:rPr>
              <a:t> to consider</a:t>
            </a:r>
            <a:r>
              <a:rPr lang="en-GB" altLang="de-DE" dirty="0" smtClean="0">
                <a:latin typeface="Arial" charset="0"/>
                <a:cs typeface="Arial" charset="0"/>
                <a:sym typeface="Wingdings" panose="05000000000000000000" pitchFamily="2" charset="2"/>
              </a:rPr>
              <a:t>.</a:t>
            </a:r>
            <a:endParaRPr lang="en-GB" altLang="de-DE" dirty="0" smtClean="0">
              <a:latin typeface="Arial" charset="0"/>
              <a:cs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altLang="de-DE"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 Which</a:t>
            </a:r>
            <a:r>
              <a:rPr lang="en-US" sz="1200" baseline="0" dirty="0" smtClean="0">
                <a:solidFill>
                  <a:schemeClr val="tx1"/>
                </a:solidFill>
              </a:rPr>
              <a:t> documents/ budgets need to be modified to reduce these risks? </a:t>
            </a:r>
            <a:r>
              <a:rPr lang="en-US" sz="1200" b="0" baseline="0" dirty="0" smtClean="0">
                <a:solidFill>
                  <a:schemeClr val="tx1"/>
                </a:solidFill>
              </a:rPr>
              <a:t>Relevant might be:</a:t>
            </a:r>
          </a:p>
          <a:p>
            <a:pPr marL="285750" indent="-285750">
              <a:buFont typeface="Arial" panose="020B0604020202020204" pitchFamily="34" charset="0"/>
              <a:buChar char="•"/>
            </a:pPr>
            <a:r>
              <a:rPr lang="en-US" sz="1200" dirty="0" smtClean="0">
                <a:solidFill>
                  <a:schemeClr val="tx1"/>
                </a:solidFill>
              </a:rPr>
              <a:t>The National growth strategy</a:t>
            </a:r>
          </a:p>
          <a:p>
            <a:pPr marL="285750" indent="-285750">
              <a:buFont typeface="Arial" panose="020B0604020202020204" pitchFamily="34" charset="0"/>
              <a:buChar char="•"/>
            </a:pPr>
            <a:r>
              <a:rPr lang="en-US" sz="1200" dirty="0" smtClean="0">
                <a:solidFill>
                  <a:schemeClr val="tx1"/>
                </a:solidFill>
              </a:rPr>
              <a:t>Agricultural</a:t>
            </a:r>
            <a:r>
              <a:rPr lang="en-US" sz="1200" baseline="0" dirty="0" smtClean="0">
                <a:solidFill>
                  <a:schemeClr val="tx1"/>
                </a:solidFill>
              </a:rPr>
              <a:t> sector strategy</a:t>
            </a:r>
          </a:p>
          <a:p>
            <a:pPr marL="285750" indent="-285750">
              <a:buFont typeface="Arial" panose="020B0604020202020204" pitchFamily="34" charset="0"/>
              <a:buChar char="•"/>
            </a:pPr>
            <a:r>
              <a:rPr lang="en-US" sz="1200" baseline="0" dirty="0" smtClean="0">
                <a:solidFill>
                  <a:schemeClr val="tx1"/>
                </a:solidFill>
              </a:rPr>
              <a:t>Action plan</a:t>
            </a:r>
          </a:p>
          <a:p>
            <a:pPr marL="285750" indent="-285750">
              <a:buFont typeface="Arial" panose="020B0604020202020204" pitchFamily="34" charset="0"/>
              <a:buChar char="•"/>
            </a:pPr>
            <a:r>
              <a:rPr lang="en-US" sz="1200" baseline="0" dirty="0" smtClean="0">
                <a:solidFill>
                  <a:schemeClr val="tx1"/>
                </a:solidFill>
              </a:rPr>
              <a:t>Sector budget</a:t>
            </a:r>
          </a:p>
          <a:p>
            <a:pPr marL="285750" indent="-285750">
              <a:buFont typeface="Arial" panose="020B0604020202020204" pitchFamily="34" charset="0"/>
              <a:buChar char="•"/>
            </a:pPr>
            <a:r>
              <a:rPr lang="en-US" sz="1200" baseline="0" dirty="0" smtClean="0">
                <a:solidFill>
                  <a:schemeClr val="tx1"/>
                </a:solidFill>
              </a:rPr>
              <a:t>Local plans</a:t>
            </a:r>
          </a:p>
          <a:p>
            <a:pPr marL="285750" indent="-285750">
              <a:buFont typeface="Arial" panose="020B0604020202020204" pitchFamily="34" charset="0"/>
              <a:buChar char="•"/>
            </a:pPr>
            <a:r>
              <a:rPr lang="en-US" sz="1200" baseline="0" dirty="0" smtClean="0">
                <a:solidFill>
                  <a:schemeClr val="tx1"/>
                </a:solidFill>
              </a:rPr>
              <a:t>…</a:t>
            </a:r>
            <a:endParaRPr lang="en-US" sz="1200" dirty="0" smtClean="0">
              <a:solidFill>
                <a:schemeClr val="tx1"/>
              </a:solidFill>
            </a:endParaRPr>
          </a:p>
          <a:p>
            <a:pPr marL="171450" indent="-171450">
              <a:buFont typeface="Wingdings" pitchFamily="2" charset="2"/>
              <a:buChar char="à"/>
            </a:pPr>
            <a:r>
              <a:rPr lang="en-GB" altLang="de-DE" b="0" dirty="0" smtClean="0">
                <a:latin typeface="Arial" charset="0"/>
                <a:cs typeface="Arial" charset="0"/>
                <a:sym typeface="Wingdings" panose="05000000000000000000" pitchFamily="2" charset="2"/>
              </a:rPr>
              <a:t>In</a:t>
            </a:r>
            <a:r>
              <a:rPr lang="en-GB" altLang="de-DE" b="0" baseline="0" dirty="0" smtClean="0">
                <a:latin typeface="Arial" charset="0"/>
                <a:cs typeface="Arial" charset="0"/>
                <a:sym typeface="Wingdings" panose="05000000000000000000" pitchFamily="2" charset="2"/>
              </a:rPr>
              <a:t> these documents and budgets we</a:t>
            </a:r>
            <a:r>
              <a:rPr lang="en-GB" altLang="de-DE" b="0" dirty="0" smtClean="0">
                <a:latin typeface="Arial" charset="0"/>
                <a:cs typeface="Arial" charset="0"/>
                <a:sym typeface="Wingdings" panose="05000000000000000000" pitchFamily="2" charset="2"/>
              </a:rPr>
              <a:t> might</a:t>
            </a:r>
            <a:r>
              <a:rPr lang="en-GB" altLang="de-DE" b="0" baseline="0" dirty="0" smtClean="0">
                <a:latin typeface="Arial" charset="0"/>
                <a:cs typeface="Arial" charset="0"/>
                <a:sym typeface="Wingdings" panose="05000000000000000000" pitchFamily="2" charset="2"/>
              </a:rPr>
              <a:t> find</a:t>
            </a:r>
            <a:r>
              <a:rPr lang="en-GB" altLang="de-DE" b="0" dirty="0" smtClean="0">
                <a:latin typeface="Arial" charset="0"/>
                <a:cs typeface="Arial" charset="0"/>
                <a:sym typeface="Wingdings" panose="05000000000000000000" pitchFamily="2" charset="2"/>
              </a:rPr>
              <a:t> entry points </a:t>
            </a:r>
            <a:r>
              <a:rPr lang="en-US" sz="1200" b="0" strike="noStrike" dirty="0" smtClean="0">
                <a:solidFill>
                  <a:schemeClr val="tx1"/>
                </a:solidFill>
              </a:rPr>
              <a:t>for</a:t>
            </a:r>
            <a:r>
              <a:rPr lang="en-US" sz="1200" b="0" strike="noStrike" baseline="0" dirty="0" smtClean="0">
                <a:solidFill>
                  <a:schemeClr val="tx1"/>
                </a:solidFill>
              </a:rPr>
              <a:t> mainstreaming adaptation</a:t>
            </a:r>
            <a:endParaRPr lang="en-US" sz="1200" b="0" strike="noStrike" dirty="0" smtClean="0">
              <a:solidFill>
                <a:schemeClr val="tx1"/>
              </a:solidFill>
            </a:endParaRPr>
          </a:p>
          <a:p>
            <a:pPr marL="0" indent="0">
              <a:buFont typeface="Wingdings" pitchFamily="2" charset="2"/>
              <a:buNone/>
            </a:pPr>
            <a:endParaRPr lang="en-GB" altLang="de-DE" dirty="0" smtClean="0">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de-DE" dirty="0" smtClean="0">
                <a:latin typeface="Arial" charset="0"/>
                <a:cs typeface="Arial" charset="0"/>
              </a:rPr>
              <a:t>C)</a:t>
            </a:r>
            <a:r>
              <a:rPr lang="en-US" sz="1200" baseline="0" dirty="0" smtClean="0">
                <a:solidFill>
                  <a:schemeClr val="tx1"/>
                </a:solidFill>
              </a:rPr>
              <a:t> What actions are required?: For example, it is necessary to</a:t>
            </a:r>
            <a:endParaRPr lang="en-US" sz="1200" b="1" baseline="0" dirty="0" smtClean="0">
              <a:solidFill>
                <a:schemeClr val="tx1"/>
              </a:solidFill>
            </a:endParaRPr>
          </a:p>
          <a:p>
            <a:pPr marL="285750" indent="-285750">
              <a:buFont typeface="Arial"/>
              <a:buChar char="•"/>
            </a:pPr>
            <a:r>
              <a:rPr lang="en-US" sz="1200" dirty="0" smtClean="0">
                <a:solidFill>
                  <a:schemeClr val="tx1"/>
                </a:solidFill>
              </a:rPr>
              <a:t>Promote/ increase investments in irrigation</a:t>
            </a:r>
          </a:p>
          <a:p>
            <a:pPr marL="285750" indent="-285750">
              <a:buFont typeface="Arial"/>
              <a:buChar char="•"/>
            </a:pPr>
            <a:r>
              <a:rPr lang="en-US" sz="1200" baseline="0" dirty="0" smtClean="0">
                <a:solidFill>
                  <a:schemeClr val="tx1"/>
                </a:solidFill>
              </a:rPr>
              <a:t>Promote/ increase investment in resilient transport infrastructure</a:t>
            </a:r>
          </a:p>
          <a:p>
            <a:pPr marL="285750" indent="-285750">
              <a:buFont typeface="Arial"/>
              <a:buChar char="•"/>
            </a:pPr>
            <a:r>
              <a:rPr lang="en-US" sz="1200" baseline="0" dirty="0" smtClean="0">
                <a:solidFill>
                  <a:schemeClr val="tx1"/>
                </a:solidFill>
              </a:rPr>
              <a:t>Improve climate services</a:t>
            </a:r>
          </a:p>
          <a:p>
            <a:pPr marL="285750" indent="-285750">
              <a:buFont typeface="Arial"/>
              <a:buChar char="•"/>
            </a:pPr>
            <a:r>
              <a:rPr lang="en-US" sz="1200" baseline="0" dirty="0" smtClean="0">
                <a:solidFill>
                  <a:schemeClr val="tx1"/>
                </a:solidFill>
              </a:rPr>
              <a:t>…</a:t>
            </a:r>
          </a:p>
          <a:p>
            <a:pPr marL="0" indent="0">
              <a:buFont typeface="Arial"/>
              <a:buNone/>
            </a:pPr>
            <a:r>
              <a:rPr lang="en-US" sz="1200" b="0" baseline="0" dirty="0" smtClean="0">
                <a:solidFill>
                  <a:schemeClr val="tx1"/>
                </a:solidFill>
                <a:sym typeface="Wingdings" panose="05000000000000000000" pitchFamily="2" charset="2"/>
              </a:rPr>
              <a:t>       </a:t>
            </a:r>
            <a:r>
              <a:rPr lang="en-US" sz="1200" b="0" baseline="0" dirty="0" smtClean="0">
                <a:solidFill>
                  <a:schemeClr val="tx1"/>
                </a:solidFill>
              </a:rPr>
              <a:t>Change the policies, plans and budgets to include these actions</a:t>
            </a:r>
            <a:endParaRPr lang="en-US"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a:t>
            </a:r>
            <a:r>
              <a:rPr lang="en-US" sz="1200" baseline="0" dirty="0" smtClean="0">
                <a:solidFill>
                  <a:schemeClr val="tx1"/>
                </a:solidFill>
              </a:rPr>
              <a:t> What actors should contribute to next steps (and be responsible for the implementation)? </a:t>
            </a:r>
            <a:endParaRPr lang="en-US" sz="1200" b="1" baseline="0" dirty="0" smtClean="0">
              <a:solidFill>
                <a:schemeClr val="tx1"/>
              </a:solidFill>
            </a:endParaRPr>
          </a:p>
          <a:p>
            <a:pPr marL="285750" indent="-285750">
              <a:buFont typeface="Arial"/>
              <a:buChar char="•"/>
            </a:pPr>
            <a:r>
              <a:rPr lang="en-US" sz="1200" dirty="0" smtClean="0">
                <a:solidFill>
                  <a:schemeClr val="tx1"/>
                </a:solidFill>
              </a:rPr>
              <a:t>Ministry of Agriculture</a:t>
            </a:r>
          </a:p>
          <a:p>
            <a:pPr marL="285750" indent="-285750">
              <a:buFont typeface="Arial"/>
              <a:buChar char="•"/>
            </a:pPr>
            <a:r>
              <a:rPr lang="en-US" sz="1200" dirty="0" smtClean="0">
                <a:solidFill>
                  <a:schemeClr val="tx1"/>
                </a:solidFill>
              </a:rPr>
              <a:t>State Water</a:t>
            </a:r>
            <a:r>
              <a:rPr lang="en-US" sz="1200" baseline="0" dirty="0" smtClean="0">
                <a:solidFill>
                  <a:schemeClr val="tx1"/>
                </a:solidFill>
              </a:rPr>
              <a:t> Authority (Irrigation department)</a:t>
            </a:r>
          </a:p>
          <a:p>
            <a:pPr marL="285750" indent="-285750">
              <a:buFont typeface="Arial"/>
              <a:buChar char="•"/>
            </a:pPr>
            <a:r>
              <a:rPr lang="en-US" sz="1200" baseline="0" dirty="0" smtClean="0">
                <a:solidFill>
                  <a:schemeClr val="tx1"/>
                </a:solidFill>
              </a:rPr>
              <a:t>Office of meteorology</a:t>
            </a:r>
          </a:p>
          <a:p>
            <a:pPr marL="285750" indent="-285750">
              <a:buFont typeface="Arial"/>
              <a:buChar char="•"/>
            </a:pPr>
            <a:r>
              <a:rPr lang="en-US" sz="1200" baseline="0" dirty="0" smtClean="0">
                <a:solidFill>
                  <a:schemeClr val="tx1"/>
                </a:solidFill>
              </a:rPr>
              <a:t>…</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endParaRPr lang="en-GB" altLang="de-DE" dirty="0" smtClean="0">
              <a:latin typeface="Arial" charset="0"/>
              <a:cs typeface="Arial" charset="0"/>
            </a:endParaRPr>
          </a:p>
        </p:txBody>
      </p:sp>
      <p:sp>
        <p:nvSpPr>
          <p:cNvPr id="39940"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b="1">
                <a:solidFill>
                  <a:schemeClr val="tx1"/>
                </a:solidFill>
                <a:latin typeface="Arial" charset="0"/>
                <a:cs typeface="Arial" charset="0"/>
              </a:defRPr>
            </a:lvl1pPr>
            <a:lvl2pPr marL="739384" indent="-284378" eaLnBrk="0" hangingPunct="0">
              <a:spcBef>
                <a:spcPct val="30000"/>
              </a:spcBef>
              <a:buClr>
                <a:srgbClr val="669900"/>
              </a:buClr>
              <a:buFont typeface="Wingdings" pitchFamily="2" charset="2"/>
              <a:buChar char="§"/>
              <a:defRPr sz="1200">
                <a:solidFill>
                  <a:schemeClr val="tx1"/>
                </a:solidFill>
                <a:latin typeface="Arial" charset="0"/>
                <a:ea typeface="Adobe Fangsong Std R" pitchFamily="18" charset="-128"/>
                <a:cs typeface="Arial" charset="0"/>
              </a:defRPr>
            </a:lvl2pPr>
            <a:lvl3pPr marL="1137514" indent="-227503" eaLnBrk="0" hangingPunct="0">
              <a:spcBef>
                <a:spcPct val="30000"/>
              </a:spcBef>
              <a:buClr>
                <a:srgbClr val="669900"/>
              </a:buClr>
              <a:buFont typeface="Wingdings" pitchFamily="2" charset="2"/>
              <a:buChar char="§"/>
              <a:defRPr sz="1000">
                <a:solidFill>
                  <a:schemeClr val="tx1"/>
                </a:solidFill>
                <a:latin typeface="Arial" charset="0"/>
                <a:ea typeface="Adobe Fangsong Std R" pitchFamily="18" charset="-128"/>
                <a:cs typeface="Arial" charset="0"/>
              </a:defRPr>
            </a:lvl3pPr>
            <a:lvl4pPr marL="1592519" indent="-227503" eaLnBrk="0" hangingPunct="0">
              <a:spcBef>
                <a:spcPct val="30000"/>
              </a:spcBef>
              <a:buClr>
                <a:srgbClr val="669900"/>
              </a:buClr>
              <a:buFont typeface="Wingdings" pitchFamily="2" charset="2"/>
              <a:buChar char="§"/>
              <a:defRPr sz="800">
                <a:solidFill>
                  <a:schemeClr val="tx1"/>
                </a:solidFill>
                <a:latin typeface="Arial" charset="0"/>
                <a:ea typeface="Adobe Fangsong Std R" pitchFamily="18" charset="-128"/>
                <a:cs typeface="Arial" charset="0"/>
              </a:defRPr>
            </a:lvl4pPr>
            <a:lvl5pPr marL="2047524" indent="-227503" eaLnBrk="0" hangingPunct="0">
              <a:spcBef>
                <a:spcPct val="30000"/>
              </a:spcBef>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5pPr>
            <a:lvl6pPr marL="2502530"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6pPr>
            <a:lvl7pPr marL="2957535"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7pPr>
            <a:lvl8pPr marL="3412541"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8pPr>
            <a:lvl9pPr marL="3867546" indent="-227503" eaLnBrk="0" fontAlgn="base" hangingPunct="0">
              <a:spcBef>
                <a:spcPct val="30000"/>
              </a:spcBef>
              <a:spcAft>
                <a:spcPct val="0"/>
              </a:spcAft>
              <a:buClr>
                <a:srgbClr val="669900"/>
              </a:buClr>
              <a:buFont typeface="Wingdings" pitchFamily="2" charset="2"/>
              <a:buChar char="§"/>
              <a:defRPr sz="800" b="1">
                <a:solidFill>
                  <a:srgbClr val="669900"/>
                </a:solidFill>
                <a:latin typeface="Arial" charset="0"/>
                <a:ea typeface="Adobe Fangsong Std R" pitchFamily="18" charset="-128"/>
                <a:cs typeface="Arial" charset="0"/>
              </a:defRPr>
            </a:lvl9pPr>
          </a:lstStyle>
          <a:p>
            <a:pPr>
              <a:spcBef>
                <a:spcPct val="0"/>
              </a:spcBef>
            </a:pPr>
            <a:fld id="{F0C43257-C489-4857-B022-AE12F6EA2AC3}" type="slidenum">
              <a:rPr altLang="de-DE" sz="1000">
                <a:solidFill>
                  <a:schemeClr val="bg1"/>
                </a:solidFill>
              </a:rPr>
              <a:pPr>
                <a:spcBef>
                  <a:spcPct val="0"/>
                </a:spcBef>
              </a:pPr>
              <a:t>9</a:t>
            </a:fld>
            <a:endParaRPr altLang="de-DE" sz="1000" dirty="0">
              <a:solidFill>
                <a:schemeClr val="bg1"/>
              </a:solidFill>
            </a:endParaRPr>
          </a:p>
        </p:txBody>
      </p:sp>
    </p:spTree>
    <p:extLst>
      <p:ext uri="{BB962C8B-B14F-4D97-AF65-F5344CB8AC3E}">
        <p14:creationId xmlns:p14="http://schemas.microsoft.com/office/powerpoint/2010/main" val="874356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1.JPG"/><Relationship Id="rId2" Type="http://schemas.openxmlformats.org/officeDocument/2006/relationships/image" Target="../media/image3.gif"/><Relationship Id="rId1" Type="http://schemas.openxmlformats.org/officeDocument/2006/relationships/slideMaster" Target="../slideMasters/slideMaster2.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790056"/>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noProof="0" dirty="0" smtClean="0">
              <a:ln>
                <a:noFill/>
              </a:ln>
              <a:solidFill>
                <a:srgbClr val="999999"/>
              </a:solidFill>
              <a:effectLst/>
              <a:latin typeface="Arial" charset="0"/>
            </a:endParaRPr>
          </a:p>
        </p:txBody>
      </p:sp>
      <p:grpSp>
        <p:nvGrpSpPr>
          <p:cNvPr id="11" name="Gruppieren 10"/>
          <p:cNvGrpSpPr/>
          <p:nvPr userDrawn="1"/>
        </p:nvGrpSpPr>
        <p:grpSpPr>
          <a:xfrm>
            <a:off x="35496" y="5013176"/>
            <a:ext cx="9126220" cy="1828197"/>
            <a:chOff x="0" y="5124450"/>
            <a:chExt cx="9126220" cy="1828197"/>
          </a:xfrm>
        </p:grpSpPr>
        <p:sp>
          <p:nvSpPr>
            <p:cNvPr id="12" name="Rechteck 11"/>
            <p:cNvSpPr/>
            <p:nvPr/>
          </p:nvSpPr>
          <p:spPr bwMode="auto">
            <a:xfrm>
              <a:off x="0" y="5124450"/>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grpSp>
          <p:nvGrpSpPr>
            <p:cNvPr id="13" name="Gruppieren 12"/>
            <p:cNvGrpSpPr/>
            <p:nvPr/>
          </p:nvGrpSpPr>
          <p:grpSpPr>
            <a:xfrm>
              <a:off x="92908" y="5264297"/>
              <a:ext cx="8757087" cy="1688350"/>
              <a:chOff x="92908" y="5264297"/>
              <a:chExt cx="8757087" cy="1688350"/>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275" y="5264297"/>
                <a:ext cx="4829176" cy="16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08" y="5419823"/>
                <a:ext cx="2595169" cy="1081479"/>
              </a:xfrm>
              <a:prstGeom prst="rect">
                <a:avLst/>
              </a:prstGeom>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0" y="5559263"/>
                <a:ext cx="658495" cy="12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5985956" y="5462319"/>
                <a:ext cx="1995994" cy="886746"/>
                <a:chOff x="5985956" y="5462319"/>
                <a:chExt cx="1995994" cy="886746"/>
              </a:xfrm>
            </p:grpSpPr>
            <p:sp>
              <p:nvSpPr>
                <p:cNvPr id="18" name="Textfeld 17"/>
                <p:cNvSpPr txBox="1"/>
                <p:nvPr/>
              </p:nvSpPr>
              <p:spPr>
                <a:xfrm>
                  <a:off x="5985956" y="5462319"/>
                  <a:ext cx="1147864" cy="253916"/>
                </a:xfrm>
                <a:prstGeom prst="rect">
                  <a:avLst/>
                </a:prstGeom>
                <a:noFill/>
              </p:spPr>
              <p:txBody>
                <a:bodyPr wrap="square" rtlCol="0">
                  <a:spAutoFit/>
                </a:bodyPr>
                <a:lstStyle/>
                <a:p>
                  <a:r>
                    <a:rPr lang="de-DE" sz="1050" b="0" dirty="0" smtClean="0">
                      <a:solidFill>
                        <a:schemeClr val="tx1"/>
                      </a:solidFill>
                      <a:latin typeface="Arial Narrow" panose="020B0606020202030204" pitchFamily="34" charset="0"/>
                    </a:rPr>
                    <a:t>In </a:t>
                  </a:r>
                  <a:r>
                    <a:rPr lang="de-DE" sz="1050" b="0" dirty="0" err="1" smtClean="0">
                      <a:solidFill>
                        <a:schemeClr val="tx1"/>
                      </a:solidFill>
                      <a:latin typeface="Arial Narrow" panose="020B0606020202030204" pitchFamily="34" charset="0"/>
                    </a:rPr>
                    <a:t>cooperation</a:t>
                  </a:r>
                  <a:r>
                    <a:rPr lang="de-DE" sz="1050" b="0" dirty="0" smtClean="0">
                      <a:solidFill>
                        <a:schemeClr val="tx1"/>
                      </a:solidFill>
                      <a:latin typeface="Arial Narrow" panose="020B0606020202030204" pitchFamily="34" charset="0"/>
                    </a:rPr>
                    <a:t> with	</a:t>
                  </a:r>
                  <a:endParaRPr lang="en-US" sz="1050" b="0" dirty="0">
                    <a:solidFill>
                      <a:schemeClr val="tx1"/>
                    </a:solidFill>
                    <a:latin typeface="Arial Narrow" panose="020B0606020202030204" pitchFamily="34" charset="0"/>
                  </a:endParaRPr>
                </a:p>
              </p:txBody>
            </p:sp>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027" y="5806346"/>
                  <a:ext cx="1883923" cy="5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3" name="Textfeld 2"/>
          <p:cNvSpPr txBox="1"/>
          <p:nvPr userDrawn="1"/>
        </p:nvSpPr>
        <p:spPr>
          <a:xfrm>
            <a:off x="1074051" y="1268760"/>
            <a:ext cx="6973838" cy="1200329"/>
          </a:xfrm>
          <a:prstGeom prst="rect">
            <a:avLst/>
          </a:prstGeom>
          <a:noFill/>
        </p:spPr>
        <p:txBody>
          <a:bodyPr wrap="square" rtlCol="0">
            <a:spAutoFit/>
          </a:bodyPr>
          <a:lstStyle/>
          <a:p>
            <a:pPr algn="ctr"/>
            <a:r>
              <a:rPr lang="en-GB" sz="2400" noProof="0" dirty="0" smtClean="0">
                <a:solidFill>
                  <a:schemeClr val="accent3"/>
                </a:solidFill>
              </a:rPr>
              <a:t>National Adaptation Plan (NAP) </a:t>
            </a:r>
            <a:br>
              <a:rPr lang="en-GB" sz="2400" noProof="0" dirty="0" smtClean="0">
                <a:solidFill>
                  <a:schemeClr val="accent3"/>
                </a:solidFill>
              </a:rPr>
            </a:br>
            <a:r>
              <a:rPr lang="en-GB" sz="2400" noProof="0" dirty="0" smtClean="0">
                <a:solidFill>
                  <a:schemeClr val="accent3"/>
                </a:solidFill>
              </a:rPr>
              <a:t>Country-level training</a:t>
            </a:r>
          </a:p>
          <a:p>
            <a:pPr algn="ctr"/>
            <a:endParaRPr lang="en-GB" sz="2400" noProof="0" dirty="0" smtClean="0">
              <a:solidFill>
                <a:schemeClr val="accent3"/>
              </a:solidFill>
            </a:endParaRP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273419807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260340920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422679690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270895092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314500294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185123289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1640061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3"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marL="360000" lvl="1">
              <a:buClr>
                <a:srgbClr val="C80F0F"/>
              </a:buClr>
            </a:pPr>
            <a:r>
              <a:rPr lang="en-GB" noProof="0" dirty="0" smtClean="0"/>
              <a:t>Second layer</a:t>
            </a:r>
          </a:p>
          <a:p>
            <a:pPr marL="720000" lvl="2"/>
            <a:r>
              <a:rPr lang="en-GB" noProof="0" dirty="0" smtClean="0"/>
              <a:t>Third layer</a:t>
            </a:r>
          </a:p>
          <a:p>
            <a:pPr marL="1080000" lvl="3"/>
            <a:r>
              <a:rPr lang="en-GB"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5"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3"/>
                </a:solidFill>
              </a:defRPr>
            </a:lvl1pPr>
          </a:lstStyle>
          <a:p>
            <a:r>
              <a:rPr lang="en-GB" noProof="0" dirty="0" smtClean="0"/>
              <a:t>Click here to add title</a:t>
            </a:r>
            <a:endParaRPr lang="en-GB" noProof="0" dirty="0"/>
          </a:p>
        </p:txBody>
      </p:sp>
      <p:sp>
        <p:nvSpPr>
          <p:cNvPr id="4" name="Datumsplatzhalter 3"/>
          <p:cNvSpPr>
            <a:spLocks noGrp="1"/>
          </p:cNvSpPr>
          <p:nvPr>
            <p:ph type="dt" sz="half" idx="11"/>
          </p:nvPr>
        </p:nvSpPr>
        <p:spPr/>
        <p:txBody>
          <a:bodyPr/>
          <a:lstStyle/>
          <a:p>
            <a:pPr>
              <a:defRPr/>
            </a:pPr>
            <a:fld id="{12E44C94-8673-44B1-B997-2666052F0658}" type="datetime1">
              <a:rPr lang="en-GB" noProof="0" smtClean="0"/>
              <a:pPr>
                <a:defRPr/>
              </a:pPr>
              <a:t>14/04/2015</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baseline="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en-GB" noProof="0" dirty="0" smtClean="0"/>
              <a:t>Click here to add content</a:t>
            </a:r>
          </a:p>
          <a:p>
            <a:pPr lvl="1"/>
            <a:r>
              <a:rPr lang="en-GB" noProof="0" dirty="0" smtClean="0"/>
              <a:t>Second layer	</a:t>
            </a:r>
          </a:p>
          <a:p>
            <a:pPr lvl="2"/>
            <a:r>
              <a:rPr lang="en-GB" noProof="0" dirty="0" smtClean="0"/>
              <a:t>Third layer</a:t>
            </a:r>
          </a:p>
          <a:p>
            <a:pPr lvl="3"/>
            <a:r>
              <a:rPr lang="en-GB" noProof="0" dirty="0" smtClean="0"/>
              <a:t>Fourth layer</a:t>
            </a:r>
          </a:p>
        </p:txBody>
      </p:sp>
      <p:sp>
        <p:nvSpPr>
          <p:cNvPr id="6" name="Fußzeilenplatzhalter 2"/>
          <p:cNvSpPr>
            <a:spLocks noGrp="1"/>
          </p:cNvSpPr>
          <p:nvPr>
            <p:ph type="ftr" sz="quarter" idx="10"/>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E44C94-8673-44B1-B997-2666052F0658}" type="datetime1">
              <a:rPr lang="en-GB" noProof="0" smtClean="0"/>
              <a:pPr>
                <a:defRPr/>
              </a:pPr>
              <a:t>14/04/2015</a:t>
            </a:fld>
            <a:endParaRPr lang="en-GB" noProof="0" dirty="0"/>
          </a:p>
        </p:txBody>
      </p:sp>
      <p:sp>
        <p:nvSpPr>
          <p:cNvPr id="5" name="Fußzeilenplatzhalter 2"/>
          <p:cNvSpPr>
            <a:spLocks noGrp="1"/>
          </p:cNvSpPr>
          <p:nvPr>
            <p:ph type="ftr" sz="quarter" idx="13"/>
          </p:nvPr>
        </p:nvSpPr>
        <p:spPr>
          <a:xfrm>
            <a:off x="2862776" y="6581001"/>
            <a:ext cx="3418449" cy="246221"/>
          </a:xfrm>
          <a:prstGeom prst="rect">
            <a:avLst/>
          </a:prstGeom>
        </p:spPr>
        <p:txBody>
          <a:bodyPr/>
          <a:lstStyle>
            <a:lvl1pPr>
              <a:defRPr spc="0" baseline="0">
                <a:latin typeface="Arial Narrow" panose="020B0606020202030204" pitchFamily="34" charset="0"/>
              </a:defRPr>
            </a:lvl1pPr>
          </a:lstStyle>
          <a:p>
            <a:r>
              <a:rPr lang="en-GB" dirty="0" smtClean="0"/>
              <a:t>NAP country-level training</a:t>
            </a:r>
            <a:endParaRPr lang="en-GB" dirty="0"/>
          </a:p>
        </p:txBody>
      </p:sp>
    </p:spTree>
    <p:extLst>
      <p:ext uri="{BB962C8B-B14F-4D97-AF65-F5344CB8AC3E}">
        <p14:creationId xmlns:p14="http://schemas.microsoft.com/office/powerpoint/2010/main" val="821520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Grafik 10"/>
          <p:cNvPicPr>
            <a:picLocks noChangeAspect="1"/>
          </p:cNvPicPr>
          <p:nvPr/>
        </p:nvPicPr>
        <p:blipFill>
          <a:blip r:embed="rId2" cstate="print"/>
          <a:srcRect/>
          <a:stretch>
            <a:fillRect/>
          </a:stretch>
        </p:blipFill>
        <p:spPr bwMode="auto">
          <a:xfrm>
            <a:off x="0" y="0"/>
            <a:ext cx="9144000" cy="1119188"/>
          </a:xfrm>
          <a:prstGeom prst="rect">
            <a:avLst/>
          </a:prstGeom>
          <a:noFill/>
          <a:ln w="9525">
            <a:noFill/>
            <a:miter lim="800000"/>
            <a:headEnd/>
            <a:tailEnd/>
          </a:ln>
        </p:spPr>
      </p:pic>
      <p:sp>
        <p:nvSpPr>
          <p:cNvPr id="9" name="Rectangle 15"/>
          <p:cNvSpPr>
            <a:spLocks noGrp="1" noChangeArrowheads="1"/>
          </p:cNvSpPr>
          <p:nvPr>
            <p:ph type="ctrTitle" sz="quarter" hasCustomPrompt="1"/>
          </p:nvPr>
        </p:nvSpPr>
        <p:spPr>
          <a:xfrm>
            <a:off x="1043608" y="2141984"/>
            <a:ext cx="7034400" cy="1143000"/>
          </a:xfrm>
        </p:spPr>
        <p:txBody>
          <a:bodyPr anchor="ctr"/>
          <a:lstStyle>
            <a:lvl1pPr algn="ctr">
              <a:defRPr sz="2400" baseline="0">
                <a:solidFill>
                  <a:schemeClr val="accent3"/>
                </a:solidFill>
              </a:defRPr>
            </a:lvl1pPr>
          </a:lstStyle>
          <a:p>
            <a:r>
              <a:rPr lang="en-GB" noProof="0" dirty="0" smtClean="0"/>
              <a:t/>
            </a:r>
            <a:br>
              <a:rPr lang="en-GB" noProof="0" dirty="0" smtClean="0"/>
            </a:br>
            <a:r>
              <a:rPr lang="en-GB" noProof="0" dirty="0" smtClean="0"/>
              <a:t>Insert number and title of module</a:t>
            </a:r>
            <a:br>
              <a:rPr lang="en-GB" noProof="0" dirty="0" smtClean="0"/>
            </a:br>
            <a:r>
              <a:rPr lang="en-GB" noProof="0" dirty="0" smtClean="0"/>
              <a:t>Insert name of trainer/s</a:t>
            </a:r>
            <a:br>
              <a:rPr lang="en-GB" noProof="0" dirty="0" smtClean="0"/>
            </a:br>
            <a:endParaRPr lang="en-GB" noProof="0" dirty="0"/>
          </a:p>
        </p:txBody>
      </p:sp>
      <p:sp>
        <p:nvSpPr>
          <p:cNvPr id="10" name="Rechteck 9"/>
          <p:cNvSpPr/>
          <p:nvPr/>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200" b="1" dirty="0" smtClean="0">
              <a:solidFill>
                <a:srgbClr val="999999"/>
              </a:solidFill>
            </a:endParaRPr>
          </a:p>
        </p:txBody>
      </p:sp>
      <p:sp>
        <p:nvSpPr>
          <p:cNvPr id="12" name="Rechteck 11"/>
          <p:cNvSpPr/>
          <p:nvPr/>
        </p:nvSpPr>
        <p:spPr bwMode="auto">
          <a:xfrm>
            <a:off x="35496" y="5013176"/>
            <a:ext cx="9126220" cy="182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200" b="1" smtClean="0">
              <a:solidFill>
                <a:srgbClr val="999999"/>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121" y="187281"/>
            <a:ext cx="2595169" cy="1081479"/>
          </a:xfrm>
          <a:prstGeom prst="rect">
            <a:avLst/>
          </a:prstGeom>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469" y="5155695"/>
            <a:ext cx="517614" cy="100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ieren 16"/>
          <p:cNvGrpSpPr/>
          <p:nvPr/>
        </p:nvGrpSpPr>
        <p:grpSpPr>
          <a:xfrm>
            <a:off x="3598731" y="4869160"/>
            <a:ext cx="1779970" cy="791352"/>
            <a:chOff x="5985956" y="5416769"/>
            <a:chExt cx="1779970" cy="791352"/>
          </a:xfrm>
        </p:grpSpPr>
        <p:sp>
          <p:nvSpPr>
            <p:cNvPr id="18" name="Textfeld 17"/>
            <p:cNvSpPr txBox="1"/>
            <p:nvPr/>
          </p:nvSpPr>
          <p:spPr>
            <a:xfrm>
              <a:off x="5985956" y="5416769"/>
              <a:ext cx="1147864" cy="430887"/>
            </a:xfrm>
            <a:prstGeom prst="rect">
              <a:avLst/>
            </a:prstGeom>
            <a:noFill/>
          </p:spPr>
          <p:txBody>
            <a:bodyPr wrap="square" rtlCol="0">
              <a:spAutoFit/>
            </a:bodyPr>
            <a:lstStyle/>
            <a:p>
              <a:r>
                <a:rPr lang="de-DE" sz="1100" dirty="0" smtClean="0">
                  <a:solidFill>
                    <a:srgbClr val="000000"/>
                  </a:solidFill>
                  <a:latin typeface="Arial Narrow" panose="020B0606020202030204" pitchFamily="34" charset="0"/>
                </a:rPr>
                <a:t>In </a:t>
              </a:r>
              <a:r>
                <a:rPr lang="de-DE" sz="1100" dirty="0" err="1" smtClean="0">
                  <a:solidFill>
                    <a:srgbClr val="000000"/>
                  </a:solidFill>
                  <a:latin typeface="Arial Narrow" panose="020B0606020202030204" pitchFamily="34" charset="0"/>
                </a:rPr>
                <a:t>cooperation</a:t>
              </a:r>
              <a:r>
                <a:rPr lang="de-DE" sz="1100" dirty="0" smtClean="0">
                  <a:solidFill>
                    <a:srgbClr val="000000"/>
                  </a:solidFill>
                  <a:latin typeface="Arial Narrow" panose="020B0606020202030204" pitchFamily="34" charset="0"/>
                </a:rPr>
                <a:t> </a:t>
              </a:r>
              <a:r>
                <a:rPr lang="de-DE" sz="1100" dirty="0" err="1" smtClean="0">
                  <a:solidFill>
                    <a:srgbClr val="000000"/>
                  </a:solidFill>
                  <a:latin typeface="Arial Narrow" panose="020B0606020202030204" pitchFamily="34" charset="0"/>
                </a:rPr>
                <a:t>with</a:t>
              </a:r>
              <a:r>
                <a:rPr lang="de-DE" sz="1100" dirty="0" smtClean="0">
                  <a:solidFill>
                    <a:srgbClr val="000000"/>
                  </a:solidFill>
                  <a:latin typeface="Arial Narrow" panose="020B0606020202030204" pitchFamily="34" charset="0"/>
                </a:rPr>
                <a:t>	</a:t>
              </a:r>
              <a:endParaRPr lang="en-US" sz="1100" dirty="0">
                <a:solidFill>
                  <a:srgbClr val="000000"/>
                </a:solidFill>
                <a:latin typeface="Arial Narrow" panose="020B0606020202030204" pitchFamily="34" charset="0"/>
              </a:endParaRPr>
            </a:p>
          </p:txBody>
        </p:sp>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129" y="5726799"/>
              <a:ext cx="1670797" cy="4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feld 2"/>
          <p:cNvSpPr txBox="1"/>
          <p:nvPr/>
        </p:nvSpPr>
        <p:spPr>
          <a:xfrm>
            <a:off x="1074051" y="1421904"/>
            <a:ext cx="6973838" cy="830997"/>
          </a:xfrm>
          <a:prstGeom prst="rect">
            <a:avLst/>
          </a:prstGeom>
          <a:noFill/>
        </p:spPr>
        <p:txBody>
          <a:bodyPr wrap="square" rtlCol="0">
            <a:spAutoFit/>
          </a:bodyPr>
          <a:lstStyle/>
          <a:p>
            <a:pPr algn="ctr"/>
            <a:r>
              <a:rPr lang="en-GB" sz="2400" dirty="0" smtClean="0">
                <a:solidFill>
                  <a:srgbClr val="008AB5"/>
                </a:solidFill>
              </a:rPr>
              <a:t>National Adaptation Plan (NAP) </a:t>
            </a:r>
            <a:br>
              <a:rPr lang="en-GB" sz="2400" dirty="0" smtClean="0">
                <a:solidFill>
                  <a:srgbClr val="008AB5"/>
                </a:solidFill>
              </a:rPr>
            </a:br>
            <a:r>
              <a:rPr lang="en-GB" sz="2400" dirty="0" smtClean="0">
                <a:solidFill>
                  <a:srgbClr val="008AB5"/>
                </a:solidFill>
              </a:rPr>
              <a:t>Country-level training</a:t>
            </a:r>
          </a:p>
        </p:txBody>
      </p:sp>
      <p:pic>
        <p:nvPicPr>
          <p:cNvPr id="20" name="Grafik 19"/>
          <p:cNvPicPr>
            <a:picLocks noChangeAspect="1"/>
          </p:cNvPicPr>
          <p:nvPr userDrawn="1"/>
        </p:nvPicPr>
        <p:blipFill rotWithShape="1">
          <a:blip r:embed="rId6" cstate="print">
            <a:extLst>
              <a:ext uri="{28A0092B-C50C-407E-A947-70E740481C1C}">
                <a14:useLocalDpi xmlns:a14="http://schemas.microsoft.com/office/drawing/2010/main" val="0"/>
              </a:ext>
            </a:extLst>
          </a:blip>
          <a:srcRect r="6130"/>
          <a:stretch/>
        </p:blipFill>
        <p:spPr>
          <a:xfrm>
            <a:off x="326529" y="4648130"/>
            <a:ext cx="3272202" cy="1797696"/>
          </a:xfrm>
          <a:prstGeom prst="rect">
            <a:avLst/>
          </a:prstGeom>
        </p:spPr>
      </p:pic>
      <p:pic>
        <p:nvPicPr>
          <p:cNvPr id="5" name="Grafik 4"/>
          <p:cNvPicPr>
            <a:picLocks noChangeAspect="1"/>
          </p:cNvPicPr>
          <p:nvPr userDrawn="1"/>
        </p:nvPicPr>
        <p:blipFill rotWithShape="1">
          <a:blip r:embed="rId7">
            <a:extLst>
              <a:ext uri="{28A0092B-C50C-407E-A947-70E740481C1C}">
                <a14:useLocalDpi xmlns:a14="http://schemas.microsoft.com/office/drawing/2010/main" val="0"/>
              </a:ext>
            </a:extLst>
          </a:blip>
          <a:srcRect l="2979" t="9915" r="15283" b="15670"/>
          <a:stretch/>
        </p:blipFill>
        <p:spPr>
          <a:xfrm>
            <a:off x="6292052" y="5003635"/>
            <a:ext cx="1808340" cy="666205"/>
          </a:xfrm>
          <a:prstGeom prst="rect">
            <a:avLst/>
          </a:prstGeom>
        </p:spPr>
      </p:pic>
    </p:spTree>
    <p:extLst>
      <p:ext uri="{BB962C8B-B14F-4D97-AF65-F5344CB8AC3E}">
        <p14:creationId xmlns:p14="http://schemas.microsoft.com/office/powerpoint/2010/main" val="20206285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gif"/><Relationship Id="rId5" Type="http://schemas.openxmlformats.org/officeDocument/2006/relationships/slideLayout" Target="../slideLayouts/slideLayout13.xml"/><Relationship Id="rId10" Type="http://schemas.openxmlformats.org/officeDocument/2006/relationships/image" Target="../media/image1.gi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noProof="0" smtClean="0"/>
              <a:pPr>
                <a:defRPr/>
              </a:pPr>
              <a:t>14/04/2015</a:t>
            </a:fld>
            <a:endParaRPr lang="en-GB" noProof="0"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defTabSz="914400">
              <a:buNone/>
            </a:pPr>
            <a:r>
              <a:rPr lang="es-ES_tradnl" sz="1000" b="0" i="0" dirty="0" err="1" smtClean="0">
                <a:solidFill>
                  <a:srgbClr val="6E6452"/>
                </a:solidFill>
                <a:latin typeface="Arial Narrow"/>
                <a:ea typeface="+mn-ea"/>
                <a:cs typeface="+mn-cs"/>
              </a:rPr>
              <a:t>Slide</a:t>
            </a:r>
            <a:r>
              <a:rPr lang="es-ES_tradnl" sz="1000" b="0" i="0" dirty="0" smtClean="0">
                <a:solidFill>
                  <a:srgbClr val="6E6452"/>
                </a:solidFill>
                <a:latin typeface="Arial Narrow"/>
                <a:ea typeface="+mn-ea"/>
                <a:cs typeface="+mn-cs"/>
              </a:rPr>
              <a:t> </a:t>
            </a:r>
            <a:fld id="{327115CA-E6A4-425F-BB4F-A64D48743A27}" type="slidenum">
              <a:rPr lang="de-DE" sz="1000" b="0" i="0" smtClean="0">
                <a:solidFill>
                  <a:srgbClr val="6E6452"/>
                </a:solidFill>
                <a:latin typeface="Arial Narrow"/>
                <a:ea typeface="+mn-ea"/>
                <a:cs typeface="+mn-cs"/>
              </a:rPr>
              <a:pPr algn="r" defTabSz="914400">
                <a:buNone/>
              </a:pPr>
              <a:t>‹Nr.›</a:t>
            </a:fld>
            <a:endParaRPr lang="de-DE" sz="1000" b="0" i="0" dirty="0">
              <a:solidFill>
                <a:srgbClr val="6E6452"/>
              </a:solidFill>
              <a:latin typeface="Arial Narrow"/>
              <a:ea typeface="+mn-ea"/>
              <a:cs typeface="+mn-cs"/>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t>NAP country-level training</a:t>
            </a:r>
            <a:endParaRPr lang="en-GB"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18" name="Grafik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a:defRPr/>
            </a:pPr>
            <a:fld id="{12E44C94-8673-44B1-B997-2666052F0658}" type="datetime1">
              <a:rPr lang="en-GB" smtClean="0">
                <a:solidFill>
                  <a:srgbClr val="727272"/>
                </a:solidFill>
              </a:rPr>
              <a:pPr>
                <a:defRPr/>
              </a:pPr>
              <a:t>14/04/2015</a:t>
            </a:fld>
            <a:endParaRPr lang="en-GB" dirty="0">
              <a:solidFill>
                <a:srgbClr val="727272"/>
              </a:solidFill>
            </a:endParaRPr>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dirty="0" err="1" smtClean="0">
                <a:solidFill>
                  <a:srgbClr val="6E6452"/>
                </a:solidFill>
                <a:latin typeface="Arial Narrow"/>
              </a:rPr>
              <a:t>Slide</a:t>
            </a:r>
            <a:r>
              <a:rPr lang="es-ES_tradnl" sz="1000" b="0" dirty="0" smtClean="0">
                <a:solidFill>
                  <a:srgbClr val="6E6452"/>
                </a:solidFill>
                <a:latin typeface="Arial Narrow"/>
              </a:rPr>
              <a:t> </a:t>
            </a:r>
            <a:fld id="{327115CA-E6A4-425F-BB4F-A64D48743A27}" type="slidenum">
              <a:rPr lang="de-DE" sz="1000" b="0" smtClean="0">
                <a:solidFill>
                  <a:srgbClr val="6E6452"/>
                </a:solidFill>
                <a:latin typeface="Arial Narrow"/>
              </a:rPr>
              <a:pPr algn="r"/>
              <a:t>‹Nr.›</a:t>
            </a:fld>
            <a:endParaRPr lang="de-DE" sz="1000" b="0" dirty="0">
              <a:solidFill>
                <a:srgbClr val="6E6452"/>
              </a:solidFill>
              <a:latin typeface="Arial Narrow"/>
            </a:endParaRPr>
          </a:p>
        </p:txBody>
      </p:sp>
      <p:sp>
        <p:nvSpPr>
          <p:cNvPr id="12" name="Fußzeilenplatzhalter 2"/>
          <p:cNvSpPr>
            <a:spLocks noGrp="1"/>
          </p:cNvSpPr>
          <p:nvPr>
            <p:ph type="ftr" sz="quarter" idx="3"/>
          </p:nvPr>
        </p:nvSpPr>
        <p:spPr>
          <a:xfrm>
            <a:off x="2862776" y="6581001"/>
            <a:ext cx="3418449" cy="246221"/>
          </a:xfrm>
          <a:prstGeom prst="rect">
            <a:avLst/>
          </a:prstGeom>
        </p:spPr>
        <p:txBody>
          <a:bodyPr/>
          <a:lstStyle>
            <a:lvl1pPr algn="ctr">
              <a:defRPr sz="1100" spc="0" baseline="0">
                <a:solidFill>
                  <a:schemeClr val="tx2"/>
                </a:solidFill>
                <a:latin typeface="Arial Narrow" panose="020B0606020202030204" pitchFamily="34" charset="0"/>
              </a:defRPr>
            </a:lvl1pPr>
          </a:lstStyle>
          <a:p>
            <a:r>
              <a:rPr lang="en-GB" dirty="0" smtClean="0">
                <a:solidFill>
                  <a:srgbClr val="727272"/>
                </a:solidFill>
              </a:rPr>
              <a:t>NAP country-level training</a:t>
            </a:r>
            <a:endParaRPr lang="en-GB" dirty="0">
              <a:solidFill>
                <a:srgbClr val="727272"/>
              </a:solidFill>
            </a:endParaRPr>
          </a:p>
        </p:txBody>
      </p:sp>
    </p:spTree>
    <p:extLst>
      <p:ext uri="{BB962C8B-B14F-4D97-AF65-F5344CB8AC3E}">
        <p14:creationId xmlns:p14="http://schemas.microsoft.com/office/powerpoint/2010/main" val="8395775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hyperlink" Target="mailto:till.below@giz.de" TargetMode="External"/><Relationship Id="rId7" Type="http://schemas.openxmlformats.org/officeDocument/2006/relationships/hyperlink" Target="http://www.giz.de/climat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mailto:climate@giz.de" TargetMode="External"/><Relationship Id="rId5" Type="http://schemas.openxmlformats.org/officeDocument/2006/relationships/hyperlink" Target="http://unfccc.int/adaptation/workstreams/national_adaptation_programmes_of_action/items/7279.php" TargetMode="External"/><Relationship Id="rId4" Type="http://schemas.openxmlformats.org/officeDocument/2006/relationships/hyperlink" Target="mailto:nele.buenner@giz.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1043608" y="2502024"/>
            <a:ext cx="7034400" cy="1935088"/>
          </a:xfrm>
        </p:spPr>
        <p:txBody>
          <a:bodyPr/>
          <a:lstStyle/>
          <a:p>
            <a:r>
              <a:rPr lang="en-GB" dirty="0">
                <a:solidFill>
                  <a:srgbClr val="008AB5"/>
                </a:solidFill>
              </a:rPr>
              <a:t>Module III.4</a:t>
            </a:r>
            <a:br>
              <a:rPr lang="en-GB" dirty="0">
                <a:solidFill>
                  <a:srgbClr val="008AB5"/>
                </a:solidFill>
              </a:rPr>
            </a:br>
            <a:r>
              <a:rPr lang="en-GB" sz="3200" dirty="0">
                <a:solidFill>
                  <a:srgbClr val="008AB5"/>
                </a:solidFill>
              </a:rPr>
              <a:t>Mainstreaming adaptation into development planning</a:t>
            </a:r>
            <a:br>
              <a:rPr lang="en-GB" sz="3200" dirty="0">
                <a:solidFill>
                  <a:srgbClr val="008AB5"/>
                </a:solidFill>
              </a:rPr>
            </a:br>
            <a:r>
              <a:rPr lang="en-GB" sz="3200" dirty="0">
                <a:solidFill>
                  <a:srgbClr val="008AB5"/>
                </a:solidFill>
              </a:rPr>
              <a:t/>
            </a:r>
            <a:br>
              <a:rPr lang="en-GB" sz="3200" dirty="0">
                <a:solidFill>
                  <a:srgbClr val="008AB5"/>
                </a:solidFill>
              </a:rPr>
            </a:br>
            <a:r>
              <a:rPr lang="en-GB" dirty="0">
                <a:solidFill>
                  <a:srgbClr val="008AB5"/>
                </a:solidFill>
              </a:rPr>
              <a:t>Trainer: [Name]</a:t>
            </a:r>
            <a:endParaRPr lang="en-GB" dirty="0">
              <a:solidFill>
                <a:srgbClr val="FF0000"/>
              </a:solidFill>
            </a:endParaRPr>
          </a:p>
        </p:txBody>
      </p:sp>
    </p:spTree>
    <p:extLst>
      <p:ext uri="{BB962C8B-B14F-4D97-AF65-F5344CB8AC3E}">
        <p14:creationId xmlns:p14="http://schemas.microsoft.com/office/powerpoint/2010/main" val="3240466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z="2800" dirty="0" err="1"/>
              <a:t>Enabling</a:t>
            </a:r>
            <a:r>
              <a:rPr lang="es-ES" sz="2800" dirty="0"/>
              <a:t> </a:t>
            </a:r>
            <a:r>
              <a:rPr lang="es-ES" sz="2800" dirty="0" err="1"/>
              <a:t>factors</a:t>
            </a:r>
            <a:r>
              <a:rPr lang="es-ES" sz="2800" dirty="0"/>
              <a:t> for </a:t>
            </a:r>
            <a:r>
              <a:rPr lang="es-ES" sz="2800" dirty="0" err="1"/>
              <a:t>mainstreaming</a:t>
            </a:r>
            <a:endParaRPr lang="de-DE" sz="2800"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204971328"/>
              </p:ext>
            </p:extLst>
          </p:nvPr>
        </p:nvGraphicFramePr>
        <p:xfrm>
          <a:off x="125760" y="2348880"/>
          <a:ext cx="8892480" cy="3688080"/>
        </p:xfrm>
        <a:graphic>
          <a:graphicData uri="http://schemas.openxmlformats.org/drawingml/2006/table">
            <a:tbl>
              <a:tblPr firstRow="1" bandRow="1">
                <a:tableStyleId>{5C22544A-7EE6-4342-B048-85BDC9FD1C3A}</a:tableStyleId>
              </a:tblPr>
              <a:tblGrid>
                <a:gridCol w="2964160"/>
                <a:gridCol w="2964160"/>
                <a:gridCol w="2964160"/>
              </a:tblGrid>
              <a:tr h="370840">
                <a:tc>
                  <a:txBody>
                    <a:bodyPr/>
                    <a:lstStyle/>
                    <a:p>
                      <a:r>
                        <a:rPr lang="en-US" sz="2000" noProof="0" dirty="0" smtClean="0"/>
                        <a:t>Policy</a:t>
                      </a:r>
                      <a:endParaRPr lang="en-US" sz="2000" noProof="0" dirty="0"/>
                    </a:p>
                  </a:txBody>
                  <a:tcPr>
                    <a:solidFill>
                      <a:schemeClr val="accent1">
                        <a:lumMod val="60000"/>
                        <a:lumOff val="40000"/>
                      </a:schemeClr>
                    </a:solidFill>
                  </a:tcPr>
                </a:tc>
                <a:tc>
                  <a:txBody>
                    <a:bodyPr/>
                    <a:lstStyle/>
                    <a:p>
                      <a:r>
                        <a:rPr lang="en-US" noProof="0" dirty="0" err="1" smtClean="0"/>
                        <a:t>Organisational</a:t>
                      </a:r>
                      <a:endParaRPr lang="en-US" noProof="0" dirty="0"/>
                    </a:p>
                  </a:txBody>
                  <a:tcPr>
                    <a:solidFill>
                      <a:schemeClr val="accent6">
                        <a:lumMod val="50000"/>
                      </a:schemeClr>
                    </a:solidFill>
                  </a:tcPr>
                </a:tc>
                <a:tc>
                  <a:txBody>
                    <a:bodyPr/>
                    <a:lstStyle/>
                    <a:p>
                      <a:r>
                        <a:rPr lang="en-US" noProof="0" dirty="0" smtClean="0"/>
                        <a:t>Operational</a:t>
                      </a:r>
                      <a:endParaRPr lang="en-US" noProof="0" dirty="0"/>
                    </a:p>
                  </a:txBody>
                  <a:tcPr>
                    <a:solidFill>
                      <a:srgbClr val="7030A0"/>
                    </a:solidFill>
                  </a:tcPr>
                </a:tc>
              </a:tr>
              <a:tr h="370840">
                <a:tc>
                  <a:txBody>
                    <a:bodyPr/>
                    <a:lstStyle/>
                    <a:p>
                      <a:r>
                        <a:rPr lang="en-US" sz="2200" kern="1200" noProof="0" dirty="0" smtClean="0">
                          <a:solidFill>
                            <a:schemeClr val="dk1"/>
                          </a:solidFill>
                          <a:effectLst/>
                          <a:latin typeface="+mn-lt"/>
                          <a:ea typeface="+mn-ea"/>
                          <a:cs typeface="+mn-cs"/>
                        </a:rPr>
                        <a:t>Strong/</a:t>
                      </a:r>
                      <a:r>
                        <a:rPr lang="en-US" sz="2200" kern="1200" baseline="0" noProof="0" dirty="0" smtClean="0">
                          <a:solidFill>
                            <a:schemeClr val="dk1"/>
                          </a:solidFill>
                          <a:effectLst/>
                          <a:latin typeface="+mn-lt"/>
                          <a:ea typeface="+mn-ea"/>
                          <a:cs typeface="+mn-cs"/>
                        </a:rPr>
                        <a:t> </a:t>
                      </a:r>
                      <a:r>
                        <a:rPr lang="en-US" sz="2200" kern="1200" noProof="0" dirty="0" smtClean="0">
                          <a:solidFill>
                            <a:schemeClr val="dk1"/>
                          </a:solidFill>
                          <a:effectLst/>
                          <a:latin typeface="+mn-lt"/>
                          <a:ea typeface="+mn-ea"/>
                          <a:cs typeface="+mn-cs"/>
                        </a:rPr>
                        <a:t>early political support and</a:t>
                      </a:r>
                      <a:r>
                        <a:rPr lang="en-US" sz="2200" kern="1200" baseline="0" noProof="0" dirty="0" smtClean="0">
                          <a:solidFill>
                            <a:schemeClr val="dk1"/>
                          </a:solidFill>
                          <a:effectLst/>
                          <a:latin typeface="+mn-lt"/>
                          <a:ea typeface="+mn-ea"/>
                          <a:cs typeface="+mn-cs"/>
                        </a:rPr>
                        <a:t> </a:t>
                      </a:r>
                      <a:r>
                        <a:rPr lang="en-US" sz="2200" kern="1200" noProof="0" dirty="0" smtClean="0">
                          <a:solidFill>
                            <a:schemeClr val="dk1"/>
                          </a:solidFill>
                          <a:effectLst/>
                          <a:latin typeface="+mn-lt"/>
                          <a:ea typeface="+mn-ea"/>
                          <a:cs typeface="+mn-cs"/>
                        </a:rPr>
                        <a:t>mandate </a:t>
                      </a:r>
                      <a:endParaRPr lang="en-US" sz="2200" noProof="0" dirty="0" smtClean="0"/>
                    </a:p>
                  </a:txBody>
                  <a:tcPr>
                    <a:solidFill>
                      <a:schemeClr val="accent1">
                        <a:lumMod val="20000"/>
                        <a:lumOff val="80000"/>
                      </a:schemeClr>
                    </a:solidFill>
                  </a:tcPr>
                </a:tc>
                <a:tc>
                  <a:txBody>
                    <a:bodyPr/>
                    <a:lstStyle/>
                    <a:p>
                      <a:r>
                        <a:rPr lang="en-US" sz="2200" kern="1200" noProof="0" dirty="0" smtClean="0">
                          <a:solidFill>
                            <a:schemeClr val="dk1"/>
                          </a:solidFill>
                          <a:effectLst/>
                          <a:latin typeface="+mn-lt"/>
                          <a:ea typeface="+mn-ea"/>
                          <a:cs typeface="+mn-cs"/>
                        </a:rPr>
                        <a:t>Functional structures of data exchange</a:t>
                      </a:r>
                      <a:r>
                        <a:rPr lang="en-US" sz="2200" kern="1200" baseline="0" noProof="0" dirty="0" smtClean="0">
                          <a:solidFill>
                            <a:schemeClr val="dk1"/>
                          </a:solidFill>
                          <a:effectLst/>
                          <a:latin typeface="+mn-lt"/>
                          <a:ea typeface="+mn-ea"/>
                          <a:cs typeface="+mn-cs"/>
                        </a:rPr>
                        <a:t> and coordination</a:t>
                      </a:r>
                      <a:endParaRPr lang="en-US" sz="2200" kern="1200" noProof="0" dirty="0" smtClean="0">
                        <a:solidFill>
                          <a:schemeClr val="dk1"/>
                        </a:solidFill>
                        <a:effectLst/>
                        <a:latin typeface="+mn-lt"/>
                        <a:ea typeface="+mn-ea"/>
                        <a:cs typeface="+mn-cs"/>
                      </a:endParaRPr>
                    </a:p>
                  </a:txBody>
                  <a:tcPr>
                    <a:solidFill>
                      <a:schemeClr val="accent6">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noProof="0" dirty="0" smtClean="0">
                          <a:solidFill>
                            <a:schemeClr val="dk1"/>
                          </a:solidFill>
                          <a:effectLst/>
                          <a:latin typeface="+mn-lt"/>
                          <a:ea typeface="+mn-ea"/>
                          <a:cs typeface="+mn-cs"/>
                        </a:rPr>
                        <a:t>Available </a:t>
                      </a:r>
                      <a:r>
                        <a:rPr lang="en-US" sz="2200" b="0" kern="1200" noProof="0" dirty="0" smtClean="0">
                          <a:solidFill>
                            <a:schemeClr val="dk1"/>
                          </a:solidFill>
                          <a:effectLst/>
                          <a:latin typeface="+mn-lt"/>
                          <a:ea typeface="+mn-ea"/>
                          <a:cs typeface="+mn-cs"/>
                        </a:rPr>
                        <a:t>funding, incentives and obligations </a:t>
                      </a:r>
                      <a:endParaRPr lang="en-US" sz="2200" b="0" noProof="0" dirty="0" smtClean="0"/>
                    </a:p>
                  </a:txBody>
                  <a:tcPr>
                    <a:solidFill>
                      <a:srgbClr val="7030A0">
                        <a:alpha val="29000"/>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de-DE" sz="2200" noProof="0" dirty="0" smtClean="0">
                          <a:solidFill>
                            <a:schemeClr val="tx1"/>
                          </a:solidFill>
                        </a:rPr>
                        <a:t>Strong leadership</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noProof="0" dirty="0" smtClean="0">
                          <a:solidFill>
                            <a:schemeClr val="dk1"/>
                          </a:solidFill>
                          <a:effectLst/>
                          <a:latin typeface="+mn-lt"/>
                          <a:ea typeface="+mn-ea"/>
                          <a:cs typeface="+mn-cs"/>
                        </a:rPr>
                        <a:t>Buy in from stakeholders of different sectors</a:t>
                      </a:r>
                    </a:p>
                  </a:txBody>
                  <a:tcPr>
                    <a:solidFill>
                      <a:schemeClr val="accent6">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noProof="0" dirty="0" smtClean="0"/>
                        <a:t>Champions</a:t>
                      </a:r>
                      <a:r>
                        <a:rPr lang="en-US" sz="2200" b="0" baseline="0" noProof="0" dirty="0" smtClean="0"/>
                        <a:t> with s</a:t>
                      </a:r>
                      <a:r>
                        <a:rPr lang="en-US" sz="2200" b="0" noProof="0" dirty="0" smtClean="0"/>
                        <a:t>trong technical and management skills</a:t>
                      </a:r>
                    </a:p>
                  </a:txBody>
                  <a:tcPr>
                    <a:solidFill>
                      <a:srgbClr val="7030A0">
                        <a:alpha val="29000"/>
                      </a:srgbClr>
                    </a:solidFill>
                  </a:tcPr>
                </a:tc>
              </a:tr>
              <a:tr h="370840">
                <a:tc>
                  <a:txBody>
                    <a:bodyPr/>
                    <a:lstStyle/>
                    <a:p>
                      <a:r>
                        <a:rPr lang="en-US" sz="2200" kern="1200" dirty="0" smtClean="0">
                          <a:solidFill>
                            <a:schemeClr val="dk1"/>
                          </a:solidFill>
                          <a:effectLst/>
                          <a:latin typeface="+mn-lt"/>
                          <a:ea typeface="+mn-ea"/>
                          <a:cs typeface="+mn-cs"/>
                        </a:rPr>
                        <a:t>Adequate information</a:t>
                      </a:r>
                      <a:endParaRPr lang="en-GB" sz="22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effectLst/>
                          <a:latin typeface="+mn-lt"/>
                          <a:ea typeface="+mn-ea"/>
                          <a:cs typeface="+mn-cs"/>
                        </a:rPr>
                        <a:t>Adequate</a:t>
                      </a:r>
                      <a:r>
                        <a:rPr lang="en-US" sz="2200" kern="1200" baseline="0" dirty="0" smtClean="0">
                          <a:solidFill>
                            <a:schemeClr val="dk1"/>
                          </a:solidFill>
                          <a:effectLst/>
                          <a:latin typeface="+mn-lt"/>
                          <a:ea typeface="+mn-ea"/>
                          <a:cs typeface="+mn-cs"/>
                        </a:rPr>
                        <a:t> information</a:t>
                      </a:r>
                      <a:endParaRPr lang="en-US" sz="2200" kern="1200" dirty="0" smtClean="0">
                        <a:solidFill>
                          <a:schemeClr val="dk1"/>
                        </a:solidFill>
                        <a:effectLst/>
                        <a:latin typeface="+mn-lt"/>
                        <a:ea typeface="+mn-ea"/>
                        <a:cs typeface="+mn-cs"/>
                      </a:endParaRPr>
                    </a:p>
                    <a:p>
                      <a:endParaRPr lang="en-GB" sz="2200" dirty="0"/>
                    </a:p>
                  </a:txBody>
                  <a:tcPr>
                    <a:solidFill>
                      <a:schemeClr val="accent6">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effectLst/>
                          <a:latin typeface="+mn-lt"/>
                          <a:ea typeface="+mn-ea"/>
                          <a:cs typeface="+mn-cs"/>
                        </a:rPr>
                        <a:t>Adequate information,</a:t>
                      </a:r>
                    </a:p>
                    <a:p>
                      <a:r>
                        <a:rPr lang="en-US" sz="2200" b="0" kern="1200" dirty="0" smtClean="0">
                          <a:solidFill>
                            <a:schemeClr val="dk1"/>
                          </a:solidFill>
                          <a:effectLst/>
                          <a:latin typeface="+mn-lt"/>
                          <a:ea typeface="+mn-ea"/>
                          <a:cs typeface="+mn-cs"/>
                        </a:rPr>
                        <a:t>available tools,</a:t>
                      </a:r>
                      <a:r>
                        <a:rPr lang="en-US" sz="2200" b="0" kern="1200" baseline="0" dirty="0" smtClean="0">
                          <a:solidFill>
                            <a:schemeClr val="dk1"/>
                          </a:solidFill>
                          <a:effectLst/>
                          <a:latin typeface="+mn-lt"/>
                          <a:ea typeface="+mn-ea"/>
                          <a:cs typeface="+mn-cs"/>
                        </a:rPr>
                        <a:t> s</a:t>
                      </a:r>
                      <a:r>
                        <a:rPr lang="en-US" sz="2200" b="0" kern="1200" dirty="0" smtClean="0">
                          <a:solidFill>
                            <a:schemeClr val="dk1"/>
                          </a:solidFill>
                          <a:effectLst/>
                          <a:latin typeface="+mn-lt"/>
                          <a:ea typeface="+mn-ea"/>
                          <a:cs typeface="+mn-cs"/>
                        </a:rPr>
                        <a:t>yste</a:t>
                      </a:r>
                      <a:r>
                        <a:rPr lang="en-US" sz="2200" kern="1200" dirty="0" smtClean="0">
                          <a:solidFill>
                            <a:schemeClr val="dk1"/>
                          </a:solidFill>
                          <a:effectLst/>
                          <a:latin typeface="+mn-lt"/>
                          <a:ea typeface="+mn-ea"/>
                          <a:cs typeface="+mn-cs"/>
                        </a:rPr>
                        <a:t>matic approach </a:t>
                      </a:r>
                      <a:endParaRPr lang="en-GB" sz="2200" b="0" dirty="0" smtClean="0"/>
                    </a:p>
                  </a:txBody>
                  <a:tcPr>
                    <a:solidFill>
                      <a:srgbClr val="7030A0">
                        <a:alpha val="29000"/>
                      </a:srgbClr>
                    </a:solidFill>
                  </a:tcPr>
                </a:tc>
              </a:tr>
            </a:tbl>
          </a:graphicData>
        </a:graphic>
      </p:graphicFrame>
    </p:spTree>
    <p:extLst>
      <p:ext uri="{BB962C8B-B14F-4D97-AF65-F5344CB8AC3E}">
        <p14:creationId xmlns:p14="http://schemas.microsoft.com/office/powerpoint/2010/main" val="14932492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Exercise</a:t>
            </a:r>
            <a:r>
              <a:rPr lang="de-DE" dirty="0"/>
              <a:t>: </a:t>
            </a:r>
            <a:r>
              <a:rPr lang="de-DE" dirty="0" err="1"/>
              <a:t>Climate</a:t>
            </a:r>
            <a:r>
              <a:rPr lang="de-DE" dirty="0"/>
              <a:t> </a:t>
            </a:r>
            <a:r>
              <a:rPr lang="de-DE" dirty="0" err="1"/>
              <a:t>change</a:t>
            </a:r>
            <a:r>
              <a:rPr lang="de-DE" dirty="0"/>
              <a:t> </a:t>
            </a:r>
            <a:r>
              <a:rPr lang="de-DE" dirty="0" err="1"/>
              <a:t>vulnerability</a:t>
            </a:r>
            <a:r>
              <a:rPr lang="de-DE" dirty="0"/>
              <a:t> </a:t>
            </a:r>
            <a:r>
              <a:rPr lang="de-DE" dirty="0" err="1"/>
              <a:t>screening</a:t>
            </a:r>
            <a:r>
              <a:rPr lang="de-DE" dirty="0"/>
              <a:t> </a:t>
            </a:r>
            <a:r>
              <a:rPr lang="de-DE" dirty="0" err="1"/>
              <a:t>of</a:t>
            </a:r>
            <a:r>
              <a:rPr lang="de-DE" dirty="0"/>
              <a:t> </a:t>
            </a:r>
            <a:r>
              <a:rPr lang="de-DE" dirty="0" err="1"/>
              <a:t>development</a:t>
            </a:r>
            <a:r>
              <a:rPr lang="de-DE" dirty="0"/>
              <a:t> </a:t>
            </a:r>
            <a:r>
              <a:rPr lang="de-DE" dirty="0" err="1" smtClean="0"/>
              <a:t>goals</a:t>
            </a:r>
            <a:r>
              <a:rPr lang="de-DE" dirty="0" smtClean="0"/>
              <a:t> – I </a:t>
            </a:r>
            <a:r>
              <a:rPr lang="de-DE" dirty="0"/>
              <a:t/>
            </a:r>
            <a:br>
              <a:rPr lang="de-DE" dirty="0"/>
            </a:br>
            <a:endParaRPr lang="de-DE"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en-GB" sz="2400" dirty="0"/>
              <a:t>You are members of the Ministry of Environment (MOE), which is appointed with the general coordination of </a:t>
            </a:r>
            <a:r>
              <a:rPr lang="en-GB" sz="2400" dirty="0" smtClean="0"/>
              <a:t>ACC</a:t>
            </a:r>
          </a:p>
          <a:p>
            <a:pPr marL="285750" indent="-285750">
              <a:buFont typeface="Arial" panose="020B0604020202020204" pitchFamily="34" charset="0"/>
              <a:buChar char="•"/>
            </a:pPr>
            <a:r>
              <a:rPr lang="en-GB" sz="2400" dirty="0" smtClean="0"/>
              <a:t>The </a:t>
            </a:r>
            <a:r>
              <a:rPr lang="en-GB" sz="2400" dirty="0"/>
              <a:t>MOE wants to mainstream adaptation into the new National Development Plan as being currently elaborated. </a:t>
            </a:r>
            <a:endParaRPr lang="en-GB" sz="2400" dirty="0" smtClean="0"/>
          </a:p>
          <a:p>
            <a:pPr marL="285750" indent="-285750">
              <a:buFont typeface="Arial" panose="020B0604020202020204" pitchFamily="34" charset="0"/>
              <a:buChar char="•"/>
            </a:pPr>
            <a:r>
              <a:rPr lang="en-GB" sz="2400" dirty="0" smtClean="0"/>
              <a:t>The </a:t>
            </a:r>
            <a:r>
              <a:rPr lang="en-GB" sz="2400" dirty="0"/>
              <a:t>parameters of </a:t>
            </a:r>
            <a:r>
              <a:rPr lang="en-GB" sz="2400" dirty="0" smtClean="0"/>
              <a:t>CC </a:t>
            </a:r>
            <a:r>
              <a:rPr lang="en-GB" sz="2400" dirty="0"/>
              <a:t>and climate change impacts as projected for 2050 are shown in </a:t>
            </a:r>
            <a:r>
              <a:rPr lang="en-GB" sz="2400" b="1" dirty="0"/>
              <a:t>Exhibit 2. </a:t>
            </a:r>
            <a:endParaRPr lang="en-GB" sz="2400" b="1" dirty="0" smtClean="0"/>
          </a:p>
          <a:p>
            <a:pPr marL="285750" indent="-285750">
              <a:buFont typeface="Arial" panose="020B0604020202020204" pitchFamily="34" charset="0"/>
              <a:buChar char="•"/>
            </a:pPr>
            <a:r>
              <a:rPr lang="en-GB" sz="2400" dirty="0" smtClean="0"/>
              <a:t>You </a:t>
            </a:r>
            <a:r>
              <a:rPr lang="en-GB" sz="2400" dirty="0"/>
              <a:t>undertake for </a:t>
            </a:r>
            <a:r>
              <a:rPr lang="en-GB" sz="2400" dirty="0" smtClean="0"/>
              <a:t>the </a:t>
            </a:r>
            <a:r>
              <a:rPr lang="en-GB" sz="2400" dirty="0"/>
              <a:t>goals an in-depth assessment based on the steps as shown in the </a:t>
            </a:r>
            <a:r>
              <a:rPr lang="en-GB" sz="2400" b="1" dirty="0"/>
              <a:t>Matrix III.4.1</a:t>
            </a:r>
            <a:r>
              <a:rPr lang="en-GB" sz="2400" dirty="0"/>
              <a:t>. </a:t>
            </a:r>
            <a:r>
              <a:rPr lang="en-GB" sz="2400" dirty="0" smtClean="0"/>
              <a:t> </a:t>
            </a:r>
            <a:endParaRPr lang="en-GB" sz="2400" dirty="0"/>
          </a:p>
        </p:txBody>
      </p:sp>
    </p:spTree>
    <p:extLst>
      <p:ext uri="{BB962C8B-B14F-4D97-AF65-F5344CB8AC3E}">
        <p14:creationId xmlns:p14="http://schemas.microsoft.com/office/powerpoint/2010/main" val="15142130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Exercise</a:t>
            </a:r>
            <a:r>
              <a:rPr lang="de-DE" dirty="0"/>
              <a:t>: </a:t>
            </a:r>
            <a:r>
              <a:rPr lang="de-DE" dirty="0" err="1"/>
              <a:t>Climate</a:t>
            </a:r>
            <a:r>
              <a:rPr lang="de-DE" dirty="0"/>
              <a:t> </a:t>
            </a:r>
            <a:r>
              <a:rPr lang="de-DE" dirty="0" err="1"/>
              <a:t>change</a:t>
            </a:r>
            <a:r>
              <a:rPr lang="de-DE" dirty="0"/>
              <a:t> </a:t>
            </a:r>
            <a:r>
              <a:rPr lang="de-DE" dirty="0" err="1"/>
              <a:t>vulnerability</a:t>
            </a:r>
            <a:r>
              <a:rPr lang="de-DE" dirty="0"/>
              <a:t> </a:t>
            </a:r>
            <a:r>
              <a:rPr lang="de-DE" dirty="0" err="1"/>
              <a:t>screening</a:t>
            </a:r>
            <a:r>
              <a:rPr lang="de-DE" dirty="0"/>
              <a:t> </a:t>
            </a:r>
            <a:r>
              <a:rPr lang="de-DE" dirty="0" err="1"/>
              <a:t>of</a:t>
            </a:r>
            <a:r>
              <a:rPr lang="de-DE" dirty="0"/>
              <a:t> </a:t>
            </a:r>
            <a:r>
              <a:rPr lang="de-DE" dirty="0" err="1"/>
              <a:t>development</a:t>
            </a:r>
            <a:r>
              <a:rPr lang="de-DE" dirty="0"/>
              <a:t> </a:t>
            </a:r>
            <a:r>
              <a:rPr lang="de-DE" dirty="0" err="1" smtClean="0"/>
              <a:t>goals</a:t>
            </a:r>
            <a:r>
              <a:rPr lang="de-DE" dirty="0" smtClean="0"/>
              <a:t> – II</a:t>
            </a:r>
            <a:r>
              <a:rPr lang="de-DE" dirty="0"/>
              <a:t/>
            </a:r>
            <a:br>
              <a:rPr lang="de-DE" dirty="0"/>
            </a:br>
            <a:endParaRPr lang="de-DE"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en-GB" sz="2800" dirty="0" smtClean="0"/>
              <a:t>1</a:t>
            </a:r>
            <a:r>
              <a:rPr lang="en-GB" sz="2800" baseline="30000" dirty="0" smtClean="0"/>
              <a:t>st</a:t>
            </a:r>
            <a:r>
              <a:rPr lang="en-GB" sz="2800" dirty="0" smtClean="0"/>
              <a:t> column: relevant </a:t>
            </a:r>
            <a:r>
              <a:rPr lang="en-GB" sz="2800" dirty="0"/>
              <a:t>goals as proposed for the </a:t>
            </a:r>
            <a:r>
              <a:rPr lang="en-GB" sz="2800" dirty="0" smtClean="0"/>
              <a:t>Five-Year-Plan</a:t>
            </a:r>
          </a:p>
          <a:p>
            <a:pPr marL="285750" indent="-285750">
              <a:buFont typeface="Arial" panose="020B0604020202020204" pitchFamily="34" charset="0"/>
              <a:buChar char="•"/>
            </a:pPr>
            <a:r>
              <a:rPr lang="en-GB" sz="2800" dirty="0" smtClean="0"/>
              <a:t>2</a:t>
            </a:r>
            <a:r>
              <a:rPr lang="en-GB" sz="2800" baseline="30000" dirty="0" smtClean="0"/>
              <a:t>nd</a:t>
            </a:r>
            <a:r>
              <a:rPr lang="en-GB" sz="2800" dirty="0" smtClean="0"/>
              <a:t> column: identify </a:t>
            </a:r>
            <a:r>
              <a:rPr lang="en-GB" sz="2800" dirty="0"/>
              <a:t>the relevance of climate change to the respective goal in </a:t>
            </a:r>
            <a:r>
              <a:rPr lang="en-GB" sz="2800" dirty="0" smtClean="0"/>
              <a:t>detail</a:t>
            </a:r>
          </a:p>
          <a:p>
            <a:pPr marL="285750" indent="-285750">
              <a:buFont typeface="Arial" panose="020B0604020202020204" pitchFamily="34" charset="0"/>
              <a:buChar char="•"/>
            </a:pPr>
            <a:r>
              <a:rPr lang="en-GB" sz="2800" dirty="0" smtClean="0"/>
              <a:t>3</a:t>
            </a:r>
            <a:r>
              <a:rPr lang="en-GB" sz="2800" baseline="30000" dirty="0" smtClean="0"/>
              <a:t>rd</a:t>
            </a:r>
            <a:r>
              <a:rPr lang="en-GB" sz="2800" dirty="0" smtClean="0"/>
              <a:t> column: devise </a:t>
            </a:r>
            <a:r>
              <a:rPr lang="en-GB" sz="2800" dirty="0"/>
              <a:t>first strategic approaches which might reduce the vulnerability for the identified </a:t>
            </a:r>
            <a:r>
              <a:rPr lang="en-GB" sz="2800" dirty="0" smtClean="0"/>
              <a:t>goals </a:t>
            </a:r>
          </a:p>
          <a:p>
            <a:pPr marL="285750" indent="-285750">
              <a:buFont typeface="Arial" panose="020B0604020202020204" pitchFamily="34" charset="0"/>
              <a:buChar char="•"/>
            </a:pPr>
            <a:r>
              <a:rPr lang="en-GB" sz="2800" dirty="0" smtClean="0"/>
              <a:t>4</a:t>
            </a:r>
            <a:r>
              <a:rPr lang="en-GB" sz="2800" baseline="30000" dirty="0" smtClean="0"/>
              <a:t>th</a:t>
            </a:r>
            <a:r>
              <a:rPr lang="en-GB" sz="2800" dirty="0" smtClean="0"/>
              <a:t> column: mention </a:t>
            </a:r>
            <a:r>
              <a:rPr lang="en-GB" sz="2800" dirty="0"/>
              <a:t>concerned </a:t>
            </a:r>
            <a:r>
              <a:rPr lang="en-GB" sz="2800" dirty="0" smtClean="0"/>
              <a:t>stakeholders</a:t>
            </a:r>
          </a:p>
        </p:txBody>
      </p:sp>
    </p:spTree>
    <p:extLst>
      <p:ext uri="{BB962C8B-B14F-4D97-AF65-F5344CB8AC3E}">
        <p14:creationId xmlns:p14="http://schemas.microsoft.com/office/powerpoint/2010/main" val="37979189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733287" y="1628800"/>
            <a:ext cx="3752850" cy="4213225"/>
          </a:xfrm>
          <a:prstGeom prst="rect">
            <a:avLst/>
          </a:prstGeom>
        </p:spPr>
        <p:txBody>
          <a:bodyPr/>
          <a:lstStyle/>
          <a:p>
            <a:pPr>
              <a:spcAft>
                <a:spcPts val="600"/>
              </a:spcAft>
              <a:buClr>
                <a:srgbClr val="C80F0F"/>
              </a:buClr>
              <a:buFont typeface="Wingdings" pitchFamily="2" charset="2"/>
              <a:buNone/>
              <a:defRPr/>
            </a:pPr>
            <a:r>
              <a:rPr lang="en-GB" sz="1100" kern="0" dirty="0" smtClean="0">
                <a:solidFill>
                  <a:schemeClr val="tx2"/>
                </a:solidFill>
                <a:latin typeface="+mn-lt"/>
                <a:cs typeface="+mn-cs"/>
              </a:rPr>
              <a:t>This presentation is part of a </a:t>
            </a:r>
            <a:r>
              <a:rPr lang="en-GB" sz="1100" kern="0" dirty="0" smtClean="0">
                <a:solidFill>
                  <a:schemeClr val="accent3"/>
                </a:solidFill>
              </a:rPr>
              <a:t>NAP country-level training </a:t>
            </a:r>
            <a:r>
              <a:rPr lang="en-GB" sz="1100" kern="0" dirty="0" smtClean="0">
                <a:solidFill>
                  <a:schemeClr val="tx2"/>
                </a:solidFill>
              </a:rPr>
              <a:t>that has been developed by GIZ on behalf of BMZ </a:t>
            </a:r>
            <a:br>
              <a:rPr lang="en-GB" sz="1100" kern="0" dirty="0" smtClean="0">
                <a:solidFill>
                  <a:schemeClr val="tx2"/>
                </a:solidFill>
              </a:rPr>
            </a:br>
            <a:r>
              <a:rPr lang="en-GB" sz="1100" kern="0" dirty="0" smtClean="0">
                <a:solidFill>
                  <a:schemeClr val="tx2"/>
                </a:solidFill>
              </a:rPr>
              <a:t>and in cooperation with the NAP Global Support Programme (NAP-GSP), in particular UNDP and UNITAR.</a:t>
            </a:r>
          </a:p>
          <a:p>
            <a:pPr>
              <a:spcAft>
                <a:spcPts val="600"/>
              </a:spcAft>
              <a:buClr>
                <a:srgbClr val="C80F0F"/>
              </a:buClr>
              <a:buFont typeface="Wingdings" pitchFamily="2" charset="2"/>
              <a:buNone/>
              <a:defRPr/>
            </a:pPr>
            <a:r>
              <a:rPr lang="en-GB" sz="1100" kern="0" dirty="0" smtClean="0">
                <a:solidFill>
                  <a:schemeClr val="tx2"/>
                </a:solidFill>
              </a:rPr>
              <a:t>The training is designed to support countries in setting up a National Adaptation Plan (NAP) process. It builds on the NAP Technical Guidelines developed by the Least-Developed Countries Expert Group (LEG).</a:t>
            </a:r>
            <a:endParaRPr lang="en-GB" sz="1100" kern="0" dirty="0">
              <a:solidFill>
                <a:schemeClr val="tx2"/>
              </a:solidFill>
            </a:endParaRPr>
          </a:p>
          <a:p>
            <a:pPr>
              <a:spcAft>
                <a:spcPts val="600"/>
              </a:spcAft>
              <a:buClr>
                <a:srgbClr val="C80F0F"/>
              </a:buClr>
              <a:buFont typeface="Wingdings" pitchFamily="2" charset="2"/>
              <a:buNone/>
              <a:defRPr/>
            </a:pPr>
            <a:r>
              <a:rPr lang="en-GB" sz="1100" kern="0" dirty="0" smtClean="0">
                <a:solidFill>
                  <a:schemeClr val="tx2"/>
                </a:solidFill>
              </a:rPr>
              <a:t>You are welcome to use the slides, as long as you do not alter its content or design (including the logos), nor this imprint. If you have any questions regarding the training, please contact </a:t>
            </a:r>
            <a:r>
              <a:rPr lang="en-GB" sz="1100" kern="0" dirty="0">
                <a:solidFill>
                  <a:schemeClr val="tx2"/>
                </a:solidFill>
                <a:hlinkClick r:id="rId3"/>
              </a:rPr>
              <a:t>Till Below </a:t>
            </a:r>
            <a:r>
              <a:rPr lang="en-GB" sz="1100" kern="0" dirty="0" smtClean="0">
                <a:solidFill>
                  <a:schemeClr val="tx2"/>
                </a:solidFill>
              </a:rPr>
              <a:t>or </a:t>
            </a:r>
            <a:r>
              <a:rPr lang="en-GB" sz="1100" kern="0" dirty="0">
                <a:solidFill>
                  <a:schemeClr val="tx2"/>
                </a:solidFill>
                <a:hlinkClick r:id="rId4"/>
              </a:rPr>
              <a:t>Nele </a:t>
            </a:r>
            <a:r>
              <a:rPr lang="en-GB" sz="1100" kern="0" dirty="0" err="1">
                <a:solidFill>
                  <a:schemeClr val="tx2"/>
                </a:solidFill>
                <a:hlinkClick r:id="rId4"/>
              </a:rPr>
              <a:t>Bünner</a:t>
            </a:r>
            <a:r>
              <a:rPr lang="en-GB" sz="1100" kern="0" dirty="0">
                <a:solidFill>
                  <a:schemeClr val="tx2"/>
                </a:solidFill>
                <a:hlinkClick r:id="rId4"/>
              </a:rPr>
              <a:t> </a:t>
            </a:r>
            <a:r>
              <a:rPr lang="en-GB" sz="1100" kern="0" dirty="0" smtClean="0">
                <a:solidFill>
                  <a:schemeClr val="tx2"/>
                </a:solidFill>
              </a:rPr>
              <a:t>at GIZ.</a:t>
            </a:r>
            <a:br>
              <a:rPr lang="en-GB" sz="1100" kern="0" dirty="0" smtClean="0">
                <a:solidFill>
                  <a:schemeClr val="tx2"/>
                </a:solidFill>
              </a:rPr>
            </a:br>
            <a:r>
              <a:rPr lang="en-GB" sz="1100" kern="0" dirty="0" smtClean="0">
                <a:solidFill>
                  <a:schemeClr val="tx2"/>
                </a:solidFill>
              </a:rPr>
              <a:t>For questions related to the Technical Guidelines, please refer to the UNFCCC’s </a:t>
            </a:r>
            <a:r>
              <a:rPr lang="en-GB" sz="1100" kern="0" dirty="0" smtClean="0">
                <a:solidFill>
                  <a:schemeClr val="tx2"/>
                </a:solidFill>
                <a:hlinkClick r:id="rId5"/>
              </a:rPr>
              <a:t>NAP Support Portal</a:t>
            </a:r>
            <a:r>
              <a:rPr lang="en-GB" sz="1100" kern="0" dirty="0" smtClean="0">
                <a:solidFill>
                  <a:schemeClr val="tx2"/>
                </a:solidFill>
              </a:rPr>
              <a:t>.</a:t>
            </a:r>
          </a:p>
          <a:p>
            <a:pPr>
              <a:spcAft>
                <a:spcPts val="600"/>
              </a:spcAft>
              <a:buClr>
                <a:srgbClr val="C80F0F"/>
              </a:buClr>
              <a:buFont typeface="Wingdings" pitchFamily="2" charset="2"/>
              <a:buNone/>
              <a:defRPr/>
            </a:pPr>
            <a:endParaRPr lang="en-GB" sz="1100" kern="0" dirty="0" smtClean="0">
              <a:solidFill>
                <a:schemeClr val="tx2"/>
              </a:solidFill>
            </a:endParaRPr>
          </a:p>
          <a:p>
            <a:pPr>
              <a:spcAft>
                <a:spcPts val="600"/>
              </a:spcAft>
              <a:buClr>
                <a:srgbClr val="C80F0F"/>
              </a:buClr>
              <a:buFont typeface="Wingdings" pitchFamily="2" charset="2"/>
              <a:buNone/>
              <a:defRPr/>
            </a:pPr>
            <a:endParaRPr lang="en-GB" sz="1100" kern="0" dirty="0" smtClean="0">
              <a:solidFill>
                <a:schemeClr val="tx2"/>
              </a:solidFill>
            </a:endParaRPr>
          </a:p>
          <a:p>
            <a:pPr>
              <a:spcAft>
                <a:spcPts val="600"/>
              </a:spcAft>
              <a:buClr>
                <a:srgbClr val="C80F0F"/>
              </a:buClr>
              <a:buFont typeface="Wingdings" pitchFamily="2" charset="2"/>
              <a:buNone/>
              <a:defRPr/>
            </a:pPr>
            <a:endParaRPr lang="en-GB" sz="1400" kern="0" dirty="0" smtClean="0">
              <a:solidFill>
                <a:schemeClr val="tx2"/>
              </a:solidFill>
            </a:endParaRPr>
          </a:p>
          <a:p>
            <a:pPr>
              <a:spcAft>
                <a:spcPts val="600"/>
              </a:spcAft>
              <a:buClr>
                <a:srgbClr val="C80F0F"/>
              </a:buClr>
              <a:defRPr/>
            </a:pPr>
            <a:r>
              <a:rPr lang="en-GB" sz="1100" kern="0" dirty="0" smtClean="0">
                <a:solidFill>
                  <a:schemeClr val="tx2"/>
                </a:solidFill>
              </a:rPr>
              <a:t>As </a:t>
            </a:r>
            <a:r>
              <a:rPr lang="en-GB" sz="1100" kern="0" dirty="0">
                <a:solidFill>
                  <a:schemeClr val="tx2"/>
                </a:solidFill>
              </a:rPr>
              <a:t>a federally owned enterprise, </a:t>
            </a:r>
            <a:r>
              <a:rPr lang="en-GB" sz="1100" kern="0" dirty="0" smtClean="0">
                <a:solidFill>
                  <a:schemeClr val="tx2"/>
                </a:solidFill>
              </a:rPr>
              <a:t>the Deutsche </a:t>
            </a:r>
            <a:r>
              <a:rPr lang="en-GB" sz="1100" kern="0" dirty="0" err="1" smtClean="0">
                <a:solidFill>
                  <a:schemeClr val="tx2"/>
                </a:solidFill>
              </a:rPr>
              <a:t>Gesellschaft</a:t>
            </a:r>
            <a:r>
              <a:rPr lang="en-GB" sz="1100" kern="0" dirty="0" smtClean="0">
                <a:solidFill>
                  <a:schemeClr val="tx2"/>
                </a:solidFill>
              </a:rPr>
              <a:t> </a:t>
            </a:r>
            <a:r>
              <a:rPr lang="en-GB" sz="1100" kern="0" dirty="0" err="1" smtClean="0">
                <a:solidFill>
                  <a:schemeClr val="tx2"/>
                </a:solidFill>
              </a:rPr>
              <a:t>für</a:t>
            </a:r>
            <a:r>
              <a:rPr lang="en-GB" sz="1100" kern="0" dirty="0" smtClean="0">
                <a:solidFill>
                  <a:schemeClr val="tx2"/>
                </a:solidFill>
              </a:rPr>
              <a:t> </a:t>
            </a:r>
            <a:r>
              <a:rPr lang="en-GB" sz="1100" kern="0" dirty="0" err="1" smtClean="0">
                <a:solidFill>
                  <a:schemeClr val="tx2"/>
                </a:solidFill>
              </a:rPr>
              <a:t>Internationale</a:t>
            </a:r>
            <a:r>
              <a:rPr lang="en-GB" sz="1100" kern="0" dirty="0" smtClean="0">
                <a:solidFill>
                  <a:schemeClr val="tx2"/>
                </a:solidFill>
              </a:rPr>
              <a:t> </a:t>
            </a:r>
            <a:r>
              <a:rPr lang="en-GB" sz="1100" kern="0" dirty="0" err="1" smtClean="0">
                <a:solidFill>
                  <a:schemeClr val="tx2"/>
                </a:solidFill>
              </a:rPr>
              <a:t>Zusammenarbeit</a:t>
            </a:r>
            <a:r>
              <a:rPr lang="en-GB" sz="1100" kern="0" dirty="0" smtClean="0">
                <a:solidFill>
                  <a:schemeClr val="tx2"/>
                </a:solidFill>
              </a:rPr>
              <a:t> (GIZ) GmbH supports </a:t>
            </a:r>
            <a:r>
              <a:rPr lang="en-GB" sz="1100" kern="0" dirty="0">
                <a:solidFill>
                  <a:schemeClr val="tx2"/>
                </a:solidFill>
              </a:rPr>
              <a:t>the German Government in achieving its objectives in </a:t>
            </a:r>
            <a:r>
              <a:rPr lang="en-GB" sz="1100" kern="0" dirty="0" smtClean="0">
                <a:solidFill>
                  <a:schemeClr val="tx2"/>
                </a:solidFill>
              </a:rPr>
              <a:t>the </a:t>
            </a:r>
            <a:r>
              <a:rPr lang="en-GB" sz="1100" kern="0" dirty="0">
                <a:solidFill>
                  <a:schemeClr val="tx2"/>
                </a:solidFill>
              </a:rPr>
              <a:t>field of international cooperation for sustainable development.</a:t>
            </a:r>
            <a:r>
              <a:rPr lang="en-US" sz="1100" dirty="0">
                <a:solidFill>
                  <a:schemeClr val="tx2"/>
                </a:solidFill>
              </a:rPr>
              <a:t> GIZ also engages in human resource development, advanced training and dialogue.</a:t>
            </a:r>
            <a:endParaRPr lang="en-GB" sz="1100" kern="0" dirty="0">
              <a:solidFill>
                <a:schemeClr val="tx2"/>
              </a:solidFill>
            </a:endParaRPr>
          </a:p>
          <a:p>
            <a:pPr>
              <a:spcAft>
                <a:spcPts val="600"/>
              </a:spcAft>
              <a:buClr>
                <a:srgbClr val="C80F0F"/>
              </a:buClr>
              <a:buFont typeface="Wingdings" pitchFamily="2" charset="2"/>
              <a:buNone/>
              <a:defRPr/>
            </a:pPr>
            <a:endParaRPr lang="en-GB" sz="1100" kern="0" dirty="0" smtClean="0"/>
          </a:p>
          <a:p>
            <a:pPr>
              <a:spcBef>
                <a:spcPts val="0"/>
              </a:spcBef>
              <a:spcAft>
                <a:spcPts val="600"/>
              </a:spcAft>
              <a:buClr>
                <a:srgbClr val="C80F0F"/>
              </a:buClr>
              <a:buFont typeface="Wingdings" pitchFamily="2" charset="2"/>
              <a:buNone/>
              <a:defRPr/>
            </a:pPr>
            <a:endParaRPr lang="en-GB" sz="1100" kern="0" dirty="0"/>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a:p>
            <a:pPr>
              <a:spcBef>
                <a:spcPts val="0"/>
              </a:spcBef>
              <a:spcAft>
                <a:spcPts val="300"/>
              </a:spcAft>
              <a:buClr>
                <a:srgbClr val="C80F0F"/>
              </a:buClr>
              <a:buFont typeface="Wingdings" pitchFamily="2" charset="2"/>
              <a:buNone/>
              <a:defRPr/>
            </a:pPr>
            <a:endParaRPr lang="en-GB" sz="1200" kern="0" dirty="0">
              <a:solidFill>
                <a:schemeClr val="tx1"/>
              </a:solidFill>
              <a:latin typeface="+mn-lt"/>
              <a:cs typeface="+mn-cs"/>
            </a:endParaRPr>
          </a:p>
        </p:txBody>
      </p:sp>
      <p:sp>
        <p:nvSpPr>
          <p:cNvPr id="9" name="Title 1"/>
          <p:cNvSpPr txBox="1">
            <a:spLocks/>
          </p:cNvSpPr>
          <p:nvPr/>
        </p:nvSpPr>
        <p:spPr>
          <a:xfrm>
            <a:off x="718070" y="873473"/>
            <a:ext cx="7526338" cy="741362"/>
          </a:xfrm>
          <a:prstGeom prst="rect">
            <a:avLst/>
          </a:prstGeom>
        </p:spPr>
        <p:txBody>
          <a:bodyPr anchor="b"/>
          <a:lstStyle/>
          <a:p>
            <a:pPr>
              <a:defRPr/>
            </a:pPr>
            <a:r>
              <a:rPr lang="en-GB" sz="2400" kern="0" dirty="0" smtClean="0">
                <a:solidFill>
                  <a:schemeClr val="accent3"/>
                </a:solidFill>
                <a:latin typeface="+mj-lt"/>
                <a:ea typeface="+mj-ea"/>
                <a:cs typeface="+mj-cs"/>
              </a:rPr>
              <a:t>Imprint</a:t>
            </a:r>
            <a:endParaRPr lang="en-GB" sz="2400" kern="0" dirty="0">
              <a:solidFill>
                <a:schemeClr val="accent3"/>
              </a:solidFill>
              <a:latin typeface="+mj-lt"/>
              <a:ea typeface="+mj-ea"/>
              <a:cs typeface="+mj-cs"/>
            </a:endParaRPr>
          </a:p>
        </p:txBody>
      </p:sp>
      <p:sp>
        <p:nvSpPr>
          <p:cNvPr id="11" name="Inhaltsplatzhalter 2"/>
          <p:cNvSpPr txBox="1">
            <a:spLocks/>
          </p:cNvSpPr>
          <p:nvPr/>
        </p:nvSpPr>
        <p:spPr bwMode="auto">
          <a:xfrm>
            <a:off x="4983856" y="1516534"/>
            <a:ext cx="3683075" cy="4576762"/>
          </a:xfrm>
          <a:prstGeom prst="rect">
            <a:avLst/>
          </a:prstGeom>
          <a:noFill/>
          <a:ln w="9525">
            <a:noFill/>
            <a:miter lim="800000"/>
            <a:headEnd/>
            <a:tailEnd/>
          </a:ln>
        </p:spPr>
        <p:txBody>
          <a:bodyPr lIns="0" tIns="0" rIns="0" bIns="0"/>
          <a:lstStyle/>
          <a:p>
            <a:pPr>
              <a:spcBef>
                <a:spcPts val="0"/>
              </a:spcBef>
              <a:spcAft>
                <a:spcPts val="600"/>
              </a:spcAft>
              <a:buClr>
                <a:srgbClr val="C80F0F"/>
              </a:buClr>
              <a:buFont typeface="Wingdings" pitchFamily="2" charset="2"/>
              <a:buNone/>
              <a:defRPr/>
            </a:pPr>
            <a:r>
              <a:rPr lang="en-GB" sz="1100" kern="0" dirty="0">
                <a:solidFill>
                  <a:schemeClr val="accent3"/>
                </a:solidFill>
              </a:rPr>
              <a:t>Published by</a:t>
            </a:r>
            <a:r>
              <a:rPr lang="en-GB" sz="1100" kern="0" dirty="0">
                <a:solidFill>
                  <a:schemeClr val="tx1">
                    <a:lumMod val="50000"/>
                    <a:lumOff val="50000"/>
                  </a:schemeClr>
                </a:solidFill>
              </a:rPr>
              <a:t/>
            </a:r>
            <a:br>
              <a:rPr lang="en-GB" sz="1100" kern="0" dirty="0">
                <a:solidFill>
                  <a:schemeClr val="tx1">
                    <a:lumMod val="50000"/>
                    <a:lumOff val="50000"/>
                  </a:schemeClr>
                </a:solidFill>
              </a:rPr>
            </a:br>
            <a:r>
              <a:rPr lang="en-GB" sz="1100" kern="0" dirty="0">
                <a:solidFill>
                  <a:schemeClr val="tx2"/>
                </a:solidFill>
              </a:rPr>
              <a:t>Deutsche </a:t>
            </a:r>
            <a:r>
              <a:rPr lang="en-GB" sz="1100" kern="0" dirty="0" err="1">
                <a:solidFill>
                  <a:schemeClr val="tx2"/>
                </a:solidFill>
              </a:rPr>
              <a:t>Gesellschaft</a:t>
            </a:r>
            <a:r>
              <a:rPr lang="en-GB" sz="1100" kern="0" dirty="0">
                <a:solidFill>
                  <a:schemeClr val="tx2"/>
                </a:solidFill>
              </a:rPr>
              <a:t> </a:t>
            </a:r>
            <a:r>
              <a:rPr lang="en-GB" sz="1100" kern="0" dirty="0" err="1">
                <a:solidFill>
                  <a:schemeClr val="tx2"/>
                </a:solidFill>
              </a:rPr>
              <a:t>für</a:t>
            </a:r>
            <a:r>
              <a:rPr lang="en-GB" sz="1100" kern="0" dirty="0">
                <a:solidFill>
                  <a:schemeClr val="tx2"/>
                </a:solidFill>
              </a:rPr>
              <a:t> </a:t>
            </a:r>
            <a:r>
              <a:rPr lang="en-GB" sz="1100" kern="0" dirty="0" smtClean="0">
                <a:solidFill>
                  <a:schemeClr val="tx2"/>
                </a:solidFill>
              </a:rPr>
              <a:t/>
            </a:r>
            <a:br>
              <a:rPr lang="en-GB" sz="1100" kern="0" dirty="0" smtClean="0">
                <a:solidFill>
                  <a:schemeClr val="tx2"/>
                </a:solidFill>
              </a:rPr>
            </a:br>
            <a:r>
              <a:rPr lang="en-GB" sz="1100" kern="0" dirty="0" err="1" smtClean="0">
                <a:solidFill>
                  <a:schemeClr val="tx2"/>
                </a:solidFill>
              </a:rPr>
              <a:t>Internationale</a:t>
            </a:r>
            <a:r>
              <a:rPr lang="en-GB" sz="1100" kern="0" dirty="0" smtClean="0">
                <a:solidFill>
                  <a:schemeClr val="tx2"/>
                </a:solidFill>
              </a:rPr>
              <a:t> </a:t>
            </a:r>
            <a:r>
              <a:rPr lang="en-GB" sz="1100" kern="0" dirty="0" err="1">
                <a:solidFill>
                  <a:schemeClr val="tx2"/>
                </a:solidFill>
              </a:rPr>
              <a:t>Zusammenarbeit</a:t>
            </a:r>
            <a:r>
              <a:rPr lang="en-GB" sz="1100" kern="0" dirty="0">
                <a:solidFill>
                  <a:schemeClr val="tx2"/>
                </a:solidFill>
              </a:rPr>
              <a:t> (GIZ) GmbH</a:t>
            </a:r>
          </a:p>
          <a:p>
            <a:pPr>
              <a:spcBef>
                <a:spcPts val="0"/>
              </a:spcBef>
              <a:spcAft>
                <a:spcPts val="600"/>
              </a:spcAft>
              <a:buClr>
                <a:srgbClr val="C80F0F"/>
              </a:buClr>
              <a:buFont typeface="Wingdings" pitchFamily="2" charset="2"/>
              <a:buNone/>
              <a:defRPr/>
            </a:pPr>
            <a:r>
              <a:rPr lang="en-GB" sz="1100" kern="0" dirty="0">
                <a:solidFill>
                  <a:schemeClr val="tx2"/>
                </a:solidFill>
              </a:rPr>
              <a:t>Climate Policy Support Project</a:t>
            </a:r>
          </a:p>
          <a:p>
            <a:pPr>
              <a:spcBef>
                <a:spcPts val="0"/>
              </a:spcBef>
              <a:spcAft>
                <a:spcPts val="600"/>
              </a:spcAft>
              <a:buClr>
                <a:srgbClr val="C80F0F"/>
              </a:buClr>
              <a:buFont typeface="Wingdings" pitchFamily="2" charset="2"/>
              <a:buNone/>
              <a:tabLst>
                <a:tab pos="180975" algn="l"/>
              </a:tabLst>
              <a:defRPr/>
            </a:pPr>
            <a:r>
              <a:rPr lang="en-GB" sz="1100" kern="0" dirty="0">
                <a:solidFill>
                  <a:schemeClr val="tx2"/>
                </a:solidFill>
              </a:rPr>
              <a:t>Dag-Hammarskjöld-</a:t>
            </a:r>
            <a:r>
              <a:rPr lang="en-GB" sz="1100" kern="0" dirty="0" err="1">
                <a:solidFill>
                  <a:schemeClr val="tx2"/>
                </a:solidFill>
              </a:rPr>
              <a:t>Weg</a:t>
            </a:r>
            <a:r>
              <a:rPr lang="en-GB" sz="1100" kern="0" dirty="0">
                <a:solidFill>
                  <a:schemeClr val="tx2"/>
                </a:solidFill>
              </a:rPr>
              <a:t> 1-5</a:t>
            </a:r>
            <a:br>
              <a:rPr lang="en-GB" sz="1100" kern="0" dirty="0">
                <a:solidFill>
                  <a:schemeClr val="tx2"/>
                </a:solidFill>
              </a:rPr>
            </a:br>
            <a:r>
              <a:rPr lang="en-GB" sz="1100" kern="0" dirty="0">
                <a:solidFill>
                  <a:schemeClr val="tx2"/>
                </a:solidFill>
              </a:rPr>
              <a:t>65760 Eschborn, Germany</a:t>
            </a:r>
            <a:br>
              <a:rPr lang="en-GB" sz="1100" kern="0" dirty="0">
                <a:solidFill>
                  <a:schemeClr val="tx2"/>
                </a:solidFill>
              </a:rPr>
            </a:br>
            <a:r>
              <a:rPr lang="en-GB" sz="1100" kern="0" dirty="0">
                <a:solidFill>
                  <a:schemeClr val="tx2"/>
                </a:solidFill>
              </a:rPr>
              <a:t>T	+49 61 96 </a:t>
            </a:r>
            <a:r>
              <a:rPr lang="en-GB" sz="1100" kern="0" dirty="0" smtClean="0">
                <a:solidFill>
                  <a:schemeClr val="tx2"/>
                </a:solidFill>
              </a:rPr>
              <a:t>79-0</a:t>
            </a:r>
            <a:br>
              <a:rPr lang="en-GB" sz="1100" kern="0" dirty="0" smtClean="0">
                <a:solidFill>
                  <a:schemeClr val="tx2"/>
                </a:solidFill>
              </a:rPr>
            </a:br>
            <a:r>
              <a:rPr lang="en-GB" sz="1100" kern="0" dirty="0" smtClean="0">
                <a:solidFill>
                  <a:schemeClr val="tx2"/>
                </a:solidFill>
              </a:rPr>
              <a:t>F  </a:t>
            </a:r>
            <a:r>
              <a:rPr lang="en-GB" sz="1100" kern="0" dirty="0">
                <a:solidFill>
                  <a:schemeClr val="tx2"/>
                </a:solidFill>
              </a:rPr>
              <a:t>+49 61 96 79-1115</a:t>
            </a:r>
          </a:p>
          <a:p>
            <a:pPr>
              <a:spcBef>
                <a:spcPts val="0"/>
              </a:spcBef>
              <a:spcAft>
                <a:spcPts val="600"/>
              </a:spcAft>
              <a:buClr>
                <a:srgbClr val="C80F0F"/>
              </a:buClr>
              <a:buFont typeface="Wingdings" pitchFamily="2" charset="2"/>
              <a:buNone/>
              <a:tabLst>
                <a:tab pos="180975" algn="l"/>
              </a:tabLst>
              <a:defRPr/>
            </a:pPr>
            <a:r>
              <a:rPr lang="en-GB" sz="1100" kern="0" dirty="0">
                <a:solidFill>
                  <a:schemeClr val="accent3"/>
                </a:solidFill>
              </a:rPr>
              <a:t>Contact</a:t>
            </a:r>
            <a:r>
              <a:rPr lang="en-GB" sz="1100" kern="0" dirty="0"/>
              <a:t/>
            </a:r>
            <a:br>
              <a:rPr lang="en-GB" sz="1100" kern="0" dirty="0"/>
            </a:br>
            <a:r>
              <a:rPr lang="en-GB" sz="1100" kern="0" dirty="0">
                <a:solidFill>
                  <a:schemeClr val="tx2"/>
                </a:solidFill>
              </a:rPr>
              <a:t>E</a:t>
            </a:r>
            <a:r>
              <a:rPr lang="en-GB" sz="1100" kern="0" dirty="0"/>
              <a:t>	</a:t>
            </a:r>
            <a:r>
              <a:rPr lang="en-GB" sz="1100" u="sng" kern="0" dirty="0" smtClean="0">
                <a:hlinkClick r:id="rId6"/>
              </a:rPr>
              <a:t>climate@giz.de</a:t>
            </a:r>
            <a:r>
              <a:rPr lang="en-GB" sz="1100" u="sng" kern="0" dirty="0" smtClean="0"/>
              <a:t/>
            </a:r>
            <a:br>
              <a:rPr lang="en-GB" sz="1100" u="sng" kern="0" dirty="0" smtClean="0"/>
            </a:br>
            <a:r>
              <a:rPr lang="en-GB" sz="1100" kern="0" dirty="0" smtClean="0">
                <a:solidFill>
                  <a:schemeClr val="tx2"/>
                </a:solidFill>
              </a:rPr>
              <a:t>I</a:t>
            </a:r>
            <a:r>
              <a:rPr lang="en-GB" sz="1100" kern="0" dirty="0"/>
              <a:t>	</a:t>
            </a:r>
            <a:r>
              <a:rPr lang="en-GB" sz="1100" kern="0" dirty="0">
                <a:hlinkClick r:id="rId7"/>
              </a:rPr>
              <a:t>www.giz.de/climate</a:t>
            </a:r>
            <a:endParaRPr lang="en-GB" sz="1100" kern="0" dirty="0"/>
          </a:p>
          <a:p>
            <a:pPr>
              <a:spcBef>
                <a:spcPts val="0"/>
              </a:spcBef>
              <a:spcAft>
                <a:spcPts val="600"/>
              </a:spcAft>
              <a:defRPr/>
            </a:pPr>
            <a:r>
              <a:rPr lang="en-GB" sz="1100" kern="0" dirty="0" smtClean="0">
                <a:solidFill>
                  <a:schemeClr val="accent3"/>
                </a:solidFill>
              </a:rPr>
              <a:t>Responsible</a:t>
            </a:r>
            <a:r>
              <a:rPr lang="en-GB" sz="1100" kern="0" smtClean="0">
                <a:solidFill>
                  <a:schemeClr val="tx1">
                    <a:lumMod val="50000"/>
                    <a:lumOff val="50000"/>
                  </a:schemeClr>
                </a:solidFill>
              </a:rPr>
              <a:t/>
            </a:r>
            <a:br>
              <a:rPr lang="en-GB" sz="1100" kern="0" smtClean="0">
                <a:solidFill>
                  <a:schemeClr val="tx1">
                    <a:lumMod val="50000"/>
                    <a:lumOff val="50000"/>
                  </a:schemeClr>
                </a:solidFill>
              </a:rPr>
            </a:br>
            <a:r>
              <a:rPr lang="en-GB" sz="1100" b="0" kern="0" smtClean="0">
                <a:solidFill>
                  <a:schemeClr val="tx1"/>
                </a:solidFill>
                <a:hlinkClick r:id="rId4"/>
              </a:rPr>
              <a:t>Nele </a:t>
            </a:r>
            <a:r>
              <a:rPr lang="en-GB" sz="1100" b="0" kern="0" dirty="0" smtClean="0">
                <a:solidFill>
                  <a:schemeClr val="tx1"/>
                </a:solidFill>
                <a:hlinkClick r:id="rId4"/>
              </a:rPr>
              <a:t>Bünner</a:t>
            </a:r>
            <a:r>
              <a:rPr lang="en-GB" sz="1100" b="0" kern="0" dirty="0" smtClean="0">
                <a:solidFill>
                  <a:schemeClr val="tx2"/>
                </a:solidFill>
              </a:rPr>
              <a:t>, GIZ</a:t>
            </a:r>
          </a:p>
          <a:p>
            <a:pPr>
              <a:spcBef>
                <a:spcPts val="0"/>
              </a:spcBef>
              <a:spcAft>
                <a:spcPts val="600"/>
              </a:spcAft>
              <a:defRPr/>
            </a:pPr>
            <a:r>
              <a:rPr lang="en-GB" sz="1100" kern="0" dirty="0" smtClean="0">
                <a:solidFill>
                  <a:schemeClr val="accent3"/>
                </a:solidFill>
              </a:rPr>
              <a:t>Author</a:t>
            </a:r>
            <a:r>
              <a:rPr lang="en-GB" sz="1100" kern="0" dirty="0" smtClean="0">
                <a:solidFill>
                  <a:schemeClr val="tx1">
                    <a:lumMod val="50000"/>
                    <a:lumOff val="50000"/>
                  </a:schemeClr>
                </a:solidFill>
              </a:rPr>
              <a:t/>
            </a:r>
            <a:br>
              <a:rPr lang="en-GB" sz="1100" kern="0" dirty="0" smtClean="0">
                <a:solidFill>
                  <a:schemeClr val="tx1">
                    <a:lumMod val="50000"/>
                    <a:lumOff val="50000"/>
                  </a:schemeClr>
                </a:solidFill>
              </a:rPr>
            </a:br>
            <a:r>
              <a:rPr lang="en-GB" sz="1100" b="0" kern="0" dirty="0" smtClean="0">
                <a:solidFill>
                  <a:schemeClr val="tx2"/>
                </a:solidFill>
              </a:rPr>
              <a:t>Till Below</a:t>
            </a:r>
            <a:endParaRPr lang="en-GB" sz="1100" kern="0" dirty="0" smtClean="0">
              <a:solidFill>
                <a:srgbClr val="C00000"/>
              </a:solidFill>
            </a:endParaRPr>
          </a:p>
          <a:p>
            <a:pPr>
              <a:spcBef>
                <a:spcPts val="0"/>
              </a:spcBef>
              <a:spcAft>
                <a:spcPts val="600"/>
              </a:spcAft>
              <a:defRPr/>
            </a:pPr>
            <a:endParaRPr lang="en-GB" sz="1100" kern="0" dirty="0" smtClean="0">
              <a:solidFill>
                <a:srgbClr val="C00000"/>
              </a:solidFill>
            </a:endParaRPr>
          </a:p>
          <a:p>
            <a:pPr>
              <a:spcBef>
                <a:spcPts val="0"/>
              </a:spcBef>
              <a:spcAft>
                <a:spcPts val="600"/>
              </a:spcAft>
              <a:defRPr/>
            </a:pPr>
            <a:r>
              <a:rPr lang="en-GB" sz="600" kern="0" dirty="0" smtClean="0">
                <a:solidFill>
                  <a:srgbClr val="C00000"/>
                </a:solidFill>
              </a:rPr>
              <a:t/>
            </a:r>
            <a:br>
              <a:rPr lang="en-GB" sz="600" kern="0" dirty="0" smtClean="0">
                <a:solidFill>
                  <a:srgbClr val="C00000"/>
                </a:solidFill>
              </a:rPr>
            </a:br>
            <a:endParaRPr lang="en-GB" sz="600" kern="0" dirty="0" smtClean="0">
              <a:solidFill>
                <a:srgbClr val="C00000"/>
              </a:solidFill>
            </a:endParaRPr>
          </a:p>
          <a:p>
            <a:pPr>
              <a:spcBef>
                <a:spcPts val="0"/>
              </a:spcBef>
              <a:spcAft>
                <a:spcPts val="600"/>
              </a:spcAft>
              <a:buClr>
                <a:srgbClr val="C80F0F"/>
              </a:buClr>
              <a:buFont typeface="Wingdings" pitchFamily="2" charset="2"/>
              <a:buNone/>
              <a:tabLst>
                <a:tab pos="180975" algn="l"/>
              </a:tabLst>
              <a:defRPr/>
            </a:pPr>
            <a:r>
              <a:rPr lang="en-GB" sz="1100" kern="0" dirty="0" smtClean="0">
                <a:solidFill>
                  <a:schemeClr val="accent3"/>
                </a:solidFill>
              </a:rPr>
              <a:t/>
            </a:r>
            <a:br>
              <a:rPr lang="en-GB" sz="1100" kern="0" dirty="0" smtClean="0">
                <a:solidFill>
                  <a:schemeClr val="accent3"/>
                </a:solidFill>
              </a:rPr>
            </a:br>
            <a:endParaRPr lang="en-GB" sz="1100" b="0" kern="0" dirty="0" smtClean="0">
              <a:solidFill>
                <a:schemeClr val="tx1">
                  <a:lumMod val="50000"/>
                  <a:lumOff val="50000"/>
                </a:schemeClr>
              </a:solidFill>
            </a:endParaRPr>
          </a:p>
        </p:txBody>
      </p:sp>
      <p:pic>
        <p:nvPicPr>
          <p:cNvPr id="6" name="Grafik 5"/>
          <p:cNvPicPr>
            <a:picLocks noChangeAspect="1"/>
          </p:cNvPicPr>
          <p:nvPr/>
        </p:nvPicPr>
        <p:blipFill rotWithShape="1">
          <a:blip r:embed="rId8" cstate="print">
            <a:extLst>
              <a:ext uri="{28A0092B-C50C-407E-A947-70E740481C1C}">
                <a14:useLocalDpi xmlns:a14="http://schemas.microsoft.com/office/drawing/2010/main" val="0"/>
              </a:ext>
            </a:extLst>
          </a:blip>
          <a:srcRect t="9171" r="11973" b="11605"/>
          <a:stretch/>
        </p:blipFill>
        <p:spPr>
          <a:xfrm>
            <a:off x="4716016" y="5129925"/>
            <a:ext cx="3068522" cy="1424200"/>
          </a:xfrm>
          <a:prstGeom prst="rect">
            <a:avLst/>
          </a:prstGeom>
        </p:spPr>
      </p:pic>
    </p:spTree>
    <p:extLst>
      <p:ext uri="{BB962C8B-B14F-4D97-AF65-F5344CB8AC3E}">
        <p14:creationId xmlns:p14="http://schemas.microsoft.com/office/powerpoint/2010/main" val="42567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Overview of this module</a:t>
            </a:r>
          </a:p>
        </p:txBody>
      </p:sp>
      <p:sp>
        <p:nvSpPr>
          <p:cNvPr id="3" name="Inhaltsplatzhalter 2"/>
          <p:cNvSpPr>
            <a:spLocks noGrp="1"/>
          </p:cNvSpPr>
          <p:nvPr>
            <p:ph idx="1"/>
          </p:nvPr>
        </p:nvSpPr>
        <p:spPr>
          <a:xfrm>
            <a:off x="684000" y="2204864"/>
            <a:ext cx="7776000" cy="3816000"/>
          </a:xfrm>
        </p:spPr>
        <p:txBody>
          <a:bodyPr/>
          <a:lstStyle/>
          <a:p>
            <a:pPr lvl="2">
              <a:buClr>
                <a:schemeClr val="accent1"/>
              </a:buClr>
            </a:pPr>
            <a:r>
              <a:rPr lang="en-GB" altLang="de-DE" sz="2800" dirty="0" smtClean="0"/>
              <a:t>How </a:t>
            </a:r>
            <a:r>
              <a:rPr lang="en-GB" altLang="de-DE" sz="2800" dirty="0"/>
              <a:t>does mainstreaming relate to the NAP process</a:t>
            </a:r>
            <a:r>
              <a:rPr lang="en-GB" altLang="de-DE" sz="2800" dirty="0" smtClean="0"/>
              <a:t>?</a:t>
            </a:r>
            <a:endParaRPr lang="en-GB" altLang="de-DE" sz="2800" dirty="0"/>
          </a:p>
          <a:p>
            <a:pPr lvl="2">
              <a:buClr>
                <a:schemeClr val="accent1"/>
              </a:buClr>
            </a:pPr>
            <a:r>
              <a:rPr lang="en-GB" altLang="de-DE" sz="2800" dirty="0" smtClean="0"/>
              <a:t>What´s behind mainstreaming adaptation into development?</a:t>
            </a:r>
          </a:p>
          <a:p>
            <a:pPr lvl="2">
              <a:buClr>
                <a:schemeClr val="accent1"/>
              </a:buClr>
            </a:pPr>
            <a:r>
              <a:rPr lang="en-GB" altLang="de-DE" sz="2800" dirty="0" smtClean="0"/>
              <a:t>How to do it?</a:t>
            </a:r>
          </a:p>
          <a:p>
            <a:pPr lvl="2">
              <a:buClr>
                <a:schemeClr val="accent1"/>
              </a:buClr>
            </a:pPr>
            <a:r>
              <a:rPr lang="en-GB" altLang="de-DE" sz="2800" dirty="0" smtClean="0"/>
              <a:t>Enabling factors</a:t>
            </a:r>
          </a:p>
          <a:p>
            <a:pPr lvl="2"/>
            <a:endParaRPr lang="en-GB" altLang="de-DE" sz="2800" dirty="0" smtClean="0"/>
          </a:p>
          <a:p>
            <a:pPr marL="0" lvl="1" indent="0">
              <a:buNone/>
            </a:pPr>
            <a:endParaRPr lang="en-GB" altLang="de-DE" sz="2800" b="1" dirty="0" smtClean="0"/>
          </a:p>
          <a:p>
            <a:endParaRPr lang="en-GB" altLang="de-DE" sz="2800" b="1" dirty="0"/>
          </a:p>
          <a:p>
            <a:pPr lvl="1"/>
            <a:endParaRPr lang="en-GB" altLang="de-DE" sz="2800" dirty="0" smtClean="0"/>
          </a:p>
          <a:p>
            <a:endParaRPr lang="en-GB" altLang="de-DE" sz="2800" dirty="0" smtClean="0"/>
          </a:p>
        </p:txBody>
      </p:sp>
    </p:spTree>
    <p:extLst>
      <p:ext uri="{BB962C8B-B14F-4D97-AF65-F5344CB8AC3E}">
        <p14:creationId xmlns:p14="http://schemas.microsoft.com/office/powerpoint/2010/main" val="270388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altLang="de-DE" sz="2800" dirty="0" smtClean="0">
                <a:solidFill>
                  <a:schemeClr val="accent3"/>
                </a:solidFill>
              </a:rPr>
              <a:t>What can you expect to learn from this session?</a:t>
            </a:r>
          </a:p>
        </p:txBody>
      </p:sp>
      <p:sp>
        <p:nvSpPr>
          <p:cNvPr id="3" name="Inhaltsplatzhalter 2"/>
          <p:cNvSpPr>
            <a:spLocks noGrp="1"/>
          </p:cNvSpPr>
          <p:nvPr>
            <p:ph idx="1"/>
          </p:nvPr>
        </p:nvSpPr>
        <p:spPr>
          <a:xfrm>
            <a:off x="684000" y="2387036"/>
            <a:ext cx="7776000" cy="3816000"/>
          </a:xfrm>
        </p:spPr>
        <p:txBody>
          <a:bodyPr/>
          <a:lstStyle/>
          <a:p>
            <a:pPr marL="285750" indent="-285750">
              <a:buFont typeface="Arial" panose="020B0604020202020204" pitchFamily="34" charset="0"/>
              <a:buChar char="•"/>
            </a:pPr>
            <a:r>
              <a:rPr lang="en-US" sz="2800" dirty="0"/>
              <a:t>Understand how mainstreaming and </a:t>
            </a:r>
            <a:r>
              <a:rPr lang="en-US" sz="2800" dirty="0" smtClean="0"/>
              <a:t>political processes </a:t>
            </a:r>
            <a:r>
              <a:rPr lang="en-US" sz="2800" dirty="0"/>
              <a:t>are </a:t>
            </a:r>
            <a:r>
              <a:rPr lang="en-US" sz="2800" dirty="0" smtClean="0"/>
              <a:t>interwoven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Understand </a:t>
            </a:r>
            <a:r>
              <a:rPr lang="en-US" sz="2800" dirty="0"/>
              <a:t>the purpose of mainstreaming and how it </a:t>
            </a:r>
            <a:r>
              <a:rPr lang="en-US" sz="2800" dirty="0" smtClean="0"/>
              <a:t>works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Reflect on effectiveness of mainstreaming</a:t>
            </a: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676190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ctr"/>
            <a:r>
              <a:rPr lang="en-US" sz="2800" dirty="0"/>
              <a:t>Mainstreaming is the essence </a:t>
            </a:r>
            <a:r>
              <a:rPr lang="en-US" sz="2800" dirty="0" smtClean="0"/>
              <a:t/>
            </a:r>
            <a:br>
              <a:rPr lang="en-US" sz="2800" dirty="0" smtClean="0"/>
            </a:br>
            <a:r>
              <a:rPr lang="en-US" sz="2800" dirty="0" smtClean="0"/>
              <a:t>of the </a:t>
            </a:r>
            <a:r>
              <a:rPr lang="en-US" sz="2800" dirty="0"/>
              <a:t>NAP </a:t>
            </a:r>
            <a:r>
              <a:rPr lang="en-US" sz="2800" dirty="0" smtClean="0"/>
              <a:t>process</a:t>
            </a:r>
            <a:endParaRPr lang="en-GB" altLang="de-DE" sz="2800" dirty="0" smtClean="0">
              <a:solidFill>
                <a:srgbClr val="008AB5"/>
              </a:solidFill>
            </a:endParaRPr>
          </a:p>
        </p:txBody>
      </p:sp>
      <p:sp>
        <p:nvSpPr>
          <p:cNvPr id="3" name="Inhaltsplatzhalter 2"/>
          <p:cNvSpPr>
            <a:spLocks noGrp="1"/>
          </p:cNvSpPr>
          <p:nvPr>
            <p:ph idx="1"/>
          </p:nvPr>
        </p:nvSpPr>
        <p:spPr>
          <a:xfrm>
            <a:off x="684000" y="2060848"/>
            <a:ext cx="7776000" cy="4142188"/>
          </a:xfrm>
        </p:spPr>
        <p:txBody>
          <a:bodyPr/>
          <a:lstStyle/>
          <a:p>
            <a:endParaRPr lang="en-US" sz="2800" b="1" dirty="0" smtClean="0"/>
          </a:p>
          <a:p>
            <a:r>
              <a:rPr lang="en-US" sz="2800" b="1" dirty="0" smtClean="0"/>
              <a:t>Objectives of NAP</a:t>
            </a:r>
          </a:p>
          <a:p>
            <a:pPr marL="285750" indent="-285750">
              <a:buFont typeface="Arial" panose="020B0604020202020204" pitchFamily="34" charset="0"/>
              <a:buChar char="•"/>
            </a:pPr>
            <a:r>
              <a:rPr lang="en-US" sz="2800" dirty="0" smtClean="0"/>
              <a:t>Reduce </a:t>
            </a:r>
            <a:r>
              <a:rPr lang="en-US" sz="2800" dirty="0" smtClean="0">
                <a:solidFill>
                  <a:srgbClr val="008AB5"/>
                </a:solidFill>
              </a:rPr>
              <a:t>vulnerability</a:t>
            </a:r>
          </a:p>
          <a:p>
            <a:pPr marL="285750" indent="-285750">
              <a:buFont typeface="Arial" panose="020B0604020202020204" pitchFamily="34" charset="0"/>
              <a:buChar char="•"/>
            </a:pPr>
            <a:endParaRPr lang="en-US" sz="2800" dirty="0" smtClean="0">
              <a:solidFill>
                <a:srgbClr val="008AB5"/>
              </a:solidFill>
            </a:endParaRPr>
          </a:p>
          <a:p>
            <a:pPr marL="285750" indent="-285750">
              <a:buFont typeface="Arial" panose="020B0604020202020204" pitchFamily="34" charset="0"/>
              <a:buChar char="•"/>
            </a:pPr>
            <a:r>
              <a:rPr lang="en-US" sz="2800" dirty="0" smtClean="0">
                <a:solidFill>
                  <a:srgbClr val="008AB5"/>
                </a:solidFill>
              </a:rPr>
              <a:t>Integrate (= mainstream) </a:t>
            </a:r>
            <a:r>
              <a:rPr lang="en-US" sz="2800" dirty="0" smtClean="0"/>
              <a:t>climate </a:t>
            </a:r>
            <a:r>
              <a:rPr lang="en-US" sz="2800" dirty="0"/>
              <a:t>change </a:t>
            </a:r>
            <a:r>
              <a:rPr lang="en-US" sz="2800" dirty="0" smtClean="0">
                <a:solidFill>
                  <a:srgbClr val="008AB5"/>
                </a:solidFill>
              </a:rPr>
              <a:t>adaptation </a:t>
            </a:r>
            <a:r>
              <a:rPr lang="en-US" sz="2800" dirty="0"/>
              <a:t>into </a:t>
            </a:r>
            <a:r>
              <a:rPr lang="en-US" sz="2800" dirty="0" smtClean="0"/>
              <a:t>new </a:t>
            </a:r>
            <a:r>
              <a:rPr lang="en-US" sz="2800" dirty="0"/>
              <a:t>and existing </a:t>
            </a:r>
            <a:r>
              <a:rPr lang="en-US" sz="2800" dirty="0" smtClean="0">
                <a:solidFill>
                  <a:srgbClr val="008AB5"/>
                </a:solidFill>
              </a:rPr>
              <a:t>development </a:t>
            </a:r>
            <a:r>
              <a:rPr lang="en-US" sz="2800" dirty="0">
                <a:solidFill>
                  <a:srgbClr val="008AB5"/>
                </a:solidFill>
              </a:rPr>
              <a:t>planning </a:t>
            </a:r>
            <a:r>
              <a:rPr lang="en-US" sz="2800" dirty="0" smtClean="0">
                <a:solidFill>
                  <a:srgbClr val="008AB5"/>
                </a:solidFill>
              </a:rPr>
              <a:t>processes</a:t>
            </a:r>
            <a:r>
              <a:rPr lang="en-US" sz="2800" dirty="0" smtClean="0"/>
              <a:t>, </a:t>
            </a:r>
            <a:r>
              <a:rPr lang="en-US" sz="2800" dirty="0"/>
              <a:t>within all relevant </a:t>
            </a:r>
            <a:r>
              <a:rPr lang="en-US" sz="2800" dirty="0">
                <a:solidFill>
                  <a:srgbClr val="008AB5"/>
                </a:solidFill>
              </a:rPr>
              <a:t>sectors </a:t>
            </a:r>
            <a:r>
              <a:rPr lang="en-US" sz="2800" dirty="0"/>
              <a:t>and </a:t>
            </a:r>
            <a:r>
              <a:rPr lang="en-US" sz="2800" dirty="0" smtClean="0">
                <a:solidFill>
                  <a:srgbClr val="008AB5"/>
                </a:solidFill>
              </a:rPr>
              <a:t>levels</a:t>
            </a:r>
            <a:endParaRPr lang="en-US" sz="2800" dirty="0"/>
          </a:p>
          <a:p>
            <a:pPr algn="r"/>
            <a:r>
              <a:rPr lang="en-US" sz="1500" i="1" dirty="0" smtClean="0"/>
              <a:t>UNFCCC, 5/CP.17</a:t>
            </a:r>
            <a:endParaRPr lang="en-US" sz="1500" i="1" dirty="0"/>
          </a:p>
          <a:p>
            <a:pPr algn="r"/>
            <a:endParaRPr lang="en-US" sz="2800" b="1" dirty="0" smtClean="0">
              <a:solidFill>
                <a:schemeClr val="accent2"/>
              </a:solidFill>
            </a:endParaRPr>
          </a:p>
        </p:txBody>
      </p:sp>
    </p:spTree>
    <p:extLst>
      <p:ext uri="{BB962C8B-B14F-4D97-AF65-F5344CB8AC3E}">
        <p14:creationId xmlns:p14="http://schemas.microsoft.com/office/powerpoint/2010/main" val="6068409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What</a:t>
            </a:r>
            <a:r>
              <a:rPr lang="de-DE" sz="2800" dirty="0" smtClean="0"/>
              <a:t> </a:t>
            </a:r>
            <a:r>
              <a:rPr lang="de-DE" sz="2800" dirty="0" err="1" smtClean="0"/>
              <a:t>does</a:t>
            </a:r>
            <a:r>
              <a:rPr lang="de-DE" sz="2800" dirty="0" smtClean="0"/>
              <a:t> </a:t>
            </a:r>
            <a:r>
              <a:rPr lang="de-DE" sz="2800" dirty="0" err="1" smtClean="0"/>
              <a:t>mainstreaming</a:t>
            </a:r>
            <a:r>
              <a:rPr lang="de-DE" sz="2800" dirty="0" smtClean="0"/>
              <a:t> </a:t>
            </a:r>
            <a:r>
              <a:rPr lang="de-DE" sz="2800" dirty="0" err="1" smtClean="0"/>
              <a:t>mean</a:t>
            </a:r>
            <a:r>
              <a:rPr lang="de-DE" sz="2800" dirty="0" smtClean="0"/>
              <a:t>?</a:t>
            </a:r>
            <a:endParaRPr lang="de-DE" sz="2800"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en-US" sz="2800" dirty="0" smtClean="0"/>
              <a:t>Do things </a:t>
            </a:r>
            <a:r>
              <a:rPr lang="en-US" sz="2800" dirty="0" smtClean="0">
                <a:solidFill>
                  <a:srgbClr val="008AB5"/>
                </a:solidFill>
              </a:rPr>
              <a:t>different</a:t>
            </a:r>
            <a:r>
              <a:rPr lang="en-US" sz="2800" dirty="0" smtClean="0"/>
              <a:t> because of climate change -</a:t>
            </a:r>
            <a:r>
              <a:rPr lang="en-US" sz="2800" dirty="0" smtClean="0">
                <a:solidFill>
                  <a:srgbClr val="008AB5"/>
                </a:solidFill>
              </a:rPr>
              <a:t> wherever necessary</a:t>
            </a:r>
          </a:p>
          <a:p>
            <a:pPr marL="645750" lvl="1" indent="-285750"/>
            <a:r>
              <a:rPr lang="en-US" sz="2800" dirty="0" smtClean="0"/>
              <a:t>Systematically </a:t>
            </a:r>
            <a:r>
              <a:rPr lang="en-US" sz="2800" dirty="0">
                <a:solidFill>
                  <a:srgbClr val="008AB5"/>
                </a:solidFill>
              </a:rPr>
              <a:t>identify </a:t>
            </a:r>
            <a:r>
              <a:rPr lang="en-US" sz="2800" dirty="0"/>
              <a:t>significant </a:t>
            </a:r>
            <a:r>
              <a:rPr lang="en-US" sz="2800" dirty="0" smtClean="0">
                <a:solidFill>
                  <a:srgbClr val="008AB5"/>
                </a:solidFill>
              </a:rPr>
              <a:t>risks </a:t>
            </a:r>
            <a:r>
              <a:rPr lang="en-US" sz="2800" dirty="0">
                <a:ea typeface="+mn-ea"/>
                <a:cs typeface="+mn-cs"/>
              </a:rPr>
              <a:t>and </a:t>
            </a:r>
            <a:r>
              <a:rPr lang="en-US" sz="2800" dirty="0" smtClean="0">
                <a:solidFill>
                  <a:srgbClr val="008AB5"/>
                </a:solidFill>
              </a:rPr>
              <a:t>opportunities </a:t>
            </a:r>
            <a:r>
              <a:rPr lang="en-US" sz="2800" dirty="0" smtClean="0"/>
              <a:t>for development</a:t>
            </a:r>
          </a:p>
          <a:p>
            <a:pPr marL="645750" lvl="1" indent="-285750"/>
            <a:r>
              <a:rPr lang="en-US" sz="2800" dirty="0" smtClean="0">
                <a:solidFill>
                  <a:srgbClr val="008AB5"/>
                </a:solidFill>
              </a:rPr>
              <a:t>Modify </a:t>
            </a:r>
            <a:r>
              <a:rPr lang="en-US" sz="2800" dirty="0" smtClean="0"/>
              <a:t>affected policies</a:t>
            </a:r>
            <a:r>
              <a:rPr lang="en-US" sz="2800" dirty="0"/>
              <a:t>, strategies, </a:t>
            </a:r>
            <a:r>
              <a:rPr lang="en-US" sz="2800" dirty="0" smtClean="0"/>
              <a:t>plans</a:t>
            </a:r>
          </a:p>
          <a:p>
            <a:pPr marL="645750" lvl="1" indent="-285750"/>
            <a:r>
              <a:rPr lang="en-US" sz="2800" dirty="0">
                <a:solidFill>
                  <a:srgbClr val="008AB5"/>
                </a:solidFill>
              </a:rPr>
              <a:t>I</a:t>
            </a:r>
            <a:r>
              <a:rPr lang="en-US" sz="2800" dirty="0" smtClean="0">
                <a:solidFill>
                  <a:srgbClr val="008AB5"/>
                </a:solidFill>
              </a:rPr>
              <a:t>mplement </a:t>
            </a:r>
            <a:r>
              <a:rPr lang="en-US" sz="2800" dirty="0" smtClean="0"/>
              <a:t>them</a:t>
            </a:r>
            <a:endParaRPr lang="en-US" sz="2800" dirty="0"/>
          </a:p>
          <a:p>
            <a:endParaRPr lang="en-US" sz="2800" dirty="0" smtClean="0"/>
          </a:p>
          <a:p>
            <a:endParaRPr lang="en-US" sz="2800" dirty="0" smtClean="0"/>
          </a:p>
          <a:p>
            <a:endParaRPr lang="de-DE" sz="28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624853"/>
            <a:ext cx="3570256" cy="2231410"/>
          </a:xfrm>
          <a:prstGeom prst="rect">
            <a:avLst/>
          </a:prstGeom>
        </p:spPr>
      </p:pic>
    </p:spTree>
    <p:extLst>
      <p:ext uri="{BB962C8B-B14F-4D97-AF65-F5344CB8AC3E}">
        <p14:creationId xmlns:p14="http://schemas.microsoft.com/office/powerpoint/2010/main" val="22825134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smtClean="0"/>
              <a:t>Why mainstream adaptation?</a:t>
            </a:r>
            <a:endParaRPr lang="de-DE" sz="2800" dirty="0"/>
          </a:p>
        </p:txBody>
      </p:sp>
      <p:sp>
        <p:nvSpPr>
          <p:cNvPr id="9" name="Inhaltsplatzhalter 3"/>
          <p:cNvSpPr>
            <a:spLocks noGrp="1"/>
          </p:cNvSpPr>
          <p:nvPr>
            <p:ph idx="1"/>
          </p:nvPr>
        </p:nvSpPr>
        <p:spPr/>
        <p:txBody>
          <a:bodyPr/>
          <a:lstStyle/>
          <a:p>
            <a:pPr marL="285750" indent="-285750">
              <a:buFont typeface="Arial" panose="020B0604020202020204" pitchFamily="34" charset="0"/>
              <a:buChar char="•"/>
            </a:pPr>
            <a:r>
              <a:rPr lang="en-GB" sz="2400" dirty="0" smtClean="0">
                <a:solidFill>
                  <a:schemeClr val="accent3"/>
                </a:solidFill>
              </a:rPr>
              <a:t>Costs and destructive </a:t>
            </a:r>
            <a:r>
              <a:rPr lang="en-GB" sz="2400" dirty="0">
                <a:solidFill>
                  <a:schemeClr val="accent3"/>
                </a:solidFill>
              </a:rPr>
              <a:t>impacts </a:t>
            </a:r>
            <a:r>
              <a:rPr lang="en-GB" sz="2400" dirty="0"/>
              <a:t>of </a:t>
            </a:r>
            <a:r>
              <a:rPr lang="en-GB" sz="2400" dirty="0" smtClean="0"/>
              <a:t>CC not prevented by </a:t>
            </a:r>
            <a:r>
              <a:rPr lang="en-GB" sz="2400" dirty="0"/>
              <a:t>adding some extra adaptation </a:t>
            </a:r>
            <a:r>
              <a:rPr lang="en-GB" sz="2400" dirty="0" smtClean="0"/>
              <a:t>measures</a:t>
            </a:r>
          </a:p>
          <a:p>
            <a:pPr marL="285750" indent="-285750">
              <a:buFont typeface="Arial" panose="020B0604020202020204" pitchFamily="34" charset="0"/>
              <a:buChar char="•"/>
            </a:pPr>
            <a:r>
              <a:rPr lang="en-GB" sz="2400" dirty="0"/>
              <a:t>M</a:t>
            </a:r>
            <a:r>
              <a:rPr lang="en-GB" sz="2400" dirty="0" smtClean="0"/>
              <a:t>ainstreaming rather </a:t>
            </a:r>
            <a:r>
              <a:rPr lang="en-GB" sz="2400" dirty="0"/>
              <a:t>than stand-alone </a:t>
            </a:r>
            <a:r>
              <a:rPr lang="en-GB" sz="2400" dirty="0" smtClean="0"/>
              <a:t>measures </a:t>
            </a:r>
            <a:r>
              <a:rPr lang="en-GB" sz="2400" dirty="0" smtClean="0">
                <a:sym typeface="Wingdings" panose="05000000000000000000" pitchFamily="2" charset="2"/>
              </a:rPr>
              <a:t> </a:t>
            </a:r>
            <a:r>
              <a:rPr lang="en-GB" sz="2400" dirty="0">
                <a:solidFill>
                  <a:schemeClr val="accent3"/>
                </a:solidFill>
                <a:sym typeface="Wingdings" panose="05000000000000000000" pitchFamily="2" charset="2"/>
              </a:rPr>
              <a:t>A</a:t>
            </a:r>
            <a:r>
              <a:rPr lang="en-GB" sz="2400" dirty="0" smtClean="0">
                <a:solidFill>
                  <a:schemeClr val="accent3"/>
                </a:solidFill>
              </a:rPr>
              <a:t>ddress</a:t>
            </a:r>
            <a:r>
              <a:rPr lang="en-GB" sz="2400" dirty="0" smtClean="0"/>
              <a:t> </a:t>
            </a:r>
            <a:r>
              <a:rPr lang="en-GB" sz="2400" dirty="0">
                <a:solidFill>
                  <a:schemeClr val="accent3"/>
                </a:solidFill>
              </a:rPr>
              <a:t>vulnerabilities</a:t>
            </a:r>
            <a:r>
              <a:rPr lang="en-GB" sz="2400" dirty="0"/>
              <a:t> in different areas </a:t>
            </a:r>
            <a:r>
              <a:rPr lang="en-GB" sz="2400" dirty="0">
                <a:solidFill>
                  <a:schemeClr val="accent3"/>
                </a:solidFill>
              </a:rPr>
              <a:t>systematically </a:t>
            </a:r>
            <a:r>
              <a:rPr lang="en-GB" sz="2400" dirty="0"/>
              <a:t>and in the </a:t>
            </a:r>
            <a:r>
              <a:rPr lang="en-GB" sz="2400" dirty="0">
                <a:solidFill>
                  <a:schemeClr val="accent3"/>
                </a:solidFill>
              </a:rPr>
              <a:t>long-term</a:t>
            </a:r>
            <a:r>
              <a:rPr lang="en-GB" sz="2400" dirty="0"/>
              <a:t> </a:t>
            </a:r>
            <a:endParaRPr lang="en-GB" sz="2400" dirty="0" smtClean="0">
              <a:sym typeface="Wingdings" panose="05000000000000000000" pitchFamily="2" charset="2"/>
            </a:endParaRPr>
          </a:p>
          <a:p>
            <a:pPr marL="285750" indent="-285750">
              <a:buFont typeface="Arial" panose="020B0604020202020204" pitchFamily="34" charset="0"/>
              <a:buChar char="•"/>
            </a:pPr>
            <a:r>
              <a:rPr lang="en-US" sz="2400" kern="1200" dirty="0" smtClean="0"/>
              <a:t>Improve </a:t>
            </a:r>
            <a:r>
              <a:rPr lang="en-US" sz="2400" kern="1200" dirty="0"/>
              <a:t>chances to </a:t>
            </a:r>
            <a:r>
              <a:rPr lang="en-US" sz="2400" kern="1200" dirty="0">
                <a:solidFill>
                  <a:srgbClr val="008AB5"/>
                </a:solidFill>
              </a:rPr>
              <a:t>access </a:t>
            </a:r>
            <a:r>
              <a:rPr lang="en-US" sz="2400" kern="1200" dirty="0"/>
              <a:t>international climate </a:t>
            </a:r>
            <a:r>
              <a:rPr lang="en-US" sz="2400" kern="1200" dirty="0">
                <a:solidFill>
                  <a:srgbClr val="008AB5"/>
                </a:solidFill>
              </a:rPr>
              <a:t>funds</a:t>
            </a:r>
            <a:endParaRPr lang="en-GB" sz="2400" kern="1200" dirty="0" smtClean="0">
              <a:solidFill>
                <a:srgbClr val="008AB5"/>
              </a:solidFill>
            </a:endParaRPr>
          </a:p>
          <a:p>
            <a:pPr marL="285750" indent="-285750">
              <a:buFont typeface="Arial" panose="020B0604020202020204" pitchFamily="34" charset="0"/>
              <a:buChar char="•"/>
            </a:pPr>
            <a:endParaRPr lang="en-GB" sz="2400" kern="1200" dirty="0" smtClean="0"/>
          </a:p>
          <a:p>
            <a:pPr marL="285750" indent="-285750">
              <a:buFont typeface="Arial" panose="020B0604020202020204" pitchFamily="34" charset="0"/>
              <a:buChar char="•"/>
            </a:pPr>
            <a:endParaRPr lang="en-GB" sz="2400" kern="1200" dirty="0">
              <a:solidFill>
                <a:schemeClr val="tx1"/>
              </a:solidFill>
            </a:endParaRPr>
          </a:p>
          <a:p>
            <a:pPr marL="285750" indent="-285750">
              <a:buFont typeface="Arial" panose="020B0604020202020204" pitchFamily="34" charset="0"/>
              <a:buChar char="•"/>
            </a:pPr>
            <a:endParaRPr lang="en-GB" sz="2400" dirty="0" smtClean="0">
              <a:solidFill>
                <a:srgbClr val="008AB5"/>
              </a:solidFill>
            </a:endParaRPr>
          </a:p>
          <a:p>
            <a:endParaRPr lang="en-US" sz="2400" dirty="0" smtClean="0"/>
          </a:p>
          <a:p>
            <a:endParaRPr lang="en-US" sz="2400" dirty="0" smtClean="0"/>
          </a:p>
          <a:p>
            <a:endParaRPr lang="de-DE" sz="2400" dirty="0"/>
          </a:p>
        </p:txBody>
      </p:sp>
      <p:sp>
        <p:nvSpPr>
          <p:cNvPr id="10" name="Textfeld 9"/>
          <p:cNvSpPr txBox="1"/>
          <p:nvPr/>
        </p:nvSpPr>
        <p:spPr>
          <a:xfrm>
            <a:off x="1007604" y="5672088"/>
            <a:ext cx="7128792" cy="923330"/>
          </a:xfrm>
          <a:prstGeom prst="rect">
            <a:avLst/>
          </a:prstGeom>
          <a:noFill/>
          <a:ln>
            <a:solidFill>
              <a:schemeClr val="accent3">
                <a:hueOff val="0"/>
                <a:satOff val="0"/>
                <a:lumOff val="0"/>
              </a:schemeClr>
            </a:solidFill>
          </a:ln>
        </p:spPr>
        <p:txBody>
          <a:bodyPr wrap="square" rtlCol="0">
            <a:spAutoFit/>
          </a:bodyPr>
          <a:lstStyle/>
          <a:p>
            <a:r>
              <a:rPr lang="en-GB" dirty="0" smtClean="0">
                <a:solidFill>
                  <a:schemeClr val="tx2"/>
                </a:solidFill>
              </a:rPr>
              <a:t>Examples</a:t>
            </a:r>
          </a:p>
          <a:p>
            <a:pPr marL="285750" indent="-285750">
              <a:buFont typeface="Arial" panose="020B0604020202020204" pitchFamily="34" charset="0"/>
              <a:buChar char="•"/>
            </a:pPr>
            <a:r>
              <a:rPr lang="en-GB" dirty="0" smtClean="0">
                <a:solidFill>
                  <a:schemeClr val="accent3"/>
                </a:solidFill>
              </a:rPr>
              <a:t>Kenya’s </a:t>
            </a:r>
            <a:r>
              <a:rPr lang="en-GB" dirty="0">
                <a:solidFill>
                  <a:schemeClr val="accent3"/>
                </a:solidFill>
              </a:rPr>
              <a:t>Vision 2030 </a:t>
            </a:r>
            <a:endParaRPr lang="en-GB" sz="1800" dirty="0" smtClean="0">
              <a:solidFill>
                <a:schemeClr val="accent3"/>
              </a:solidFill>
            </a:endParaRPr>
          </a:p>
          <a:p>
            <a:pPr marL="285750" indent="-285750">
              <a:buFont typeface="Arial" panose="020B0604020202020204" pitchFamily="34" charset="0"/>
              <a:buChar char="•"/>
            </a:pPr>
            <a:r>
              <a:rPr lang="en-GB" dirty="0" smtClean="0">
                <a:solidFill>
                  <a:schemeClr val="accent3"/>
                </a:solidFill>
              </a:rPr>
              <a:t>Mozambique </a:t>
            </a:r>
            <a:r>
              <a:rPr lang="en-GB" dirty="0">
                <a:solidFill>
                  <a:schemeClr val="accent3"/>
                </a:solidFill>
              </a:rPr>
              <a:t>2006 PRSP </a:t>
            </a:r>
            <a:r>
              <a:rPr lang="en-GB" dirty="0" smtClean="0">
                <a:solidFill>
                  <a:schemeClr val="accent3"/>
                </a:solidFill>
              </a:rPr>
              <a:t>and </a:t>
            </a:r>
            <a:r>
              <a:rPr lang="en-GB" dirty="0">
                <a:solidFill>
                  <a:schemeClr val="accent3"/>
                </a:solidFill>
              </a:rPr>
              <a:t>Madagascar </a:t>
            </a:r>
            <a:r>
              <a:rPr lang="en-GB" dirty="0" smtClean="0">
                <a:solidFill>
                  <a:schemeClr val="accent3"/>
                </a:solidFill>
              </a:rPr>
              <a:t>PRSP 2007</a:t>
            </a:r>
          </a:p>
        </p:txBody>
      </p:sp>
    </p:spTree>
    <p:extLst>
      <p:ext uri="{BB962C8B-B14F-4D97-AF65-F5344CB8AC3E}">
        <p14:creationId xmlns:p14="http://schemas.microsoft.com/office/powerpoint/2010/main" val="18138644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p:nvPr/>
        </p:nvSpPr>
        <p:spPr>
          <a:xfrm>
            <a:off x="-28766" y="2204864"/>
            <a:ext cx="9209278" cy="5087914"/>
          </a:xfrm>
          <a:prstGeom prst="rect">
            <a:avLst/>
          </a:prstGeom>
          <a:solidFill>
            <a:srgbClr val="B8B8B8"/>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noFill/>
                <a:prstDash val="sysDash"/>
              </a:ln>
              <a:solidFill>
                <a:prstClr val="white"/>
              </a:solidFill>
            </a:endParaRPr>
          </a:p>
        </p:txBody>
      </p:sp>
      <p:sp>
        <p:nvSpPr>
          <p:cNvPr id="7170" name="Titel 1"/>
          <p:cNvSpPr>
            <a:spLocks noGrp="1"/>
          </p:cNvSpPr>
          <p:nvPr>
            <p:ph type="title"/>
          </p:nvPr>
        </p:nvSpPr>
        <p:spPr/>
        <p:txBody>
          <a:bodyPr/>
          <a:lstStyle/>
          <a:p>
            <a:r>
              <a:rPr lang="en-GB" altLang="de-DE" sz="2800" dirty="0"/>
              <a:t>How to </a:t>
            </a:r>
            <a:r>
              <a:rPr lang="en-GB" altLang="de-DE" sz="2800" dirty="0" smtClean="0"/>
              <a:t>mainstream in plans and budgets</a:t>
            </a:r>
            <a:endParaRPr lang="en-GB" altLang="de-DE" sz="2800" dirty="0"/>
          </a:p>
        </p:txBody>
      </p:sp>
      <p:sp>
        <p:nvSpPr>
          <p:cNvPr id="3" name="Inhaltsplatzhalter 2"/>
          <p:cNvSpPr>
            <a:spLocks noGrp="1"/>
          </p:cNvSpPr>
          <p:nvPr>
            <p:ph idx="1"/>
          </p:nvPr>
        </p:nvSpPr>
        <p:spPr>
          <a:xfrm>
            <a:off x="-805077" y="2923975"/>
            <a:ext cx="7776000" cy="3816000"/>
          </a:xfrm>
        </p:spPr>
        <p:txBody>
          <a:bodyPr/>
          <a:lstStyle/>
          <a:p>
            <a:endParaRPr lang="en-US" altLang="de-DE" b="1" dirty="0" smtClean="0"/>
          </a:p>
          <a:p>
            <a:pPr marL="285750" indent="-285750">
              <a:buFont typeface="Arial" panose="020B0604020202020204" pitchFamily="34" charset="0"/>
              <a:buChar char="•"/>
            </a:pPr>
            <a:endParaRPr lang="en-US" altLang="de-DE" dirty="0"/>
          </a:p>
          <a:p>
            <a:pPr marL="342900" indent="-342900">
              <a:buFont typeface="+mj-lt"/>
              <a:buAutoNum type="arabicPeriod"/>
            </a:pPr>
            <a:endParaRPr lang="en-GB" altLang="de-DE" dirty="0"/>
          </a:p>
          <a:p>
            <a:pPr marL="285750" indent="-285750">
              <a:buFont typeface="Arial" panose="020B0604020202020204" pitchFamily="34" charset="0"/>
              <a:buChar char="•"/>
            </a:pPr>
            <a:endParaRPr lang="en-GB" altLang="de-DE" dirty="0" smtClean="0"/>
          </a:p>
          <a:p>
            <a:endParaRPr lang="en-GB" altLang="de-DE" dirty="0" smtClean="0"/>
          </a:p>
        </p:txBody>
      </p:sp>
      <p:sp>
        <p:nvSpPr>
          <p:cNvPr id="12" name="Down Arrow 19"/>
          <p:cNvSpPr/>
          <p:nvPr/>
        </p:nvSpPr>
        <p:spPr>
          <a:xfrm rot="14555055">
            <a:off x="2005011" y="2737293"/>
            <a:ext cx="279400" cy="4889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20"/>
          <p:cNvSpPr/>
          <p:nvPr/>
        </p:nvSpPr>
        <p:spPr>
          <a:xfrm>
            <a:off x="6283323" y="3769169"/>
            <a:ext cx="46038" cy="230028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TextBox 27"/>
          <p:cNvSpPr txBox="1">
            <a:spLocks noChangeArrowheads="1"/>
          </p:cNvSpPr>
          <p:nvPr/>
        </p:nvSpPr>
        <p:spPr bwMode="auto">
          <a:xfrm>
            <a:off x="2397123" y="3783455"/>
            <a:ext cx="1322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pPr>
            <a:r>
              <a:rPr lang="en-US" altLang="en-US" sz="2000" b="1" dirty="0">
                <a:solidFill>
                  <a:prstClr val="white"/>
                </a:solidFill>
              </a:rPr>
              <a:t>NATIONAL PLANNING PROCESS</a:t>
            </a:r>
          </a:p>
        </p:txBody>
      </p:sp>
      <p:sp>
        <p:nvSpPr>
          <p:cNvPr id="15" name="Rectangle 22"/>
          <p:cNvSpPr/>
          <p:nvPr/>
        </p:nvSpPr>
        <p:spPr>
          <a:xfrm>
            <a:off x="6340473" y="4380355"/>
            <a:ext cx="116205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6" name="TextBox 3074"/>
          <p:cNvSpPr txBox="1">
            <a:spLocks noChangeArrowheads="1"/>
          </p:cNvSpPr>
          <p:nvPr/>
        </p:nvSpPr>
        <p:spPr bwMode="auto">
          <a:xfrm>
            <a:off x="6553349" y="2402354"/>
            <a:ext cx="1752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pPr>
            <a:r>
              <a:rPr lang="en-US" altLang="en-US" sz="1800" b="1" dirty="0">
                <a:solidFill>
                  <a:prstClr val="white"/>
                </a:solidFill>
              </a:rPr>
              <a:t>NATIONAL BUDGETING PROCESS</a:t>
            </a:r>
            <a:endParaRPr lang="en-US" altLang="en-US" sz="1400" b="1" dirty="0">
              <a:solidFill>
                <a:prstClr val="white"/>
              </a:solidFill>
            </a:endParaRPr>
          </a:p>
        </p:txBody>
      </p:sp>
      <p:sp>
        <p:nvSpPr>
          <p:cNvPr id="17" name="Circular Arrow 24"/>
          <p:cNvSpPr/>
          <p:nvPr/>
        </p:nvSpPr>
        <p:spPr>
          <a:xfrm rot="14229840">
            <a:off x="1589086" y="2862706"/>
            <a:ext cx="3016250" cy="3165475"/>
          </a:xfrm>
          <a:prstGeom prst="circularArrow">
            <a:avLst>
              <a:gd name="adj1" fmla="val 12500"/>
              <a:gd name="adj2" fmla="val 1142319"/>
              <a:gd name="adj3" fmla="val 20457681"/>
              <a:gd name="adj4" fmla="val 3590981"/>
              <a:gd name="adj5" fmla="val 2235"/>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black"/>
              </a:solidFill>
            </a:endParaRPr>
          </a:p>
        </p:txBody>
      </p:sp>
      <p:sp>
        <p:nvSpPr>
          <p:cNvPr id="18" name="TextBox 3075"/>
          <p:cNvSpPr txBox="1">
            <a:spLocks noChangeArrowheads="1"/>
          </p:cNvSpPr>
          <p:nvPr/>
        </p:nvSpPr>
        <p:spPr bwMode="auto">
          <a:xfrm>
            <a:off x="6340473" y="3403734"/>
            <a:ext cx="896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pPr>
            <a:r>
              <a:rPr lang="en-US" altLang="en-US" sz="1500" b="1" dirty="0">
                <a:solidFill>
                  <a:prstClr val="white"/>
                </a:solidFill>
              </a:rPr>
              <a:t>National Budget</a:t>
            </a:r>
          </a:p>
        </p:txBody>
      </p:sp>
      <p:sp>
        <p:nvSpPr>
          <p:cNvPr id="31" name="Down Arrow 36"/>
          <p:cNvSpPr/>
          <p:nvPr/>
        </p:nvSpPr>
        <p:spPr>
          <a:xfrm rot="14258101">
            <a:off x="2052636" y="3150043"/>
            <a:ext cx="279400" cy="48895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4" name="Rectangle 39"/>
          <p:cNvSpPr/>
          <p:nvPr/>
        </p:nvSpPr>
        <p:spPr>
          <a:xfrm>
            <a:off x="7035799" y="3935855"/>
            <a:ext cx="354013"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41"/>
          <p:cNvSpPr/>
          <p:nvPr/>
        </p:nvSpPr>
        <p:spPr>
          <a:xfrm>
            <a:off x="7502524" y="4380355"/>
            <a:ext cx="352425"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42"/>
          <p:cNvSpPr/>
          <p:nvPr/>
        </p:nvSpPr>
        <p:spPr>
          <a:xfrm>
            <a:off x="7265987" y="4818505"/>
            <a:ext cx="352425"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43"/>
          <p:cNvSpPr/>
          <p:nvPr/>
        </p:nvSpPr>
        <p:spPr>
          <a:xfrm>
            <a:off x="6345236" y="4818505"/>
            <a:ext cx="102711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44"/>
          <p:cNvSpPr/>
          <p:nvPr/>
        </p:nvSpPr>
        <p:spPr>
          <a:xfrm>
            <a:off x="7627937" y="5253480"/>
            <a:ext cx="352425" cy="2095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45"/>
          <p:cNvSpPr/>
          <p:nvPr/>
        </p:nvSpPr>
        <p:spPr>
          <a:xfrm>
            <a:off x="7400924" y="5675755"/>
            <a:ext cx="352425" cy="217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1" name="Rectangle 46"/>
          <p:cNvSpPr/>
          <p:nvPr/>
        </p:nvSpPr>
        <p:spPr>
          <a:xfrm>
            <a:off x="6340473" y="5675755"/>
            <a:ext cx="1277938" cy="217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42" name="Straight Connector 47"/>
          <p:cNvCxnSpPr/>
          <p:nvPr/>
        </p:nvCxnSpPr>
        <p:spPr>
          <a:xfrm>
            <a:off x="7237411" y="4164455"/>
            <a:ext cx="265112" cy="2159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8"/>
          <p:cNvCxnSpPr/>
          <p:nvPr/>
        </p:nvCxnSpPr>
        <p:spPr>
          <a:xfrm>
            <a:off x="7400924" y="4164455"/>
            <a:ext cx="454025" cy="2159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9"/>
          <p:cNvCxnSpPr/>
          <p:nvPr/>
        </p:nvCxnSpPr>
        <p:spPr>
          <a:xfrm flipH="1">
            <a:off x="7389811" y="4608955"/>
            <a:ext cx="112712" cy="1905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50"/>
          <p:cNvCxnSpPr/>
          <p:nvPr/>
        </p:nvCxnSpPr>
        <p:spPr>
          <a:xfrm flipH="1">
            <a:off x="7618412" y="4621656"/>
            <a:ext cx="236537" cy="18732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1"/>
          <p:cNvCxnSpPr/>
          <p:nvPr/>
        </p:nvCxnSpPr>
        <p:spPr>
          <a:xfrm>
            <a:off x="7369174" y="5047105"/>
            <a:ext cx="271463" cy="2032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2"/>
          <p:cNvCxnSpPr/>
          <p:nvPr/>
        </p:nvCxnSpPr>
        <p:spPr>
          <a:xfrm>
            <a:off x="7627937" y="5047105"/>
            <a:ext cx="352425" cy="20320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53"/>
          <p:cNvCxnSpPr/>
          <p:nvPr/>
        </p:nvCxnSpPr>
        <p:spPr>
          <a:xfrm flipH="1">
            <a:off x="7627936" y="5464619"/>
            <a:ext cx="25400" cy="21113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4"/>
          <p:cNvCxnSpPr/>
          <p:nvPr/>
        </p:nvCxnSpPr>
        <p:spPr>
          <a:xfrm flipH="1">
            <a:off x="7753349" y="5464619"/>
            <a:ext cx="227013" cy="21113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0" name="Rectangle 55"/>
          <p:cNvSpPr/>
          <p:nvPr/>
        </p:nvSpPr>
        <p:spPr>
          <a:xfrm>
            <a:off x="6323012" y="5250306"/>
            <a:ext cx="1304925" cy="2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1" name="TextBox 69"/>
          <p:cNvSpPr txBox="1">
            <a:spLocks noChangeArrowheads="1"/>
          </p:cNvSpPr>
          <p:nvPr/>
        </p:nvSpPr>
        <p:spPr bwMode="auto">
          <a:xfrm>
            <a:off x="7445276" y="3535806"/>
            <a:ext cx="10871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pPr>
            <a:r>
              <a:rPr lang="en-US" altLang="en-US" sz="1500" b="1" dirty="0">
                <a:solidFill>
                  <a:schemeClr val="accent3"/>
                </a:solidFill>
              </a:rPr>
              <a:t>CCA Funds</a:t>
            </a:r>
          </a:p>
        </p:txBody>
      </p:sp>
      <p:sp>
        <p:nvSpPr>
          <p:cNvPr id="56" name="Circular Arrow 18"/>
          <p:cNvSpPr/>
          <p:nvPr/>
        </p:nvSpPr>
        <p:spPr>
          <a:xfrm rot="14569121">
            <a:off x="1307896" y="2561090"/>
            <a:ext cx="3575878" cy="3749093"/>
          </a:xfrm>
          <a:prstGeom prst="circularArrow">
            <a:avLst>
              <a:gd name="adj1" fmla="val 12500"/>
              <a:gd name="adj2" fmla="val 1142319"/>
              <a:gd name="adj3" fmla="val 20457681"/>
              <a:gd name="adj4" fmla="val 3590981"/>
              <a:gd name="adj5" fmla="val 2235"/>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black"/>
              </a:solidFill>
            </a:endParaRPr>
          </a:p>
        </p:txBody>
      </p:sp>
      <p:grpSp>
        <p:nvGrpSpPr>
          <p:cNvPr id="26" name="Group 7"/>
          <p:cNvGrpSpPr/>
          <p:nvPr/>
        </p:nvGrpSpPr>
        <p:grpSpPr>
          <a:xfrm>
            <a:off x="1331640" y="5517232"/>
            <a:ext cx="1699419" cy="919162"/>
            <a:chOff x="2416095" y="5394487"/>
            <a:chExt cx="1390589" cy="723900"/>
          </a:xfrm>
        </p:grpSpPr>
        <p:sp>
          <p:nvSpPr>
            <p:cNvPr id="27" name="Frame 33"/>
            <p:cNvSpPr/>
            <p:nvPr/>
          </p:nvSpPr>
          <p:spPr>
            <a:xfrm>
              <a:off x="2416095" y="5394487"/>
              <a:ext cx="1390589" cy="723900"/>
            </a:xfrm>
            <a:prstGeom prst="fram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28" name="TextBox 25"/>
            <p:cNvSpPr txBox="1">
              <a:spLocks noChangeArrowheads="1"/>
            </p:cNvSpPr>
            <p:nvPr/>
          </p:nvSpPr>
          <p:spPr bwMode="auto">
            <a:xfrm>
              <a:off x="2496359" y="5463768"/>
              <a:ext cx="1216025" cy="581746"/>
            </a:xfrm>
            <a:prstGeom prst="rect">
              <a:avLst/>
            </a:prstGeom>
            <a:solidFill>
              <a:schemeClr val="bg1"/>
            </a:solidFill>
            <a:ln w="9525">
              <a:solidFill>
                <a:schemeClr val="bg1">
                  <a:lumMod val="85000"/>
                </a:schemeClr>
              </a:solidFill>
              <a:miter lim="800000"/>
              <a:headEnd/>
              <a:tailEnd/>
            </a:ln>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pPr>
              <a:r>
                <a:rPr lang="en-US" altLang="en-US" sz="1400" dirty="0">
                  <a:solidFill>
                    <a:prstClr val="black"/>
                  </a:solidFill>
                </a:rPr>
                <a:t>Annual Implementation &amp; Monitoring</a:t>
              </a:r>
            </a:p>
          </p:txBody>
        </p:sp>
      </p:grpSp>
      <p:sp>
        <p:nvSpPr>
          <p:cNvPr id="29" name="Frame 26"/>
          <p:cNvSpPr/>
          <p:nvPr/>
        </p:nvSpPr>
        <p:spPr>
          <a:xfrm>
            <a:off x="190197" y="3933056"/>
            <a:ext cx="1673171" cy="1216687"/>
          </a:xfrm>
          <a:prstGeom prst="fram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30" name="TextBox 35"/>
          <p:cNvSpPr txBox="1"/>
          <p:nvPr/>
        </p:nvSpPr>
        <p:spPr>
          <a:xfrm>
            <a:off x="254221" y="4024800"/>
            <a:ext cx="1526212" cy="1026000"/>
          </a:xfrm>
          <a:prstGeom prst="rect">
            <a:avLst/>
          </a:prstGeom>
          <a:solidFill>
            <a:schemeClr val="bg1"/>
          </a:solidFill>
          <a:ln>
            <a:solidFill>
              <a:schemeClr val="bg1">
                <a:lumMod val="85000"/>
              </a:schemeClr>
            </a:solidFill>
          </a:ln>
        </p:spPr>
        <p:txBody>
          <a:bodyPr>
            <a:spAutoFit/>
          </a:bodyPr>
          <a:lstStyle/>
          <a:p>
            <a:pPr algn="ctr" fontAlgn="base">
              <a:spcBef>
                <a:spcPct val="0"/>
              </a:spcBef>
              <a:defRPr/>
            </a:pPr>
            <a:r>
              <a:rPr lang="en-US" sz="1400" dirty="0">
                <a:solidFill>
                  <a:prstClr val="black"/>
                </a:solidFill>
                <a:latin typeface="Calibri" pitchFamily="34" charset="0"/>
                <a:ea typeface="ＭＳ Ｐゴシック" pitchFamily="34" charset="-128"/>
                <a:cs typeface="Arial" charset="0"/>
              </a:rPr>
              <a:t>Mid Term Review of National </a:t>
            </a:r>
            <a:r>
              <a:rPr lang="en-US" sz="1400">
                <a:solidFill>
                  <a:prstClr val="black"/>
                </a:solidFill>
                <a:latin typeface="Calibri" pitchFamily="34" charset="0"/>
                <a:ea typeface="ＭＳ Ｐゴシック" pitchFamily="34" charset="-128"/>
                <a:cs typeface="Arial" charset="0"/>
              </a:rPr>
              <a:t>Plan/</a:t>
            </a:r>
            <a:r>
              <a:rPr lang="en-US" sz="1400" err="1">
                <a:solidFill>
                  <a:prstClr val="black"/>
                </a:solidFill>
                <a:latin typeface="Calibri" pitchFamily="34" charset="0"/>
                <a:ea typeface="ＭＳ Ｐゴシック" pitchFamily="34" charset="-128"/>
                <a:cs typeface="Arial" charset="0"/>
              </a:rPr>
              <a:t>Sectoral</a:t>
            </a:r>
            <a:r>
              <a:rPr lang="en-US" sz="1400">
                <a:solidFill>
                  <a:prstClr val="black"/>
                </a:solidFill>
                <a:latin typeface="Calibri" pitchFamily="34" charset="0"/>
                <a:ea typeface="ＭＳ Ｐゴシック" pitchFamily="34" charset="-128"/>
                <a:cs typeface="Arial" charset="0"/>
              </a:rPr>
              <a:t> </a:t>
            </a:r>
            <a:r>
              <a:rPr lang="en-US" sz="1400" smtClean="0">
                <a:solidFill>
                  <a:prstClr val="black"/>
                </a:solidFill>
                <a:latin typeface="Calibri" pitchFamily="34" charset="0"/>
                <a:ea typeface="ＭＳ Ｐゴシック" pitchFamily="34" charset="-128"/>
                <a:cs typeface="Arial" charset="0"/>
              </a:rPr>
              <a:t>Plan </a:t>
            </a:r>
            <a:r>
              <a:rPr lang="en-US" sz="1400" dirty="0">
                <a:solidFill>
                  <a:prstClr val="black"/>
                </a:solidFill>
                <a:latin typeface="Calibri" pitchFamily="34" charset="0"/>
                <a:ea typeface="ＭＳ Ｐゴシック" pitchFamily="34" charset="-128"/>
                <a:cs typeface="Arial" charset="0"/>
              </a:rPr>
              <a:t>&amp; Adjustments</a:t>
            </a:r>
          </a:p>
          <a:p>
            <a:pPr algn="ctr" fontAlgn="base">
              <a:spcBef>
                <a:spcPct val="0"/>
              </a:spcBef>
              <a:defRPr/>
            </a:pPr>
            <a:endParaRPr lang="en-US" sz="400" dirty="0">
              <a:solidFill>
                <a:prstClr val="black"/>
              </a:solidFill>
              <a:latin typeface="Calibri" pitchFamily="34" charset="0"/>
              <a:ea typeface="ＭＳ Ｐゴシック" pitchFamily="34" charset="-128"/>
              <a:cs typeface="Arial" charset="0"/>
            </a:endParaRPr>
          </a:p>
        </p:txBody>
      </p:sp>
      <p:sp>
        <p:nvSpPr>
          <p:cNvPr id="52" name="Frame 33"/>
          <p:cNvSpPr/>
          <p:nvPr/>
        </p:nvSpPr>
        <p:spPr>
          <a:xfrm>
            <a:off x="3545410" y="5463030"/>
            <a:ext cx="1699419" cy="973364"/>
          </a:xfrm>
          <a:prstGeom prst="fram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53" name="TextBox 25"/>
          <p:cNvSpPr txBox="1">
            <a:spLocks noChangeArrowheads="1"/>
          </p:cNvSpPr>
          <p:nvPr/>
        </p:nvSpPr>
        <p:spPr bwMode="auto">
          <a:xfrm>
            <a:off x="3657843" y="5535038"/>
            <a:ext cx="1486087" cy="800219"/>
          </a:xfrm>
          <a:prstGeom prst="rect">
            <a:avLst/>
          </a:prstGeom>
          <a:solidFill>
            <a:schemeClr val="bg1"/>
          </a:solidFill>
          <a:ln w="9525">
            <a:solidFill>
              <a:schemeClr val="bg1">
                <a:lumMod val="85000"/>
              </a:schemeClr>
            </a:solidFill>
            <a:miter lim="800000"/>
            <a:headEnd/>
            <a:tailEnd/>
          </a:ln>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defRPr/>
            </a:pPr>
            <a:r>
              <a:rPr lang="en-US" sz="1400">
                <a:solidFill>
                  <a:prstClr val="black"/>
                </a:solidFill>
                <a:cs typeface="Arial" charset="0"/>
              </a:rPr>
              <a:t>Annual sectoral budgets - </a:t>
            </a:r>
            <a:r>
              <a:rPr lang="en-US" sz="1400">
                <a:solidFill>
                  <a:prstClr val="black"/>
                </a:solidFill>
                <a:effectLst>
                  <a:glow rad="63500">
                    <a:srgbClr val="F79646">
                      <a:satMod val="175000"/>
                      <a:alpha val="40000"/>
                    </a:srgbClr>
                  </a:glow>
                </a:effectLst>
                <a:cs typeface="Arial" charset="0"/>
              </a:rPr>
              <a:t>taking CC into account</a:t>
            </a:r>
          </a:p>
          <a:p>
            <a:pPr algn="ctr" fontAlgn="base">
              <a:spcBef>
                <a:spcPct val="0"/>
              </a:spcBef>
              <a:spcAft>
                <a:spcPct val="0"/>
              </a:spcAft>
              <a:defRPr/>
            </a:pPr>
            <a:endParaRPr lang="en-US" sz="400">
              <a:solidFill>
                <a:prstClr val="black"/>
              </a:solidFill>
              <a:effectLst>
                <a:glow rad="63500">
                  <a:srgbClr val="F79646">
                    <a:satMod val="175000"/>
                    <a:alpha val="40000"/>
                  </a:srgbClr>
                </a:glow>
              </a:effectLst>
              <a:cs typeface="Arial" charset="0"/>
            </a:endParaRPr>
          </a:p>
        </p:txBody>
      </p:sp>
      <p:grpSp>
        <p:nvGrpSpPr>
          <p:cNvPr id="19" name="Group 5"/>
          <p:cNvGrpSpPr/>
          <p:nvPr/>
        </p:nvGrpSpPr>
        <p:grpSpPr>
          <a:xfrm>
            <a:off x="3097212" y="2377877"/>
            <a:ext cx="2170391" cy="1119335"/>
            <a:chOff x="3522663" y="2209799"/>
            <a:chExt cx="1231900" cy="1096963"/>
          </a:xfrm>
        </p:grpSpPr>
        <p:sp>
          <p:nvSpPr>
            <p:cNvPr id="20" name="Frame 27"/>
            <p:cNvSpPr/>
            <p:nvPr/>
          </p:nvSpPr>
          <p:spPr>
            <a:xfrm>
              <a:off x="3522663" y="2209799"/>
              <a:ext cx="1231900" cy="1096963"/>
            </a:xfrm>
            <a:prstGeom prst="frame">
              <a:avLst/>
            </a:prstGeom>
            <a:solidFill>
              <a:schemeClr val="bg1">
                <a:lumMod val="6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21" name="TextBox 28"/>
            <p:cNvSpPr txBox="1"/>
            <p:nvPr/>
          </p:nvSpPr>
          <p:spPr>
            <a:xfrm>
              <a:off x="3572432" y="2281298"/>
              <a:ext cx="1124072" cy="935037"/>
            </a:xfrm>
            <a:prstGeom prst="rect">
              <a:avLst/>
            </a:prstGeom>
            <a:solidFill>
              <a:schemeClr val="bg1"/>
            </a:solidFill>
            <a:ln>
              <a:solidFill>
                <a:schemeClr val="bg1"/>
              </a:solidFill>
            </a:ln>
          </p:spPr>
          <p:txBody>
            <a:bodyPr wrap="square">
              <a:spAutoFit/>
            </a:bodyPr>
            <a:lstStyle/>
            <a:p>
              <a:pPr algn="ctr" fontAlgn="base">
                <a:spcBef>
                  <a:spcPct val="0"/>
                </a:spcBef>
                <a:spcAft>
                  <a:spcPct val="0"/>
                </a:spcAft>
                <a:defRPr/>
              </a:pPr>
              <a:r>
                <a:rPr lang="en-US" sz="1400" dirty="0">
                  <a:solidFill>
                    <a:prstClr val="black"/>
                  </a:solidFill>
                  <a:latin typeface="Calibri" pitchFamily="34" charset="0"/>
                  <a:ea typeface="ＭＳ Ｐゴシック" pitchFamily="34" charset="-128"/>
                  <a:cs typeface="Arial" charset="0"/>
                </a:rPr>
                <a:t>National Plan &amp; </a:t>
              </a:r>
              <a:r>
                <a:rPr lang="en-US" sz="1400">
                  <a:solidFill>
                    <a:prstClr val="black"/>
                  </a:solidFill>
                  <a:latin typeface="Calibri" pitchFamily="34" charset="0"/>
                  <a:ea typeface="ＭＳ Ｐゴシック" pitchFamily="34" charset="-128"/>
                  <a:cs typeface="Arial" charset="0"/>
                </a:rPr>
                <a:t>Medium </a:t>
              </a:r>
              <a:r>
                <a:rPr lang="en-US" sz="1400" smtClean="0">
                  <a:solidFill>
                    <a:prstClr val="black"/>
                  </a:solidFill>
                  <a:latin typeface="Calibri" pitchFamily="34" charset="0"/>
                  <a:ea typeface="ＭＳ Ｐゴシック" pitchFamily="34" charset="-128"/>
                  <a:cs typeface="Arial" charset="0"/>
                </a:rPr>
                <a:t>Term </a:t>
              </a:r>
              <a:r>
                <a:rPr lang="en-US" sz="1400" dirty="0">
                  <a:solidFill>
                    <a:prstClr val="black"/>
                  </a:solidFill>
                  <a:latin typeface="Calibri" pitchFamily="34" charset="0"/>
                  <a:ea typeface="ＭＳ Ｐゴシック" pitchFamily="34" charset="-128"/>
                  <a:cs typeface="Arial" charset="0"/>
                </a:rPr>
                <a:t>Budget/</a:t>
              </a:r>
              <a:r>
                <a:rPr lang="en-US" sz="1400" dirty="0">
                  <a:solidFill>
                    <a:prstClr val="black"/>
                  </a:solidFill>
                  <a:effectLst>
                    <a:glow rad="63500">
                      <a:srgbClr val="F79646">
                        <a:satMod val="175000"/>
                        <a:alpha val="40000"/>
                      </a:srgbClr>
                    </a:glow>
                  </a:effectLst>
                  <a:latin typeface="Calibri" pitchFamily="34" charset="0"/>
                  <a:ea typeface="ＭＳ Ｐゴシック" pitchFamily="34" charset="-128"/>
                  <a:cs typeface="Arial" charset="0"/>
                </a:rPr>
                <a:t> </a:t>
              </a:r>
              <a:r>
                <a:rPr lang="en-US" sz="1400" dirty="0">
                  <a:solidFill>
                    <a:prstClr val="black"/>
                  </a:solidFill>
                  <a:latin typeface="Calibri" pitchFamily="34" charset="0"/>
                  <a:ea typeface="ＭＳ Ｐゴシック" pitchFamily="34" charset="-128"/>
                  <a:cs typeface="Arial" charset="0"/>
                </a:rPr>
                <a:t>Expenditure </a:t>
              </a:r>
              <a:r>
                <a:rPr lang="en-US" sz="1400">
                  <a:solidFill>
                    <a:prstClr val="black"/>
                  </a:solidFill>
                  <a:latin typeface="Calibri" pitchFamily="34" charset="0"/>
                  <a:ea typeface="ＭＳ Ｐゴシック" pitchFamily="34" charset="-128"/>
                  <a:cs typeface="Arial" charset="0"/>
                </a:rPr>
                <a:t>Framework </a:t>
              </a:r>
              <a:r>
                <a:rPr lang="en-US" sz="1400" smtClean="0">
                  <a:solidFill>
                    <a:prstClr val="black"/>
                  </a:solidFill>
                  <a:latin typeface="Calibri" pitchFamily="34" charset="0"/>
                  <a:ea typeface="ＭＳ Ｐゴシック" pitchFamily="34" charset="-128"/>
                  <a:cs typeface="Arial" charset="0"/>
                </a:rPr>
                <a:t>- </a:t>
              </a:r>
              <a:r>
                <a:rPr lang="en-US" sz="1400" dirty="0">
                  <a:solidFill>
                    <a:prstClr val="black"/>
                  </a:solidFill>
                  <a:effectLst>
                    <a:glow rad="63500">
                      <a:srgbClr val="F79646">
                        <a:satMod val="175000"/>
                        <a:alpha val="40000"/>
                      </a:srgbClr>
                    </a:glow>
                  </a:effectLst>
                  <a:latin typeface="Calibri" pitchFamily="34" charset="0"/>
                  <a:ea typeface="ＭＳ Ｐゴシック" pitchFamily="34" charset="-128"/>
                  <a:cs typeface="Arial" charset="0"/>
                </a:rPr>
                <a:t>taking CC into account</a:t>
              </a:r>
            </a:p>
          </p:txBody>
        </p:sp>
      </p:grpSp>
      <p:sp>
        <p:nvSpPr>
          <p:cNvPr id="54" name="Frame 33"/>
          <p:cNvSpPr/>
          <p:nvPr/>
        </p:nvSpPr>
        <p:spPr>
          <a:xfrm>
            <a:off x="4211960" y="3905099"/>
            <a:ext cx="1656184" cy="1180085"/>
          </a:xfrm>
          <a:prstGeom prst="fram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55" name="TextBox 25"/>
          <p:cNvSpPr txBox="1">
            <a:spLocks noChangeArrowheads="1"/>
          </p:cNvSpPr>
          <p:nvPr/>
        </p:nvSpPr>
        <p:spPr bwMode="auto">
          <a:xfrm>
            <a:off x="4294840" y="3983645"/>
            <a:ext cx="1486087" cy="1015663"/>
          </a:xfrm>
          <a:prstGeom prst="rect">
            <a:avLst/>
          </a:prstGeom>
          <a:solidFill>
            <a:schemeClr val="bg1"/>
          </a:solidFill>
          <a:ln w="9525">
            <a:solidFill>
              <a:schemeClr val="bg1">
                <a:lumMod val="85000"/>
              </a:schemeClr>
            </a:solidFill>
            <a:miter lim="800000"/>
            <a:headEnd/>
            <a:tailEnd/>
          </a:ln>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defRPr/>
            </a:pPr>
            <a:r>
              <a:rPr lang="en-US" sz="1400" smtClean="0">
                <a:solidFill>
                  <a:prstClr val="black"/>
                </a:solidFill>
                <a:cs typeface="Arial" charset="0"/>
              </a:rPr>
              <a:t>Sectoral </a:t>
            </a:r>
            <a:r>
              <a:rPr lang="en-US" sz="1400">
                <a:solidFill>
                  <a:prstClr val="black"/>
                </a:solidFill>
                <a:cs typeface="Arial" charset="0"/>
              </a:rPr>
              <a:t>Plans Medium Term - </a:t>
            </a:r>
            <a:r>
              <a:rPr lang="en-US" sz="1400">
                <a:solidFill>
                  <a:prstClr val="black"/>
                </a:solidFill>
                <a:effectLst>
                  <a:glow rad="63500">
                    <a:srgbClr val="F79646">
                      <a:satMod val="175000"/>
                      <a:alpha val="40000"/>
                    </a:srgbClr>
                  </a:glow>
                </a:effectLst>
                <a:cs typeface="Arial" charset="0"/>
              </a:rPr>
              <a:t>taking CC into </a:t>
            </a:r>
            <a:r>
              <a:rPr lang="en-US" sz="1400" smtClean="0">
                <a:solidFill>
                  <a:prstClr val="black"/>
                </a:solidFill>
                <a:effectLst>
                  <a:glow rad="63500">
                    <a:srgbClr val="F79646">
                      <a:satMod val="175000"/>
                      <a:alpha val="40000"/>
                    </a:srgbClr>
                  </a:glow>
                </a:effectLst>
                <a:cs typeface="Arial" charset="0"/>
              </a:rPr>
              <a:t>account</a:t>
            </a:r>
          </a:p>
          <a:p>
            <a:pPr algn="ctr" fontAlgn="base">
              <a:spcBef>
                <a:spcPct val="0"/>
              </a:spcBef>
              <a:spcAft>
                <a:spcPct val="0"/>
              </a:spcAft>
              <a:defRPr/>
            </a:pPr>
            <a:endParaRPr lang="en-US" sz="400">
              <a:solidFill>
                <a:prstClr val="black"/>
              </a:solidFill>
              <a:effectLst>
                <a:glow rad="63500">
                  <a:srgbClr val="F79646">
                    <a:satMod val="175000"/>
                    <a:alpha val="40000"/>
                  </a:srgbClr>
                </a:glow>
              </a:effectLst>
              <a:cs typeface="Arial" charset="0"/>
            </a:endParaRPr>
          </a:p>
        </p:txBody>
      </p:sp>
      <p:sp>
        <p:nvSpPr>
          <p:cNvPr id="32" name="Frame 37"/>
          <p:cNvSpPr/>
          <p:nvPr/>
        </p:nvSpPr>
        <p:spPr>
          <a:xfrm>
            <a:off x="873123" y="2981769"/>
            <a:ext cx="1271588" cy="649287"/>
          </a:xfrm>
          <a:prstGeom prst="fram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33" name="TextBox 8"/>
          <p:cNvSpPr txBox="1">
            <a:spLocks noChangeArrowheads="1"/>
          </p:cNvSpPr>
          <p:nvPr/>
        </p:nvSpPr>
        <p:spPr bwMode="auto">
          <a:xfrm>
            <a:off x="928687" y="3030981"/>
            <a:ext cx="1163637" cy="523875"/>
          </a:xfrm>
          <a:prstGeom prst="rect">
            <a:avLst/>
          </a:prstGeom>
          <a:solidFill>
            <a:schemeClr val="bg1"/>
          </a:solidFill>
          <a:ln w="9525">
            <a:solidFill>
              <a:schemeClr val="bg1">
                <a:lumMod val="85000"/>
              </a:schemeClr>
            </a:solidFill>
            <a:miter lim="800000"/>
            <a:headEnd/>
            <a:tailEnd/>
          </a:ln>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algn="ctr" fontAlgn="base">
              <a:spcBef>
                <a:spcPct val="0"/>
              </a:spcBef>
              <a:spcAft>
                <a:spcPct val="0"/>
              </a:spcAft>
            </a:pPr>
            <a:r>
              <a:rPr lang="en-US" altLang="en-US" sz="1400" dirty="0">
                <a:solidFill>
                  <a:prstClr val="black"/>
                </a:solidFill>
              </a:rPr>
              <a:t>Final Evaluation</a:t>
            </a:r>
          </a:p>
        </p:txBody>
      </p:sp>
      <p:sp>
        <p:nvSpPr>
          <p:cNvPr id="35" name="Rectangle 40"/>
          <p:cNvSpPr/>
          <p:nvPr/>
        </p:nvSpPr>
        <p:spPr>
          <a:xfrm>
            <a:off x="6323011" y="3935855"/>
            <a:ext cx="914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4900011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Steps</a:t>
            </a:r>
            <a:r>
              <a:rPr lang="de-DE" sz="2800" dirty="0" smtClean="0"/>
              <a:t> for </a:t>
            </a:r>
            <a:r>
              <a:rPr lang="de-DE" sz="2800" dirty="0" err="1" smtClean="0"/>
              <a:t>mainstreaming</a:t>
            </a:r>
            <a:r>
              <a:rPr lang="de-DE" sz="2800" dirty="0"/>
              <a:t> </a:t>
            </a:r>
            <a:r>
              <a:rPr lang="de-DE" sz="2800" dirty="0" err="1" smtClean="0"/>
              <a:t>adaptation</a:t>
            </a:r>
            <a:endParaRPr lang="de-DE" sz="2800" dirty="0"/>
          </a:p>
        </p:txBody>
      </p:sp>
      <p:graphicFrame>
        <p:nvGraphicFramePr>
          <p:cNvPr id="7" name="Diagramm 6"/>
          <p:cNvGraphicFramePr/>
          <p:nvPr>
            <p:extLst>
              <p:ext uri="{D42A27DB-BD31-4B8C-83A1-F6EECF244321}">
                <p14:modId xmlns:p14="http://schemas.microsoft.com/office/powerpoint/2010/main" val="2205977736"/>
              </p:ext>
            </p:extLst>
          </p:nvPr>
        </p:nvGraphicFramePr>
        <p:xfrm>
          <a:off x="684000" y="2101128"/>
          <a:ext cx="7128360" cy="435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5135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4000" y="1052736"/>
            <a:ext cx="8460000" cy="617928"/>
          </a:xfrm>
        </p:spPr>
        <p:txBody>
          <a:bodyPr/>
          <a:lstStyle/>
          <a:p>
            <a:pPr algn="ctr"/>
            <a:r>
              <a:rPr lang="en-GB" altLang="de-DE" sz="2800" dirty="0" smtClean="0"/>
              <a:t>Example: Vulnerability screening in the </a:t>
            </a:r>
            <a:br>
              <a:rPr lang="en-GB" altLang="de-DE" sz="2800" dirty="0" smtClean="0"/>
            </a:br>
            <a:r>
              <a:rPr lang="en-GB" altLang="de-DE" sz="2800" dirty="0" smtClean="0"/>
              <a:t>agriculture sector</a:t>
            </a:r>
            <a:endParaRPr lang="en-GB" altLang="de-DE" sz="2800" dirty="0"/>
          </a:p>
        </p:txBody>
      </p:sp>
      <p:sp>
        <p:nvSpPr>
          <p:cNvPr id="3" name="Inhaltsplatzhalter 2"/>
          <p:cNvSpPr>
            <a:spLocks noGrp="1"/>
          </p:cNvSpPr>
          <p:nvPr>
            <p:ph idx="1"/>
          </p:nvPr>
        </p:nvSpPr>
        <p:spPr>
          <a:xfrm>
            <a:off x="251520" y="1988840"/>
            <a:ext cx="8064464" cy="476944"/>
          </a:xfrm>
        </p:spPr>
        <p:txBody>
          <a:bodyPr/>
          <a:lstStyle/>
          <a:p>
            <a:pPr lvl="1" indent="0">
              <a:buNone/>
            </a:pPr>
            <a:r>
              <a:rPr lang="en-US" b="1" dirty="0" smtClean="0">
                <a:solidFill>
                  <a:srgbClr val="6F6F6F"/>
                </a:solidFill>
              </a:rPr>
              <a:t>Development goal: Achieve </a:t>
            </a:r>
            <a:r>
              <a:rPr lang="en-US" b="1" dirty="0">
                <a:solidFill>
                  <a:srgbClr val="6F6F6F"/>
                </a:solidFill>
              </a:rPr>
              <a:t>six percent agricultural GDP growth rate</a:t>
            </a:r>
          </a:p>
          <a:p>
            <a:pPr lvl="1" indent="0">
              <a:buNone/>
            </a:pPr>
            <a:endParaRPr lang="en-US" altLang="de-DE" dirty="0" smtClean="0"/>
          </a:p>
          <a:p>
            <a:pPr lvl="1" indent="0">
              <a:buNone/>
            </a:pPr>
            <a:endParaRPr lang="en-US" altLang="de-DE" dirty="0" smtClean="0"/>
          </a:p>
          <a:p>
            <a:pPr marL="702900" lvl="1" indent="-342900">
              <a:buFont typeface="+mj-lt"/>
              <a:buAutoNum type="alphaLcPeriod" startAt="3"/>
            </a:pPr>
            <a:endParaRPr lang="en-US" altLang="de-DE" dirty="0"/>
          </a:p>
          <a:p>
            <a:pPr marL="702900" lvl="1" indent="-342900">
              <a:buFont typeface="+mj-lt"/>
              <a:buAutoNum type="alphaLcPeriod" startAt="3"/>
            </a:pPr>
            <a:endParaRPr lang="en-US" altLang="de-DE" dirty="0" smtClean="0"/>
          </a:p>
          <a:p>
            <a:pPr marL="702900" lvl="1" indent="-342900">
              <a:buFont typeface="+mj-lt"/>
              <a:buAutoNum type="alphaLcPeriod" startAt="3"/>
            </a:pPr>
            <a:endParaRPr lang="en-US" altLang="de-DE" dirty="0"/>
          </a:p>
          <a:p>
            <a:pPr marL="702900" lvl="1" indent="-342900">
              <a:buFont typeface="+mj-lt"/>
              <a:buAutoNum type="alphaLcPeriod" startAt="3"/>
            </a:pPr>
            <a:endParaRPr lang="en-US" altLang="de-DE" dirty="0" smtClean="0"/>
          </a:p>
          <a:p>
            <a:pPr marL="702900" lvl="1" indent="-342900">
              <a:buFont typeface="+mj-lt"/>
              <a:buAutoNum type="alphaLcPeriod" startAt="3"/>
            </a:pPr>
            <a:endParaRPr lang="en-US" altLang="de-DE" dirty="0"/>
          </a:p>
          <a:p>
            <a:pPr lvl="1" indent="0">
              <a:buNone/>
            </a:pPr>
            <a:endParaRPr lang="en-US" altLang="de-DE" b="1" dirty="0" smtClean="0"/>
          </a:p>
          <a:p>
            <a:pPr marL="285750" indent="-285750">
              <a:buFont typeface="Arial" panose="020B0604020202020204" pitchFamily="34" charset="0"/>
              <a:buChar char="•"/>
            </a:pPr>
            <a:endParaRPr lang="en-US" altLang="de-DE" dirty="0"/>
          </a:p>
          <a:p>
            <a:pPr marL="342900" indent="-342900">
              <a:buFont typeface="+mj-lt"/>
              <a:buAutoNum type="arabicPeriod"/>
            </a:pPr>
            <a:endParaRPr lang="en-GB" altLang="de-DE" dirty="0"/>
          </a:p>
          <a:p>
            <a:pPr marL="285750" indent="-285750">
              <a:buFont typeface="Arial" panose="020B0604020202020204" pitchFamily="34" charset="0"/>
              <a:buChar char="•"/>
            </a:pPr>
            <a:endParaRPr lang="en-GB" altLang="de-DE" dirty="0" smtClean="0"/>
          </a:p>
          <a:p>
            <a:endParaRPr lang="en-GB" altLang="de-DE" dirty="0" smtClean="0"/>
          </a:p>
        </p:txBody>
      </p:sp>
      <p:graphicFrame>
        <p:nvGraphicFramePr>
          <p:cNvPr id="2" name="Table 1"/>
          <p:cNvGraphicFramePr>
            <a:graphicFrameLocks noGrp="1"/>
          </p:cNvGraphicFramePr>
          <p:nvPr>
            <p:extLst>
              <p:ext uri="{D42A27DB-BD31-4B8C-83A1-F6EECF244321}">
                <p14:modId xmlns:p14="http://schemas.microsoft.com/office/powerpoint/2010/main" val="2391688945"/>
              </p:ext>
            </p:extLst>
          </p:nvPr>
        </p:nvGraphicFramePr>
        <p:xfrm>
          <a:off x="260698" y="2465784"/>
          <a:ext cx="8703792" cy="4192179"/>
        </p:xfrm>
        <a:graphic>
          <a:graphicData uri="http://schemas.openxmlformats.org/drawingml/2006/table">
            <a:tbl>
              <a:tblPr firstRow="1" bandRow="1">
                <a:tableStyleId>{00A15C55-8517-42AA-B614-E9B94910E393}</a:tableStyleId>
              </a:tblPr>
              <a:tblGrid>
                <a:gridCol w="2175948"/>
                <a:gridCol w="2175948"/>
                <a:gridCol w="2175948"/>
                <a:gridCol w="2175948"/>
              </a:tblGrid>
              <a:tr h="862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a:t>
                      </a:r>
                      <a:r>
                        <a:rPr lang="en-US" sz="1600" baseline="0" dirty="0" smtClean="0">
                          <a:solidFill>
                            <a:schemeClr val="tx1"/>
                          </a:solidFill>
                        </a:rPr>
                        <a:t> How could the goal be affected by climate change?</a:t>
                      </a:r>
                      <a:endParaRPr lang="en-US"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AE5"/>
                    </a:solidFill>
                  </a:tcPr>
                </a:tc>
                <a:tc>
                  <a:txBody>
                    <a:bodyPr/>
                    <a:lstStyle/>
                    <a:p>
                      <a:r>
                        <a:rPr lang="en-US" sz="1600" dirty="0" smtClean="0">
                          <a:solidFill>
                            <a:schemeClr val="tx1"/>
                          </a:solidFill>
                        </a:rPr>
                        <a:t>B) Which</a:t>
                      </a:r>
                      <a:r>
                        <a:rPr lang="en-US" sz="1600" baseline="0" dirty="0" smtClean="0">
                          <a:solidFill>
                            <a:schemeClr val="tx1"/>
                          </a:solidFill>
                        </a:rPr>
                        <a:t> documents</a:t>
                      </a:r>
                      <a:r>
                        <a:rPr lang="en-US" sz="1600" baseline="0" smtClean="0">
                          <a:solidFill>
                            <a:schemeClr val="tx1"/>
                          </a:solidFill>
                        </a:rPr>
                        <a:t>/ budgets </a:t>
                      </a:r>
                      <a:r>
                        <a:rPr lang="en-US" sz="1600" baseline="0" dirty="0" smtClean="0">
                          <a:solidFill>
                            <a:schemeClr val="tx1"/>
                          </a:solidFill>
                        </a:rPr>
                        <a:t>need to be modified?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AE5"/>
                    </a:solidFill>
                  </a:tcPr>
                </a:tc>
                <a:tc>
                  <a:txBody>
                    <a:bodyPr/>
                    <a:lstStyle/>
                    <a:p>
                      <a:r>
                        <a:rPr lang="en-US" sz="1600" dirty="0" smtClean="0">
                          <a:solidFill>
                            <a:schemeClr val="tx1"/>
                          </a:solidFill>
                        </a:rPr>
                        <a:t>C)</a:t>
                      </a:r>
                      <a:r>
                        <a:rPr lang="en-US" sz="1600" baseline="0" dirty="0" smtClean="0">
                          <a:solidFill>
                            <a:schemeClr val="tx1"/>
                          </a:solidFill>
                        </a:rPr>
                        <a:t> What adaptation options might </a:t>
                      </a:r>
                      <a:r>
                        <a:rPr lang="en-US" sz="1600" baseline="0" smtClean="0">
                          <a:solidFill>
                            <a:schemeClr val="tx1"/>
                          </a:solidFill>
                        </a:rPr>
                        <a:t>be relevant?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AE5"/>
                    </a:solidFill>
                  </a:tcPr>
                </a:tc>
                <a:tc>
                  <a:txBody>
                    <a:bodyPr/>
                    <a:lstStyle/>
                    <a:p>
                      <a:r>
                        <a:rPr lang="en-US" sz="1600" dirty="0" smtClean="0">
                          <a:solidFill>
                            <a:schemeClr val="tx1"/>
                          </a:solidFill>
                        </a:rPr>
                        <a:t>D)</a:t>
                      </a:r>
                      <a:r>
                        <a:rPr lang="en-US" sz="1600" baseline="0" dirty="0" smtClean="0">
                          <a:solidFill>
                            <a:schemeClr val="tx1"/>
                          </a:solidFill>
                        </a:rPr>
                        <a:t> What actors should contribute to next steps?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DAE5"/>
                    </a:solidFill>
                  </a:tcPr>
                </a:tc>
              </a:tr>
              <a:tr h="3125379">
                <a:tc>
                  <a:txBody>
                    <a:bodyPr/>
                    <a:lstStyle/>
                    <a:p>
                      <a:pPr marL="0" indent="0">
                        <a:buFont typeface="Arial"/>
                        <a:buNone/>
                      </a:pPr>
                      <a:r>
                        <a:rPr lang="en-US" sz="1600" dirty="0" smtClean="0">
                          <a:solidFill>
                            <a:schemeClr val="tx1"/>
                          </a:solidFill>
                        </a:rPr>
                        <a:t>Lower</a:t>
                      </a:r>
                      <a:r>
                        <a:rPr lang="en-US" sz="1600" baseline="0" dirty="0" smtClean="0">
                          <a:solidFill>
                            <a:schemeClr val="tx1"/>
                          </a:solidFill>
                        </a:rPr>
                        <a:t> yields of major crops because of: </a:t>
                      </a:r>
                      <a:endParaRPr lang="en-US" sz="1600" dirty="0" smtClean="0">
                        <a:solidFill>
                          <a:schemeClr val="tx1"/>
                        </a:solidFill>
                      </a:endParaRPr>
                    </a:p>
                    <a:p>
                      <a:pPr marL="285750" indent="-285750">
                        <a:buFont typeface="Arial"/>
                        <a:buChar char="•"/>
                      </a:pPr>
                      <a:r>
                        <a:rPr lang="en-US" sz="1600" dirty="0" smtClean="0">
                          <a:solidFill>
                            <a:schemeClr val="tx1"/>
                          </a:solidFill>
                        </a:rPr>
                        <a:t>Lower rainfalls during main agricultural cultivation period</a:t>
                      </a:r>
                    </a:p>
                    <a:p>
                      <a:pPr marL="285750" indent="-285750">
                        <a:buFont typeface="Arial"/>
                        <a:buChar char="•"/>
                      </a:pPr>
                      <a:r>
                        <a:rPr lang="en-US" sz="1600" dirty="0" smtClean="0">
                          <a:solidFill>
                            <a:schemeClr val="tx1"/>
                          </a:solidFill>
                        </a:rPr>
                        <a:t>Increase of droughts/ floods</a:t>
                      </a:r>
                    </a:p>
                    <a:p>
                      <a:pPr marL="285750" indent="-285750">
                        <a:buFont typeface="Arial"/>
                        <a:buChar char="•"/>
                      </a:pPr>
                      <a:r>
                        <a:rPr lang="en-US" sz="1600" baseline="0" dirty="0" smtClean="0">
                          <a:solidFill>
                            <a:schemeClr val="tx1"/>
                          </a:solidFill>
                        </a:rPr>
                        <a:t>Temperature increase</a:t>
                      </a:r>
                    </a:p>
                    <a:p>
                      <a:pPr marL="285750" indent="-285750">
                        <a:buFont typeface="Arial"/>
                        <a:buChar char="•"/>
                      </a:pPr>
                      <a:r>
                        <a:rPr lang="en-US" sz="1600" baseline="0" dirty="0" smtClean="0">
                          <a:solidFill>
                            <a:schemeClr val="tx1"/>
                          </a:solidFill>
                        </a:rPr>
                        <a:t>…</a:t>
                      </a:r>
                    </a:p>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smtClean="0">
                          <a:solidFill>
                            <a:schemeClr val="tx1"/>
                          </a:solidFill>
                        </a:rPr>
                        <a:t>National growth strategy</a:t>
                      </a:r>
                    </a:p>
                    <a:p>
                      <a:pPr marL="285750" indent="-285750">
                        <a:buFont typeface="Arial" panose="020B0604020202020204" pitchFamily="34" charset="0"/>
                        <a:buChar char="•"/>
                      </a:pPr>
                      <a:r>
                        <a:rPr lang="en-US" sz="1600" dirty="0" smtClean="0">
                          <a:solidFill>
                            <a:schemeClr val="tx1"/>
                          </a:solidFill>
                        </a:rPr>
                        <a:t>Agricultural</a:t>
                      </a:r>
                      <a:r>
                        <a:rPr lang="en-US" sz="1600" baseline="0" dirty="0" smtClean="0">
                          <a:solidFill>
                            <a:schemeClr val="tx1"/>
                          </a:solidFill>
                        </a:rPr>
                        <a:t> sector strategy</a:t>
                      </a:r>
                    </a:p>
                    <a:p>
                      <a:pPr marL="285750" indent="-285750">
                        <a:buFont typeface="Arial" panose="020B0604020202020204" pitchFamily="34" charset="0"/>
                        <a:buChar char="•"/>
                      </a:pPr>
                      <a:r>
                        <a:rPr lang="en-US" sz="1600" baseline="0" dirty="0" smtClean="0">
                          <a:solidFill>
                            <a:schemeClr val="tx1"/>
                          </a:solidFill>
                        </a:rPr>
                        <a:t>Action plan</a:t>
                      </a:r>
                    </a:p>
                    <a:p>
                      <a:pPr marL="285750" indent="-285750">
                        <a:buFont typeface="Arial" panose="020B0604020202020204" pitchFamily="34" charset="0"/>
                        <a:buChar char="•"/>
                      </a:pPr>
                      <a:r>
                        <a:rPr lang="en-US" sz="1600" baseline="0" dirty="0" smtClean="0">
                          <a:solidFill>
                            <a:schemeClr val="tx1"/>
                          </a:solidFill>
                        </a:rPr>
                        <a:t>Sector budget</a:t>
                      </a:r>
                    </a:p>
                    <a:p>
                      <a:pPr marL="285750" indent="-285750">
                        <a:buFont typeface="Arial" panose="020B0604020202020204" pitchFamily="34" charset="0"/>
                        <a:buChar char="•"/>
                      </a:pPr>
                      <a:r>
                        <a:rPr lang="en-US" sz="1600" baseline="0" dirty="0" smtClean="0">
                          <a:solidFill>
                            <a:schemeClr val="tx1"/>
                          </a:solidFill>
                        </a:rPr>
                        <a:t>Local plans</a:t>
                      </a:r>
                    </a:p>
                    <a:p>
                      <a:pPr marL="285750" indent="-285750">
                        <a:buFont typeface="Arial" panose="020B0604020202020204" pitchFamily="34" charset="0"/>
                        <a:buChar char="•"/>
                      </a:pPr>
                      <a:r>
                        <a:rPr lang="en-US" sz="1600" baseline="0" dirty="0" smtClean="0">
                          <a:solidFill>
                            <a:schemeClr val="tx1"/>
                          </a:solidFill>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dirty="0" smtClean="0">
                          <a:solidFill>
                            <a:schemeClr val="tx1"/>
                          </a:solidFill>
                        </a:rPr>
                        <a:t>Promote/ increase investments in irrigation</a:t>
                      </a:r>
                    </a:p>
                    <a:p>
                      <a:pPr marL="285750" indent="-285750">
                        <a:buFont typeface="Arial"/>
                        <a:buChar char="•"/>
                      </a:pPr>
                      <a:r>
                        <a:rPr lang="en-US" sz="1600" baseline="0" dirty="0" smtClean="0">
                          <a:solidFill>
                            <a:schemeClr val="tx1"/>
                          </a:solidFill>
                        </a:rPr>
                        <a:t>Promote/ increase investment in resilient transport infrastructure</a:t>
                      </a:r>
                    </a:p>
                    <a:p>
                      <a:pPr marL="285750" indent="-285750">
                        <a:buFont typeface="Arial"/>
                        <a:buChar char="•"/>
                      </a:pPr>
                      <a:r>
                        <a:rPr lang="en-US" sz="1600" baseline="0" dirty="0" smtClean="0">
                          <a:solidFill>
                            <a:schemeClr val="tx1"/>
                          </a:solidFill>
                        </a:rPr>
                        <a:t>Improve climate services</a:t>
                      </a:r>
                    </a:p>
                    <a:p>
                      <a:pPr marL="285750" indent="-285750">
                        <a:buFont typeface="Arial"/>
                        <a:buChar char="•"/>
                      </a:pPr>
                      <a:r>
                        <a:rPr lang="en-US" sz="1600" baseline="0" dirty="0" smtClean="0">
                          <a:solidFill>
                            <a:schemeClr val="tx1"/>
                          </a:solidFill>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a:buChar char="•"/>
                      </a:pPr>
                      <a:r>
                        <a:rPr lang="en-US" sz="1600" dirty="0" smtClean="0">
                          <a:solidFill>
                            <a:schemeClr val="tx1"/>
                          </a:solidFill>
                        </a:rPr>
                        <a:t>Ministry of Agriculture</a:t>
                      </a:r>
                    </a:p>
                    <a:p>
                      <a:pPr marL="285750" indent="-285750">
                        <a:buFont typeface="Arial"/>
                        <a:buChar char="•"/>
                      </a:pPr>
                      <a:r>
                        <a:rPr lang="en-US" sz="1600" dirty="0" smtClean="0">
                          <a:solidFill>
                            <a:schemeClr val="tx1"/>
                          </a:solidFill>
                        </a:rPr>
                        <a:t>State Water</a:t>
                      </a:r>
                      <a:r>
                        <a:rPr lang="en-US" sz="1600" baseline="0" dirty="0" smtClean="0">
                          <a:solidFill>
                            <a:schemeClr val="tx1"/>
                          </a:solidFill>
                        </a:rPr>
                        <a:t> Authority (Irrigation department)</a:t>
                      </a:r>
                    </a:p>
                    <a:p>
                      <a:pPr marL="285750" indent="-285750">
                        <a:buFont typeface="Arial"/>
                        <a:buChar char="•"/>
                      </a:pPr>
                      <a:r>
                        <a:rPr lang="en-US" sz="1600" baseline="0" dirty="0" smtClean="0">
                          <a:solidFill>
                            <a:schemeClr val="tx1"/>
                          </a:solidFill>
                        </a:rPr>
                        <a:t>Office of meteorology</a:t>
                      </a:r>
                    </a:p>
                    <a:p>
                      <a:pPr marL="285750" indent="-285750">
                        <a:buFont typeface="Arial"/>
                        <a:buChar char="•"/>
                      </a:pPr>
                      <a:r>
                        <a:rPr lang="en-US" sz="1600" baseline="0" dirty="0" smtClean="0">
                          <a:solidFill>
                            <a:schemeClr val="tx1"/>
                          </a:solidFill>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2316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1_GIZ_Powerpoint_EN">
  <a:themeElements>
    <a:clrScheme name="NAP Country level training">
      <a:dk1>
        <a:srgbClr val="000000"/>
      </a:dk1>
      <a:lt1>
        <a:srgbClr val="FFFFFF"/>
      </a:lt1>
      <a:dk2>
        <a:srgbClr val="727272"/>
      </a:dk2>
      <a:lt2>
        <a:srgbClr val="D9D9D9"/>
      </a:lt2>
      <a:accent1>
        <a:srgbClr val="C80F0E"/>
      </a:accent1>
      <a:accent2>
        <a:srgbClr val="6F6F6F"/>
      </a:accent2>
      <a:accent3>
        <a:srgbClr val="008AB5"/>
      </a:accent3>
      <a:accent4>
        <a:srgbClr val="DDF1F8"/>
      </a:accent4>
      <a:accent5>
        <a:srgbClr val="235AB4"/>
      </a:accent5>
      <a:accent6>
        <a:srgbClr val="D3E5BE"/>
      </a:accent6>
      <a:hlink>
        <a:srgbClr val="C80F0E"/>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GIZ_Powerpoint_EN</Template>
  <TotalTime>0</TotalTime>
  <Words>2246</Words>
  <Application>Microsoft Office PowerPoint</Application>
  <PresentationFormat>Bildschirmpräsentation (4:3)</PresentationFormat>
  <Paragraphs>272</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Arial</vt:lpstr>
      <vt:lpstr>Wingdings</vt:lpstr>
      <vt:lpstr>ＭＳ Ｐゴシック</vt:lpstr>
      <vt:lpstr>Calibri</vt:lpstr>
      <vt:lpstr>Arial Narrow</vt:lpstr>
      <vt:lpstr>GIZ_Powerpoint_EN</vt:lpstr>
      <vt:lpstr>1_GIZ_Powerpoint_EN</vt:lpstr>
      <vt:lpstr>Module III.4 Mainstreaming adaptation into development planning  Trainer: [Name]</vt:lpstr>
      <vt:lpstr>Overview of this module</vt:lpstr>
      <vt:lpstr>What can you expect to learn from this session?</vt:lpstr>
      <vt:lpstr>Mainstreaming is the essence  of the NAP process</vt:lpstr>
      <vt:lpstr>What does mainstreaming mean?</vt:lpstr>
      <vt:lpstr>Why mainstream adaptation?</vt:lpstr>
      <vt:lpstr>How to mainstream in plans and budgets</vt:lpstr>
      <vt:lpstr>Steps for mainstreaming adaptation</vt:lpstr>
      <vt:lpstr>Example: Vulnerability screening in the  agriculture sector</vt:lpstr>
      <vt:lpstr>Enabling factors for mainstreaming</vt:lpstr>
      <vt:lpstr>Exercise: Climate change vulnerability screening of development goals – I  </vt:lpstr>
      <vt:lpstr>Exercise: Climate change vulnerability screening of development goals – II </vt:lpstr>
      <vt:lpstr>PowerPoint-Präsentation</vt:lpstr>
    </vt:vector>
  </TitlesOfParts>
  <Company>GIZ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III.4 Mainstream adaptation into development planning</dc:title>
  <dc:creator>Till Below</dc:creator>
  <cp:lastModifiedBy>ACB</cp:lastModifiedBy>
  <cp:revision>729</cp:revision>
  <cp:lastPrinted>2013-09-09T14:06:33Z</cp:lastPrinted>
  <dcterms:created xsi:type="dcterms:W3CDTF">2013-02-22T09:32:11Z</dcterms:created>
  <dcterms:modified xsi:type="dcterms:W3CDTF">2015-04-14T19:34:08Z</dcterms:modified>
</cp:coreProperties>
</file>