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Quattrocento Sans"/>
      <p:regular r:id="rId18"/>
      <p:bold r:id="rId19"/>
      <p:italic r:id="rId20"/>
      <p:boldItalic r:id="rId21"/>
    </p:embeddedFont>
    <p:embeddedFont>
      <p:font typeface="PT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QuattrocentoSans-regular.fntdata"/><Relationship Id="rId26" Type="http://schemas.openxmlformats.org/officeDocument/2006/relationships/customXml" Target="../customXml/item1.xml"/><Relationship Id="rId21" Type="http://schemas.openxmlformats.org/officeDocument/2006/relationships/font" Target="fonts/QuattrocentoSans-boldItalic.fntdata"/><Relationship Id="rId3" Type="http://schemas.openxmlformats.org/officeDocument/2006/relationships/slideMaster" Target="slideMasters/slideMaster1.xml"/><Relationship Id="rId25" Type="http://schemas.openxmlformats.org/officeDocument/2006/relationships/font" Target="fonts/PTSans-boldItalic.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font" Target="fonts/QuattrocentoSans-italic.fntdata"/><Relationship Id="rId2" Type="http://schemas.openxmlformats.org/officeDocument/2006/relationships/presProps" Target="presProps.xml"/><Relationship Id="rId16" Type="http://schemas.openxmlformats.org/officeDocument/2006/relationships/slide" Target="slides/slide12.xml"/><Relationship Id="rId29" Type="http://schemas.openxmlformats.org/officeDocument/2006/relationships/customXml" Target="../customXml/item4.xml"/><Relationship Id="rId24" Type="http://schemas.openxmlformats.org/officeDocument/2006/relationships/font" Target="fonts/PTSans-italic.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font" Target="fonts/PTSans-bold.fnt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font" Target="fonts/QuattrocentoSans-bold.fntdata"/><Relationship Id="rId22" Type="http://schemas.openxmlformats.org/officeDocument/2006/relationships/font" Target="fonts/PTSans-regular.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0" name="Shape 21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37" name="Shape 23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44" name="Shape 2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7" name="Shape 25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Fortunately there are a lot of opportunities for countries to seek out support for developing NAMAs and over the next two days we are going to discuss one of the most recent support mechanisms the Japan Caribbean Climate Change Partnership. As mentioned earlier, the JCCCP is a new support mechanism for NAMAs and NAPs.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terms of mitigation, The objectives of the JCCCP is to provide mitigation assistance that is tailored to a country’s specific needs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Support the development and/or implementation of a country’s NAMAs</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Strengthen a country’s institutional and technical capacities and</a:t>
            </a: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Support the investment in mitigation technologies via pilot projects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58" name="Shape 25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10" name="Shape 11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Copenhagen Accord- </a:t>
            </a:r>
            <a:r>
              <a:rPr b="1" i="0" lang="en-US" sz="1200" u="none" cap="none" strike="noStrike">
                <a:solidFill>
                  <a:srgbClr val="FF0000"/>
                </a:solidFill>
                <a:latin typeface="Calibri"/>
                <a:ea typeface="Calibri"/>
                <a:cs typeface="Calibri"/>
                <a:sym typeface="Calibri"/>
              </a:rPr>
              <a:t>$100b </a:t>
            </a:r>
            <a:r>
              <a:rPr b="1" i="1" lang="en-US" sz="1200" u="none" cap="none" strike="noStrike">
                <a:solidFill>
                  <a:srgbClr val="FF0000"/>
                </a:solidFill>
                <a:latin typeface="Calibri"/>
                <a:ea typeface="Calibri"/>
                <a:cs typeface="Calibri"/>
                <a:sym typeface="Calibri"/>
              </a:rPr>
              <a:t>additional finance </a:t>
            </a:r>
            <a:r>
              <a:rPr b="0" i="0" lang="en-US" sz="1200" u="none" cap="none" strike="noStrike">
                <a:solidFill>
                  <a:schemeClr val="dk1"/>
                </a:solidFill>
                <a:latin typeface="Calibri"/>
                <a:ea typeface="Calibri"/>
                <a:cs typeface="Calibri"/>
                <a:sym typeface="Calibri"/>
              </a:rPr>
              <a:t>needed annually by 2020 (50% of this for adaptation)</a:t>
            </a:r>
          </a:p>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1" i="0" lang="en-US" sz="1200" u="sng" cap="none" strike="noStrike">
                <a:solidFill>
                  <a:schemeClr val="dk1"/>
                </a:solidFill>
                <a:latin typeface="Calibri"/>
                <a:ea typeface="Calibri"/>
                <a:cs typeface="Calibri"/>
                <a:sym typeface="Calibri"/>
              </a:rPr>
              <a:t>Estimates of Funding Required</a:t>
            </a:r>
          </a:p>
          <a:p>
            <a:pPr indent="0" lvl="0" marL="0" marR="0" rtl="0" algn="l">
              <a:spcBef>
                <a:spcPts val="0"/>
              </a:spcBef>
              <a:spcAft>
                <a:spcPts val="0"/>
              </a:spcAft>
              <a:buClr>
                <a:schemeClr val="dk1"/>
              </a:buClr>
              <a:buSzPct val="100000"/>
              <a:buFont typeface="Noto Sans Symbols"/>
              <a:buChar char="▪"/>
            </a:pPr>
            <a:r>
              <a:rPr b="0" i="0" lang="en-US" sz="1200" u="none" cap="none" strike="noStrike">
                <a:solidFill>
                  <a:schemeClr val="dk1"/>
                </a:solidFill>
                <a:latin typeface="Calibri"/>
                <a:ea typeface="Calibri"/>
                <a:cs typeface="Calibri"/>
                <a:sym typeface="Calibri"/>
              </a:rPr>
              <a:t>Other Estimates of Adaptation financing Needs:</a:t>
            </a:r>
          </a:p>
          <a:p>
            <a:pPr indent="-914400" lvl="0" marL="91440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	- </a:t>
            </a:r>
            <a:r>
              <a:rPr b="1" i="0" lang="en-US" sz="1200" u="none" cap="none" strike="noStrike">
                <a:solidFill>
                  <a:srgbClr val="FF0000"/>
                </a:solidFill>
                <a:latin typeface="Calibri"/>
                <a:ea typeface="Calibri"/>
                <a:cs typeface="Calibri"/>
                <a:sym typeface="Calibri"/>
              </a:rPr>
              <a:t>$2.129 b </a:t>
            </a:r>
            <a:r>
              <a:rPr b="0" i="0" lang="en-US" sz="1200" u="none" cap="none" strike="noStrike">
                <a:solidFill>
                  <a:schemeClr val="dk1"/>
                </a:solidFill>
                <a:latin typeface="Calibri"/>
                <a:ea typeface="Calibri"/>
                <a:cs typeface="Calibri"/>
                <a:sym typeface="Calibri"/>
              </a:rPr>
              <a:t>(total cost of implementing all </a:t>
            </a:r>
            <a:r>
              <a:rPr b="0" i="0" lang="en-US" sz="1200" u="sng" cap="none" strike="noStrike">
                <a:solidFill>
                  <a:schemeClr val="dk1"/>
                </a:solidFill>
                <a:latin typeface="Calibri"/>
                <a:ea typeface="Calibri"/>
                <a:cs typeface="Calibri"/>
                <a:sym typeface="Calibri"/>
              </a:rPr>
              <a:t>Urgent and Immediate Priorities </a:t>
            </a:r>
            <a:r>
              <a:rPr b="0" i="0" lang="en-US" sz="1200" u="none" cap="none" strike="noStrike">
                <a:solidFill>
                  <a:schemeClr val="dk1"/>
                </a:solidFill>
                <a:latin typeface="Calibri"/>
                <a:ea typeface="Calibri"/>
                <a:cs typeface="Calibri"/>
                <a:sym typeface="Calibri"/>
              </a:rPr>
              <a:t>(as articulated in NAPAs)</a:t>
            </a:r>
          </a:p>
          <a:p>
            <a:pPr indent="-914400" lvl="0" marL="91440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	- </a:t>
            </a:r>
            <a:r>
              <a:rPr b="1" i="0" lang="en-US" sz="1200" u="none" cap="none" strike="noStrike">
                <a:solidFill>
                  <a:srgbClr val="FF0000"/>
                </a:solidFill>
                <a:latin typeface="Calibri"/>
                <a:ea typeface="Calibri"/>
                <a:cs typeface="Calibri"/>
                <a:sym typeface="Calibri"/>
              </a:rPr>
              <a:t>$30-100 b/year </a:t>
            </a:r>
            <a:r>
              <a:rPr b="0" i="0" lang="en-US" sz="1200" u="none" cap="none" strike="noStrike">
                <a:solidFill>
                  <a:schemeClr val="dk1"/>
                </a:solidFill>
                <a:latin typeface="Calibri"/>
                <a:ea typeface="Calibri"/>
                <a:cs typeface="Calibri"/>
                <a:sym typeface="Calibri"/>
              </a:rPr>
              <a:t>for period 2010-2050 (</a:t>
            </a:r>
            <a:r>
              <a:rPr b="0" i="1" lang="en-US" sz="1200" u="none" cap="none" strike="noStrike">
                <a:solidFill>
                  <a:schemeClr val="dk1"/>
                </a:solidFill>
                <a:latin typeface="Calibri"/>
                <a:ea typeface="Calibri"/>
                <a:cs typeface="Calibri"/>
                <a:sym typeface="Calibri"/>
              </a:rPr>
              <a:t>World Development Report (2010)</a:t>
            </a:r>
          </a:p>
          <a:p>
            <a:pPr indent="-914400" lvl="0" marL="91440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	- </a:t>
            </a:r>
            <a:r>
              <a:rPr b="1" i="0" lang="en-US" sz="1200" u="none" cap="none" strike="noStrike">
                <a:solidFill>
                  <a:srgbClr val="FF0000"/>
                </a:solidFill>
                <a:latin typeface="Calibri"/>
                <a:ea typeface="Calibri"/>
                <a:cs typeface="Calibri"/>
                <a:sym typeface="Calibri"/>
              </a:rPr>
              <a:t>$290 b/year  </a:t>
            </a:r>
            <a:r>
              <a:rPr b="0" i="0" lang="en-US" sz="1200" u="none" cap="none" strike="noStrike">
                <a:solidFill>
                  <a:schemeClr val="dk1"/>
                </a:solidFill>
                <a:latin typeface="Calibri"/>
                <a:ea typeface="Calibri"/>
                <a:cs typeface="Calibri"/>
                <a:sym typeface="Calibri"/>
              </a:rPr>
              <a:t>(</a:t>
            </a:r>
            <a:r>
              <a:rPr b="0" i="1" lang="en-US" sz="1200" u="none" cap="none" strike="noStrike">
                <a:solidFill>
                  <a:schemeClr val="dk1"/>
                </a:solidFill>
                <a:latin typeface="Calibri"/>
                <a:ea typeface="Calibri"/>
                <a:cs typeface="Calibri"/>
                <a:sym typeface="Calibri"/>
              </a:rPr>
              <a:t>Source: Parry et all 2009</a:t>
            </a:r>
            <a:r>
              <a:rPr b="0" i="0" lang="en-US" sz="1200" u="none" cap="none" strike="noStrike">
                <a:solidFill>
                  <a:schemeClr val="dk1"/>
                </a:solidFill>
                <a:latin typeface="Calibri"/>
                <a:ea typeface="Calibri"/>
                <a:cs typeface="Calibri"/>
                <a:sym typeface="Calibri"/>
              </a:rPr>
              <a:t>)</a:t>
            </a:r>
          </a:p>
          <a:p>
            <a:pPr indent="-914400" lvl="0" marL="91440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	- </a:t>
            </a:r>
            <a:r>
              <a:rPr b="1" i="0" lang="en-US" sz="1200" u="none" cap="none" strike="noStrike">
                <a:solidFill>
                  <a:srgbClr val="FF0000"/>
                </a:solidFill>
                <a:latin typeface="Calibri"/>
                <a:ea typeface="Calibri"/>
                <a:cs typeface="Calibri"/>
                <a:sym typeface="Calibri"/>
              </a:rPr>
              <a:t>$326 - $355 b/year </a:t>
            </a:r>
            <a:r>
              <a:rPr b="0" i="0" lang="en-US" sz="1200" u="none" cap="none" strike="noStrike">
                <a:solidFill>
                  <a:schemeClr val="dk1"/>
                </a:solidFill>
                <a:latin typeface="Calibri"/>
                <a:ea typeface="Calibri"/>
                <a:cs typeface="Calibri"/>
                <a:sym typeface="Calibri"/>
              </a:rPr>
              <a:t>for financing adaptation options on natural ecosystems) (</a:t>
            </a:r>
            <a:r>
              <a:rPr b="0" i="1" lang="en-US" sz="1200" u="none" cap="none" strike="noStrike">
                <a:solidFill>
                  <a:schemeClr val="dk1"/>
                </a:solidFill>
                <a:latin typeface="Calibri"/>
                <a:ea typeface="Calibri"/>
                <a:cs typeface="Calibri"/>
                <a:sym typeface="Calibri"/>
              </a:rPr>
              <a:t>Source: Berry 2007</a:t>
            </a:r>
            <a:r>
              <a:rPr b="0" i="0" lang="en-US" sz="1200" u="none" cap="none" strike="noStrike">
                <a:solidFill>
                  <a:schemeClr val="dk1"/>
                </a:solidFill>
                <a:latin typeface="Calibri"/>
                <a:ea typeface="Calibri"/>
                <a:cs typeface="Calibri"/>
                <a:sym typeface="Calibri"/>
              </a:rPr>
              <a:t>)</a:t>
            </a:r>
          </a:p>
          <a:p>
            <a:pPr indent="-914400" lvl="0" marL="91440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Most estimates are underestimates; non-market values not taken into account, largely based on costs on infrastructure.</a:t>
            </a:r>
          </a:p>
          <a:p>
            <a:pPr indent="-914400" lvl="0" marL="91440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a:p>
            <a:pPr indent="-914400" lvl="0" marL="914400" marR="0" rtl="0" algn="l">
              <a:spcBef>
                <a:spcPts val="0"/>
              </a:spcBef>
              <a:spcAft>
                <a:spcPts val="0"/>
              </a:spcAft>
              <a:buSzPct val="25000"/>
              <a:buNone/>
            </a:pPr>
            <a:r>
              <a:rPr b="1" i="0" lang="en-US" sz="1200" u="sng" cap="none" strike="noStrike">
                <a:solidFill>
                  <a:schemeClr val="dk1"/>
                </a:solidFill>
                <a:latin typeface="Calibri"/>
                <a:ea typeface="Calibri"/>
                <a:cs typeface="Calibri"/>
                <a:sym typeface="Calibri"/>
              </a:rPr>
              <a:t>Estimates of Funding Committed</a:t>
            </a:r>
          </a:p>
          <a:p>
            <a:pPr indent="-914400" lvl="0" marL="914400" marR="0" rtl="0" algn="l">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For mitigation and adaptation actions:  around </a:t>
            </a:r>
            <a:r>
              <a:rPr b="1" i="0" lang="en-US" sz="1200" u="none" cap="none" strike="noStrike">
                <a:solidFill>
                  <a:schemeClr val="accent1"/>
                </a:solidFill>
                <a:latin typeface="Calibri"/>
                <a:ea typeface="Calibri"/>
                <a:cs typeface="Calibri"/>
                <a:sym typeface="Calibri"/>
              </a:rPr>
              <a:t>USD $140-175b &amp; $70-100 b/year </a:t>
            </a:r>
            <a:r>
              <a:rPr b="0" i="0" lang="en-US" sz="1200" u="none" cap="none" strike="noStrike">
                <a:solidFill>
                  <a:schemeClr val="dk1"/>
                </a:solidFill>
                <a:latin typeface="Calibri"/>
                <a:ea typeface="Calibri"/>
                <a:cs typeface="Calibri"/>
                <a:sym typeface="Calibri"/>
              </a:rPr>
              <a:t>for 2010-2050 (World Bank 2010)</a:t>
            </a:r>
          </a:p>
          <a:p>
            <a:pPr indent="0" lvl="0" marL="0" marR="0" rtl="0" algn="l">
              <a:spcBef>
                <a:spcPts val="0"/>
              </a:spcBef>
              <a:buClr>
                <a:schemeClr val="dk1"/>
              </a:buClr>
              <a:buSzPct val="25000"/>
              <a:buFont typeface="Arial"/>
              <a:buNone/>
            </a:pPr>
            <a:r>
              <a:rPr b="0" i="0" lang="en-US" sz="1200" u="none" cap="none" strike="noStrike">
                <a:solidFill>
                  <a:schemeClr val="dk1"/>
                </a:solidFill>
                <a:latin typeface="Calibri"/>
                <a:ea typeface="Calibri"/>
                <a:cs typeface="Calibri"/>
                <a:sym typeface="Calibri"/>
              </a:rPr>
              <a:t>Vertical Funds (Least Developed Country Fund, Special Climate Change Fund, Adaptation Fund): less than </a:t>
            </a:r>
            <a:r>
              <a:rPr b="1" i="0" lang="en-US" sz="1200" u="none" cap="none" strike="noStrike">
                <a:solidFill>
                  <a:schemeClr val="accent1"/>
                </a:solidFill>
                <a:latin typeface="Calibri"/>
                <a:ea typeface="Calibri"/>
                <a:cs typeface="Calibri"/>
                <a:sym typeface="Calibri"/>
              </a:rPr>
              <a:t>$1.5b </a:t>
            </a:r>
            <a:r>
              <a:rPr b="0" i="0" lang="en-US" sz="1200" u="none" cap="none" strike="noStrike">
                <a:solidFill>
                  <a:schemeClr val="dk1"/>
                </a:solidFill>
                <a:latin typeface="Calibri"/>
                <a:ea typeface="Calibri"/>
                <a:cs typeface="Calibri"/>
                <a:sym typeface="Calibri"/>
              </a:rPr>
              <a:t>t-date cumulatively)</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1" name="Shape 11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33" name="Shape 13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0" name="Shape 14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a:noFill/>
          </a:ln>
        </p:spPr>
      </p:sp>
      <p:sp>
        <p:nvSpPr>
          <p:cNvPr id="149" name="Shape 14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Arial"/>
                <a:ea typeface="Arial"/>
                <a:cs typeface="Arial"/>
                <a:sym typeface="Arial"/>
              </a:rPr>
              <a:t>Introduce pillars of coordination, implementation, and monitoring here</a:t>
            </a:r>
          </a:p>
        </p:txBody>
      </p:sp>
      <p:sp>
        <p:nvSpPr>
          <p:cNvPr id="150" name="Shape 150"/>
          <p:cNvSpPr txBox="1"/>
          <p:nvPr>
            <p:ph idx="3" type="hdr"/>
          </p:nvPr>
        </p:nvSpPr>
        <p:spPr>
          <a:xfrm>
            <a:off x="0" y="0"/>
            <a:ext cx="2971799" cy="45878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rgbClr val="000000"/>
                </a:solidFill>
                <a:latin typeface="Arial"/>
                <a:ea typeface="Arial"/>
                <a:cs typeface="Arial"/>
                <a:sym typeface="Arial"/>
              </a:rPr>
              <a:t>Presentation title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5" name="Shape 1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78" name="Shape 17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presents a four-part framework through which to understand the different components of readiness and the specific capacities needed to underpin it.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provide a framework through which to understand and the role of the plethora of tools, mechanisms, and modalities available for using climate finance—ultimately improving the capacity of policy-makers to put in place nationally-appropriate systems to manage climate finance.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79" name="Shape 17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rgbClr val="000000"/>
                </a:solidFill>
                <a:latin typeface="Times New Roman"/>
                <a:ea typeface="Times New Roman"/>
                <a:cs typeface="Times New Roman"/>
                <a:sym typeface="Times New Roman"/>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id="21" name="Shape 21"/>
          <p:cNvPicPr preferRelativeResize="0"/>
          <p:nvPr/>
        </p:nvPicPr>
        <p:blipFill rotWithShape="1">
          <a:blip r:embed="rId2">
            <a:alphaModFix/>
          </a:blip>
          <a:srcRect b="0" l="0" r="0" t="0"/>
          <a:stretch/>
        </p:blipFill>
        <p:spPr>
          <a:xfrm>
            <a:off x="51814" y="3788657"/>
            <a:ext cx="1572771" cy="30693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1" name="Shape 71"/>
        <p:cNvGrpSpPr/>
        <p:nvPr/>
      </p:nvGrpSpPr>
      <p:grpSpPr>
        <a:xfrm>
          <a:off x="0" y="0"/>
          <a:ext cx="0" cy="0"/>
          <a:chOff x="0" y="0"/>
          <a:chExt cx="0" cy="0"/>
        </a:xfrm>
      </p:grpSpPr>
      <p:sp>
        <p:nvSpPr>
          <p:cNvPr id="72" name="Shape 7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3" name="Shape 7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4" name="Shape 7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8" name="Shape 78"/>
        <p:cNvGrpSpPr/>
        <p:nvPr/>
      </p:nvGrpSpPr>
      <p:grpSpPr>
        <a:xfrm>
          <a:off x="0" y="0"/>
          <a:ext cx="0" cy="0"/>
          <a:chOff x="0" y="0"/>
          <a:chExt cx="0" cy="0"/>
        </a:xfrm>
      </p:grpSpPr>
      <p:sp>
        <p:nvSpPr>
          <p:cNvPr id="79" name="Shape 7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4" name="Shape 84"/>
        <p:cNvGrpSpPr/>
        <p:nvPr/>
      </p:nvGrpSpPr>
      <p:grpSpPr>
        <a:xfrm>
          <a:off x="0" y="0"/>
          <a:ext cx="0" cy="0"/>
          <a:chOff x="0" y="0"/>
          <a:chExt cx="0" cy="0"/>
        </a:xfrm>
      </p:grpSpPr>
      <p:sp>
        <p:nvSpPr>
          <p:cNvPr id="85" name="Shape 8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6" name="Shape 8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2" name="Shape 22"/>
        <p:cNvGrpSpPr/>
        <p:nvPr/>
      </p:nvGrpSpPr>
      <p:grpSpPr>
        <a:xfrm>
          <a:off x="0" y="0"/>
          <a:ext cx="0" cy="0"/>
          <a:chOff x="0" y="0"/>
          <a:chExt cx="0" cy="0"/>
        </a:xfrm>
      </p:grpSpPr>
      <p:sp>
        <p:nvSpPr>
          <p:cNvPr id="23" name="Shape 2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26" name="Shape 26"/>
        <p:cNvGrpSpPr/>
        <p:nvPr/>
      </p:nvGrpSpPr>
      <p:grpSpPr>
        <a:xfrm>
          <a:off x="0" y="0"/>
          <a:ext cx="0" cy="0"/>
          <a:chOff x="0" y="0"/>
          <a:chExt cx="0" cy="0"/>
        </a:xfrm>
      </p:grpSpPr>
      <p:sp>
        <p:nvSpPr>
          <p:cNvPr id="27" name="Shape 27"/>
          <p:cNvSpPr txBox="1"/>
          <p:nvPr>
            <p:ph type="title"/>
          </p:nvPr>
        </p:nvSpPr>
        <p:spPr>
          <a:xfrm>
            <a:off x="609600" y="274637"/>
            <a:ext cx="10190922" cy="11430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 name="Shape 28"/>
          <p:cNvSpPr txBox="1"/>
          <p:nvPr>
            <p:ph idx="1" type="body"/>
          </p:nvPr>
        </p:nvSpPr>
        <p:spPr>
          <a:xfrm>
            <a:off x="508000" y="1124744"/>
            <a:ext cx="11176000" cy="2210861"/>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9" name="Shape 29"/>
        <p:cNvGrpSpPr/>
        <p:nvPr/>
      </p:nvGrpSpPr>
      <p:grpSpPr>
        <a:xfrm>
          <a:off x="0" y="0"/>
          <a:ext cx="0" cy="0"/>
          <a:chOff x="0" y="0"/>
          <a:chExt cx="0" cy="0"/>
        </a:xfrm>
      </p:grpSpPr>
      <p:sp>
        <p:nvSpPr>
          <p:cNvPr id="30" name="Shape 30"/>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lt1"/>
              </a:buClr>
              <a:buFont typeface="Calibri"/>
              <a:buNone/>
              <a:defRPr b="0" i="0" sz="6000" u="none" cap="none" strike="noStrike">
                <a:solidFill>
                  <a:schemeClr val="lt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lt1"/>
              </a:buClr>
              <a:buFont typeface="Arial"/>
              <a:buNone/>
              <a:defRPr b="0" i="0" sz="2400" u="none" cap="none" strike="noStrike">
                <a:solidFill>
                  <a:schemeClr val="lt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32" name="Shape 3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chemeClr val="lt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chemeClr val="lt1"/>
                </a:solidFill>
                <a:latin typeface="Calibri"/>
                <a:ea typeface="Calibri"/>
                <a:cs typeface="Calibri"/>
                <a:sym typeface="Calibri"/>
              </a:rPr>
              <a:t>‹#›</a:t>
            </a:fld>
          </a:p>
        </p:txBody>
      </p:sp>
      <p:pic>
        <p:nvPicPr>
          <p:cNvPr id="35" name="Shape 35"/>
          <p:cNvPicPr preferRelativeResize="0"/>
          <p:nvPr/>
        </p:nvPicPr>
        <p:blipFill rotWithShape="1">
          <a:blip r:embed="rId2">
            <a:alphaModFix/>
          </a:blip>
          <a:srcRect b="0" l="0" r="0" t="0"/>
          <a:stretch/>
        </p:blipFill>
        <p:spPr>
          <a:xfrm>
            <a:off x="51814" y="3652132"/>
            <a:ext cx="1572771" cy="306934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9" name="Shape 3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42" name="Shape 42"/>
          <p:cNvPicPr preferRelativeResize="0"/>
          <p:nvPr/>
        </p:nvPicPr>
        <p:blipFill rotWithShape="1">
          <a:blip r:embed="rId2">
            <a:alphaModFix/>
          </a:blip>
          <a:srcRect b="0" l="0" r="0" t="0"/>
          <a:stretch/>
        </p:blipFill>
        <p:spPr>
          <a:xfrm>
            <a:off x="51814" y="3788657"/>
            <a:ext cx="1572771" cy="3069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3" name="Shape 43"/>
        <p:cNvGrpSpPr/>
        <p:nvPr/>
      </p:nvGrpSpPr>
      <p:grpSpPr>
        <a:xfrm>
          <a:off x="0" y="0"/>
          <a:ext cx="0" cy="0"/>
          <a:chOff x="0" y="0"/>
          <a:chExt cx="0" cy="0"/>
        </a:xfrm>
      </p:grpSpPr>
      <p:sp>
        <p:nvSpPr>
          <p:cNvPr id="44" name="Shape 4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5" name="Shape 4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0" name="Shape 50"/>
        <p:cNvGrpSpPr/>
        <p:nvPr/>
      </p:nvGrpSpPr>
      <p:grpSpPr>
        <a:xfrm>
          <a:off x="0" y="0"/>
          <a:ext cx="0" cy="0"/>
          <a:chOff x="0" y="0"/>
          <a:chExt cx="0" cy="0"/>
        </a:xfrm>
      </p:grpSpPr>
      <p:sp>
        <p:nvSpPr>
          <p:cNvPr id="51" name="Shape 51"/>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3" name="Shape 5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5" name="Shape 55"/>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9" name="Shape 59"/>
        <p:cNvGrpSpPr/>
        <p:nvPr/>
      </p:nvGrpSpPr>
      <p:grpSpPr>
        <a:xfrm>
          <a:off x="0" y="0"/>
          <a:ext cx="0" cy="0"/>
          <a:chOff x="0" y="0"/>
          <a:chExt cx="0" cy="0"/>
        </a:xfrm>
      </p:grpSpPr>
      <p:sp>
        <p:nvSpPr>
          <p:cNvPr id="60" name="Shape 6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1" name="Shape 6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4" name="Shape 64"/>
        <p:cNvGrpSpPr/>
        <p:nvPr/>
      </p:nvGrpSpPr>
      <p:grpSpPr>
        <a:xfrm>
          <a:off x="0" y="0"/>
          <a:ext cx="0" cy="0"/>
          <a:chOff x="0" y="0"/>
          <a:chExt cx="0" cy="0"/>
        </a:xfrm>
      </p:grpSpPr>
      <p:sp>
        <p:nvSpPr>
          <p:cNvPr id="65" name="Shape 6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Shape 6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8" name="Shape 6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13.jpg"/><Relationship Id="rId13" Type="http://schemas.openxmlformats.org/officeDocument/2006/relationships/image" Target="../media/image23.jpg"/><Relationship Id="rId12"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5.png"/><Relationship Id="rId4" Type="http://schemas.openxmlformats.org/officeDocument/2006/relationships/image" Target="../media/image09.png"/><Relationship Id="rId9" Type="http://schemas.openxmlformats.org/officeDocument/2006/relationships/image" Target="../media/image08.png"/><Relationship Id="rId15" Type="http://schemas.openxmlformats.org/officeDocument/2006/relationships/image" Target="../media/image22.gif"/><Relationship Id="rId14" Type="http://schemas.openxmlformats.org/officeDocument/2006/relationships/image" Target="../media/image16.png"/><Relationship Id="rId17" Type="http://schemas.openxmlformats.org/officeDocument/2006/relationships/image" Target="../media/image14.png"/><Relationship Id="rId16" Type="http://schemas.openxmlformats.org/officeDocument/2006/relationships/image" Target="../media/image19.jpg"/><Relationship Id="rId5" Type="http://schemas.openxmlformats.org/officeDocument/2006/relationships/image" Target="../media/image07.png"/><Relationship Id="rId6" Type="http://schemas.openxmlformats.org/officeDocument/2006/relationships/image" Target="../media/image03.jpg"/><Relationship Id="rId7" Type="http://schemas.openxmlformats.org/officeDocument/2006/relationships/image" Target="../media/image10.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21.jpg"/><Relationship Id="rId5" Type="http://schemas.openxmlformats.org/officeDocument/2006/relationships/image" Target="../media/image26.jpg"/><Relationship Id="rId6" Type="http://schemas.openxmlformats.org/officeDocument/2006/relationships/image" Target="../media/image27.jpg"/><Relationship Id="rId7"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4.png"/><Relationship Id="rId4"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unfccc.int/adaptation/items/5852.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jpg"/><Relationship Id="rId4" Type="http://schemas.openxmlformats.org/officeDocument/2006/relationships/image" Target="../media/image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b="0" l="0" r="0" t="0"/>
          <a:stretch/>
        </p:blipFill>
        <p:spPr>
          <a:xfrm>
            <a:off x="1775653" y="292292"/>
            <a:ext cx="9753599" cy="5486399"/>
          </a:xfrm>
          <a:prstGeom prst="rect">
            <a:avLst/>
          </a:prstGeom>
          <a:noFill/>
          <a:ln>
            <a:noFill/>
          </a:ln>
        </p:spPr>
      </p:pic>
      <p:sp>
        <p:nvSpPr>
          <p:cNvPr id="95" name="Shape 95"/>
          <p:cNvSpPr/>
          <p:nvPr/>
        </p:nvSpPr>
        <p:spPr>
          <a:xfrm>
            <a:off x="2161135" y="3665925"/>
            <a:ext cx="3740964" cy="1913370"/>
          </a:xfrm>
          <a:prstGeom prst="roundRect">
            <a:avLst>
              <a:gd fmla="val 16667" name="adj"/>
            </a:avLst>
          </a:prstGeom>
          <a:solidFill>
            <a:srgbClr val="1E4E79"/>
          </a:solidFill>
          <a:ln cap="flat" cmpd="sng" w="1905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SzPct val="25000"/>
              <a:buNone/>
            </a:pPr>
            <a:r>
              <a:rPr b="0" i="0" lang="en-US" sz="4000" u="none" cap="none" strike="noStrike">
                <a:solidFill>
                  <a:srgbClr val="FFFFFF"/>
                </a:solidFill>
                <a:latin typeface="Calibri"/>
                <a:ea typeface="Calibri"/>
                <a:cs typeface="Calibri"/>
                <a:sym typeface="Calibri"/>
              </a:rPr>
              <a:t>National Adaptation Planning</a:t>
            </a:r>
          </a:p>
        </p:txBody>
      </p:sp>
      <p:sp>
        <p:nvSpPr>
          <p:cNvPr id="96" name="Shape 96"/>
          <p:cNvSpPr/>
          <p:nvPr/>
        </p:nvSpPr>
        <p:spPr>
          <a:xfrm>
            <a:off x="2621917" y="5765246"/>
            <a:ext cx="2819400" cy="950161"/>
          </a:xfrm>
          <a:prstGeom prst="roundRect">
            <a:avLst>
              <a:gd fmla="val 16667" name="adj"/>
            </a:avLst>
          </a:prstGeom>
          <a:solidFill>
            <a:srgbClr val="C00000"/>
          </a:solidFill>
          <a:ln>
            <a:noFill/>
          </a:ln>
        </p:spPr>
        <p:txBody>
          <a:bodyPr anchorCtr="0" anchor="ctr" bIns="45700" lIns="91425" rIns="91425" tIns="45700">
            <a:noAutofit/>
          </a:bodyPr>
          <a:lstStyle/>
          <a:p>
            <a:pPr indent="0" lvl="0" marL="0" marR="0" rtl="0" algn="ctr">
              <a:spcBef>
                <a:spcPts val="0"/>
              </a:spcBef>
              <a:buSzPct val="25000"/>
              <a:buNone/>
            </a:pPr>
            <a:r>
              <a:rPr b="0" i="0" lang="en-US" sz="1400" u="none" cap="none" strike="noStrike">
                <a:solidFill>
                  <a:srgbClr val="FFFFFF"/>
                </a:solidFill>
                <a:latin typeface="Calibri"/>
                <a:ea typeface="Calibri"/>
                <a:cs typeface="Calibri"/>
                <a:sym typeface="Calibri"/>
              </a:rPr>
              <a:t>Gabor Vereczi </a:t>
            </a:r>
          </a:p>
          <a:p>
            <a:pPr indent="0" lvl="0" marL="0" marR="0" rtl="0" algn="ctr">
              <a:spcBef>
                <a:spcPts val="0"/>
              </a:spcBef>
              <a:buSzPct val="25000"/>
              <a:buNone/>
            </a:pPr>
            <a:r>
              <a:rPr b="0" i="0" lang="en-US" sz="1400" u="none" cap="none" strike="noStrike">
                <a:solidFill>
                  <a:srgbClr val="FFFFFF"/>
                </a:solidFill>
                <a:latin typeface="Calibri"/>
                <a:ea typeface="Calibri"/>
                <a:cs typeface="Calibri"/>
                <a:sym typeface="Calibri"/>
              </a:rPr>
              <a:t>Regional Specialist</a:t>
            </a:r>
          </a:p>
          <a:p>
            <a:pPr indent="0" lvl="0" marL="0" marR="0" rtl="0" algn="ctr">
              <a:spcBef>
                <a:spcPts val="0"/>
              </a:spcBef>
              <a:buSzPct val="25000"/>
              <a:buNone/>
            </a:pPr>
            <a:r>
              <a:rPr b="0" i="0" lang="en-US" sz="1400" u="none" cap="none" strike="noStrike">
                <a:solidFill>
                  <a:srgbClr val="FFFFFF"/>
                </a:solidFill>
                <a:latin typeface="Calibri"/>
                <a:ea typeface="Calibri"/>
                <a:cs typeface="Calibri"/>
                <a:sym typeface="Calibri"/>
              </a:rPr>
              <a:t> Climate Change Adaptation </a:t>
            </a:r>
          </a:p>
          <a:p>
            <a:pPr indent="0" lvl="0" marL="0" marR="0" rtl="0" algn="ctr">
              <a:spcBef>
                <a:spcPts val="0"/>
              </a:spcBef>
              <a:buSzPct val="25000"/>
              <a:buNone/>
            </a:pPr>
            <a:r>
              <a:rPr b="0" i="0" lang="en-US" sz="1400" u="none" cap="none" strike="noStrike">
                <a:solidFill>
                  <a:srgbClr val="FFFFFF"/>
                </a:solidFill>
                <a:latin typeface="Calibri"/>
                <a:ea typeface="Calibri"/>
                <a:cs typeface="Calibri"/>
                <a:sym typeface="Calibri"/>
              </a:rPr>
              <a:t>UNDP-GEF</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p:nvPr/>
        </p:nvSpPr>
        <p:spPr>
          <a:xfrm>
            <a:off x="5946617" y="495056"/>
            <a:ext cx="5779596"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800">
                <a:solidFill>
                  <a:schemeClr val="lt1"/>
                </a:solidFill>
                <a:latin typeface="Calibri"/>
                <a:ea typeface="Calibri"/>
                <a:cs typeface="Calibri"/>
                <a:sym typeface="Calibri"/>
              </a:rPr>
              <a:t> Targeted capacity building initiatives </a:t>
            </a:r>
          </a:p>
        </p:txBody>
      </p:sp>
      <p:sp>
        <p:nvSpPr>
          <p:cNvPr id="213" name="Shape 213"/>
          <p:cNvSpPr/>
          <p:nvPr/>
        </p:nvSpPr>
        <p:spPr>
          <a:xfrm>
            <a:off x="18288" y="26692"/>
            <a:ext cx="5043053" cy="707886"/>
          </a:xfrm>
          <a:prstGeom prst="rect">
            <a:avLst/>
          </a:prstGeom>
          <a:solidFill>
            <a:srgbClr val="7F7F7F"/>
          </a:solidFill>
          <a:ln>
            <a:noFill/>
          </a:ln>
        </p:spPr>
        <p:txBody>
          <a:bodyPr anchorCtr="0" anchor="t" bIns="45700" lIns="91425" rIns="91425" tIns="45700">
            <a:noAutofit/>
          </a:bodyPr>
          <a:lstStyle/>
          <a:p>
            <a:pPr indent="0" lvl="0" marL="0" marR="0" rtl="0" algn="l">
              <a:spcBef>
                <a:spcPts val="0"/>
              </a:spcBef>
              <a:spcAft>
                <a:spcPts val="0"/>
              </a:spcAft>
              <a:buSzPct val="25000"/>
              <a:buNone/>
            </a:pPr>
            <a:r>
              <a:rPr b="1" i="1" lang="en-US" sz="2000">
                <a:solidFill>
                  <a:schemeClr val="lt1"/>
                </a:solidFill>
                <a:latin typeface="Calibri"/>
                <a:ea typeface="Calibri"/>
                <a:cs typeface="Calibri"/>
                <a:sym typeface="Calibri"/>
              </a:rPr>
              <a:t>Foundations for integrating climate change into medium- and long-term planning </a:t>
            </a:r>
          </a:p>
        </p:txBody>
      </p:sp>
      <p:grpSp>
        <p:nvGrpSpPr>
          <p:cNvPr id="214" name="Shape 214"/>
          <p:cNvGrpSpPr/>
          <p:nvPr/>
        </p:nvGrpSpPr>
        <p:grpSpPr>
          <a:xfrm>
            <a:off x="3037442" y="3818323"/>
            <a:ext cx="3179762" cy="1671191"/>
            <a:chOff x="5513285" y="4181348"/>
            <a:chExt cx="3179640" cy="1671892"/>
          </a:xfrm>
        </p:grpSpPr>
        <p:pic>
          <p:nvPicPr>
            <p:cNvPr id="215" name="Shape 215"/>
            <p:cNvPicPr preferRelativeResize="0"/>
            <p:nvPr/>
          </p:nvPicPr>
          <p:blipFill rotWithShape="1">
            <a:blip r:embed="rId3">
              <a:alphaModFix/>
            </a:blip>
            <a:srcRect b="0" l="0" r="0" t="0"/>
            <a:stretch/>
          </p:blipFill>
          <p:spPr>
            <a:xfrm>
              <a:off x="6646354" y="5490412"/>
              <a:ext cx="973437" cy="362828"/>
            </a:xfrm>
            <a:prstGeom prst="rect">
              <a:avLst/>
            </a:prstGeom>
            <a:noFill/>
            <a:ln>
              <a:noFill/>
            </a:ln>
          </p:spPr>
        </p:pic>
        <p:sp>
          <p:nvSpPr>
            <p:cNvPr id="216" name="Shape 216"/>
            <p:cNvSpPr txBox="1"/>
            <p:nvPr/>
          </p:nvSpPr>
          <p:spPr>
            <a:xfrm>
              <a:off x="5513285" y="4181348"/>
              <a:ext cx="3179640" cy="1323992"/>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2000">
                  <a:solidFill>
                    <a:schemeClr val="lt1"/>
                  </a:solidFill>
                  <a:latin typeface="PT Sans"/>
                  <a:ea typeface="PT Sans"/>
                  <a:cs typeface="PT Sans"/>
                  <a:sym typeface="PT Sans"/>
                </a:rPr>
                <a:t>Capacity building on Climate Expenditure and </a:t>
              </a:r>
            </a:p>
            <a:p>
              <a:pPr indent="0" lvl="0" marL="0" marR="0" rtl="0" algn="ctr">
                <a:spcBef>
                  <a:spcPts val="0"/>
                </a:spcBef>
                <a:buSzPct val="25000"/>
                <a:buNone/>
              </a:pPr>
              <a:r>
                <a:rPr b="1" lang="en-US" sz="2000">
                  <a:solidFill>
                    <a:schemeClr val="lt1"/>
                  </a:solidFill>
                  <a:latin typeface="PT Sans"/>
                  <a:ea typeface="PT Sans"/>
                  <a:cs typeface="PT Sans"/>
                  <a:sym typeface="PT Sans"/>
                </a:rPr>
                <a:t>Institutional Reviews (CPEIRs)</a:t>
              </a:r>
            </a:p>
          </p:txBody>
        </p:sp>
      </p:grpSp>
      <p:pic>
        <p:nvPicPr>
          <p:cNvPr id="217" name="Shape 217"/>
          <p:cNvPicPr preferRelativeResize="0"/>
          <p:nvPr/>
        </p:nvPicPr>
        <p:blipFill rotWithShape="1">
          <a:blip r:embed="rId4">
            <a:alphaModFix/>
          </a:blip>
          <a:srcRect b="0" l="0" r="0" t="0"/>
          <a:stretch/>
        </p:blipFill>
        <p:spPr>
          <a:xfrm>
            <a:off x="350197" y="1520795"/>
            <a:ext cx="3264683" cy="1512901"/>
          </a:xfrm>
          <a:prstGeom prst="rect">
            <a:avLst/>
          </a:prstGeom>
          <a:noFill/>
          <a:ln>
            <a:noFill/>
          </a:ln>
        </p:spPr>
      </p:pic>
      <p:pic>
        <p:nvPicPr>
          <p:cNvPr id="218" name="Shape 218"/>
          <p:cNvPicPr preferRelativeResize="0"/>
          <p:nvPr/>
        </p:nvPicPr>
        <p:blipFill rotWithShape="1">
          <a:blip r:embed="rId5">
            <a:alphaModFix/>
          </a:blip>
          <a:srcRect b="0" l="0" r="0" t="0"/>
          <a:stretch/>
        </p:blipFill>
        <p:spPr>
          <a:xfrm>
            <a:off x="7062250" y="1235113"/>
            <a:ext cx="1977973" cy="4420855"/>
          </a:xfrm>
          <a:prstGeom prst="rect">
            <a:avLst/>
          </a:prstGeom>
          <a:noFill/>
          <a:ln>
            <a:noFill/>
          </a:ln>
        </p:spPr>
      </p:pic>
      <p:sp>
        <p:nvSpPr>
          <p:cNvPr id="219" name="Shape 219"/>
          <p:cNvSpPr txBox="1"/>
          <p:nvPr/>
        </p:nvSpPr>
        <p:spPr>
          <a:xfrm>
            <a:off x="9339071" y="1520795"/>
            <a:ext cx="2852928" cy="120032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US" sz="2400">
                <a:solidFill>
                  <a:schemeClr val="lt1"/>
                </a:solidFill>
                <a:latin typeface="Calibri"/>
                <a:ea typeface="Calibri"/>
                <a:cs typeface="Calibri"/>
                <a:sym typeface="Calibri"/>
              </a:rPr>
              <a:t>Capacity building on </a:t>
            </a:r>
          </a:p>
          <a:p>
            <a:pPr indent="0" lvl="0" marL="0" marR="0" rtl="0" algn="l">
              <a:spcBef>
                <a:spcPts val="0"/>
              </a:spcBef>
              <a:buSzPct val="25000"/>
              <a:buNone/>
            </a:pPr>
            <a:r>
              <a:rPr b="1" lang="en-US" sz="2400">
                <a:solidFill>
                  <a:schemeClr val="lt1"/>
                </a:solidFill>
                <a:latin typeface="Calibri"/>
                <a:ea typeface="Calibri"/>
                <a:cs typeface="Calibri"/>
                <a:sym typeface="Calibri"/>
              </a:rPr>
              <a:t>Climate Information </a:t>
            </a:r>
          </a:p>
          <a:p>
            <a:pPr indent="0" lvl="0" marL="0" marR="0" rtl="0" algn="ctr">
              <a:spcBef>
                <a:spcPts val="0"/>
              </a:spcBef>
              <a:buSzPct val="25000"/>
              <a:buNone/>
            </a:pPr>
            <a:r>
              <a:rPr b="1" lang="en-US" sz="2400">
                <a:solidFill>
                  <a:schemeClr val="lt1"/>
                </a:solidFill>
                <a:latin typeface="Calibri"/>
                <a:ea typeface="Calibri"/>
                <a:cs typeface="Calibri"/>
                <a:sym typeface="Calibri"/>
              </a:rPr>
              <a:t>Systems</a:t>
            </a:r>
          </a:p>
        </p:txBody>
      </p:sp>
      <p:grpSp>
        <p:nvGrpSpPr>
          <p:cNvPr id="220" name="Shape 220"/>
          <p:cNvGrpSpPr/>
          <p:nvPr/>
        </p:nvGrpSpPr>
        <p:grpSpPr>
          <a:xfrm>
            <a:off x="2055225" y="5376471"/>
            <a:ext cx="9549764" cy="1830546"/>
            <a:chOff x="2055225" y="5376471"/>
            <a:chExt cx="9549764" cy="1830546"/>
          </a:xfrm>
        </p:grpSpPr>
        <p:pic>
          <p:nvPicPr>
            <p:cNvPr id="221" name="Shape 221"/>
            <p:cNvPicPr preferRelativeResize="0"/>
            <p:nvPr/>
          </p:nvPicPr>
          <p:blipFill rotWithShape="1">
            <a:blip r:embed="rId6">
              <a:alphaModFix/>
            </a:blip>
            <a:srcRect b="0" l="0" r="0" t="0"/>
            <a:stretch/>
          </p:blipFill>
          <p:spPr>
            <a:xfrm>
              <a:off x="2080450" y="5420128"/>
              <a:ext cx="639762" cy="677861"/>
            </a:xfrm>
            <a:prstGeom prst="rect">
              <a:avLst/>
            </a:prstGeom>
            <a:noFill/>
            <a:ln>
              <a:noFill/>
            </a:ln>
          </p:spPr>
        </p:pic>
        <p:pic>
          <p:nvPicPr>
            <p:cNvPr id="222" name="Shape 222"/>
            <p:cNvPicPr preferRelativeResize="0"/>
            <p:nvPr/>
          </p:nvPicPr>
          <p:blipFill rotWithShape="1">
            <a:blip r:embed="rId7">
              <a:alphaModFix/>
            </a:blip>
            <a:srcRect b="0" l="0" r="0" t="0"/>
            <a:stretch/>
          </p:blipFill>
          <p:spPr>
            <a:xfrm>
              <a:off x="2970557" y="5376471"/>
              <a:ext cx="676275" cy="792162"/>
            </a:xfrm>
            <a:prstGeom prst="rect">
              <a:avLst/>
            </a:prstGeom>
            <a:noFill/>
            <a:ln>
              <a:noFill/>
            </a:ln>
          </p:spPr>
        </p:pic>
        <p:pic>
          <p:nvPicPr>
            <p:cNvPr id="223" name="Shape 223"/>
            <p:cNvPicPr preferRelativeResize="0"/>
            <p:nvPr/>
          </p:nvPicPr>
          <p:blipFill rotWithShape="1">
            <a:blip r:embed="rId8">
              <a:alphaModFix/>
            </a:blip>
            <a:srcRect b="0" l="0" r="0" t="0"/>
            <a:stretch/>
          </p:blipFill>
          <p:spPr>
            <a:xfrm>
              <a:off x="2055225" y="6227371"/>
              <a:ext cx="503238" cy="508000"/>
            </a:xfrm>
            <a:prstGeom prst="rect">
              <a:avLst/>
            </a:prstGeom>
            <a:noFill/>
            <a:ln>
              <a:noFill/>
            </a:ln>
          </p:spPr>
        </p:pic>
        <p:pic>
          <p:nvPicPr>
            <p:cNvPr id="224" name="Shape 224"/>
            <p:cNvPicPr preferRelativeResize="0"/>
            <p:nvPr/>
          </p:nvPicPr>
          <p:blipFill rotWithShape="1">
            <a:blip r:embed="rId9">
              <a:alphaModFix/>
            </a:blip>
            <a:srcRect b="0" l="0" r="0" t="0"/>
            <a:stretch/>
          </p:blipFill>
          <p:spPr>
            <a:xfrm>
              <a:off x="2702925" y="6240071"/>
              <a:ext cx="1514474" cy="433387"/>
            </a:xfrm>
            <a:prstGeom prst="rect">
              <a:avLst/>
            </a:prstGeom>
            <a:noFill/>
            <a:ln>
              <a:noFill/>
            </a:ln>
          </p:spPr>
        </p:pic>
        <p:pic>
          <p:nvPicPr>
            <p:cNvPr id="225" name="Shape 225"/>
            <p:cNvPicPr preferRelativeResize="0"/>
            <p:nvPr/>
          </p:nvPicPr>
          <p:blipFill rotWithShape="1">
            <a:blip r:embed="rId10">
              <a:alphaModFix/>
            </a:blip>
            <a:srcRect b="0" l="0" r="0" t="0"/>
            <a:stretch/>
          </p:blipFill>
          <p:spPr>
            <a:xfrm>
              <a:off x="4407900" y="6227371"/>
              <a:ext cx="1247774" cy="323850"/>
            </a:xfrm>
            <a:prstGeom prst="rect">
              <a:avLst/>
            </a:prstGeom>
            <a:noFill/>
            <a:ln>
              <a:noFill/>
            </a:ln>
          </p:spPr>
        </p:pic>
        <p:pic>
          <p:nvPicPr>
            <p:cNvPr id="226" name="Shape 226"/>
            <p:cNvPicPr preferRelativeResize="0"/>
            <p:nvPr/>
          </p:nvPicPr>
          <p:blipFill rotWithShape="1">
            <a:blip r:embed="rId11">
              <a:alphaModFix/>
            </a:blip>
            <a:srcRect b="0" l="0" r="0" t="0"/>
            <a:stretch/>
          </p:blipFill>
          <p:spPr>
            <a:xfrm>
              <a:off x="5943012" y="6168635"/>
              <a:ext cx="846136" cy="520700"/>
            </a:xfrm>
            <a:prstGeom prst="rect">
              <a:avLst/>
            </a:prstGeom>
            <a:noFill/>
            <a:ln>
              <a:noFill/>
            </a:ln>
          </p:spPr>
        </p:pic>
        <p:pic>
          <p:nvPicPr>
            <p:cNvPr id="227" name="Shape 227"/>
            <p:cNvPicPr preferRelativeResize="0"/>
            <p:nvPr/>
          </p:nvPicPr>
          <p:blipFill rotWithShape="1">
            <a:blip r:embed="rId12">
              <a:alphaModFix/>
            </a:blip>
            <a:srcRect b="0" l="0" r="0" t="0"/>
            <a:stretch/>
          </p:blipFill>
          <p:spPr>
            <a:xfrm>
              <a:off x="9903825" y="6313096"/>
              <a:ext cx="1041400" cy="334963"/>
            </a:xfrm>
            <a:prstGeom prst="rect">
              <a:avLst/>
            </a:prstGeom>
            <a:noFill/>
            <a:ln>
              <a:noFill/>
            </a:ln>
          </p:spPr>
        </p:pic>
        <p:pic>
          <p:nvPicPr>
            <p:cNvPr id="228" name="Shape 228"/>
            <p:cNvPicPr preferRelativeResize="0"/>
            <p:nvPr/>
          </p:nvPicPr>
          <p:blipFill rotWithShape="1">
            <a:blip r:embed="rId13">
              <a:alphaModFix/>
            </a:blip>
            <a:srcRect b="0" l="-16945" r="0" t="-18842"/>
            <a:stretch/>
          </p:blipFill>
          <p:spPr>
            <a:xfrm>
              <a:off x="6806613" y="6217846"/>
              <a:ext cx="1260474" cy="422275"/>
            </a:xfrm>
            <a:prstGeom prst="rect">
              <a:avLst/>
            </a:prstGeom>
            <a:noFill/>
            <a:ln>
              <a:noFill/>
            </a:ln>
          </p:spPr>
        </p:pic>
        <p:pic>
          <p:nvPicPr>
            <p:cNvPr id="229" name="Shape 229"/>
            <p:cNvPicPr preferRelativeResize="0"/>
            <p:nvPr/>
          </p:nvPicPr>
          <p:blipFill rotWithShape="1">
            <a:blip r:embed="rId14">
              <a:alphaModFix/>
            </a:blip>
            <a:srcRect b="0" l="0" r="0" t="0"/>
            <a:stretch/>
          </p:blipFill>
          <p:spPr>
            <a:xfrm>
              <a:off x="9552352" y="5678923"/>
              <a:ext cx="2052636" cy="496887"/>
            </a:xfrm>
            <a:prstGeom prst="rect">
              <a:avLst/>
            </a:prstGeom>
            <a:noFill/>
            <a:ln>
              <a:noFill/>
            </a:ln>
          </p:spPr>
        </p:pic>
        <p:pic>
          <p:nvPicPr>
            <p:cNvPr id="230" name="Shape 230"/>
            <p:cNvPicPr preferRelativeResize="0"/>
            <p:nvPr/>
          </p:nvPicPr>
          <p:blipFill rotWithShape="1">
            <a:blip r:embed="rId15">
              <a:alphaModFix/>
            </a:blip>
            <a:srcRect b="0" l="0" r="0" t="0"/>
            <a:stretch/>
          </p:blipFill>
          <p:spPr>
            <a:xfrm>
              <a:off x="7951856" y="5420128"/>
              <a:ext cx="1786889" cy="1786889"/>
            </a:xfrm>
            <a:prstGeom prst="rect">
              <a:avLst/>
            </a:prstGeom>
            <a:noFill/>
            <a:ln>
              <a:noFill/>
            </a:ln>
          </p:spPr>
        </p:pic>
      </p:grpSp>
      <p:sp>
        <p:nvSpPr>
          <p:cNvPr id="231" name="Shape 231"/>
          <p:cNvSpPr/>
          <p:nvPr/>
        </p:nvSpPr>
        <p:spPr>
          <a:xfrm>
            <a:off x="3871401" y="1313596"/>
            <a:ext cx="2736558" cy="2176057"/>
          </a:xfrm>
          <a:prstGeom prst="rect">
            <a:avLst/>
          </a:prstGeom>
          <a:blipFill rotWithShape="1">
            <a:blip r:embed="rId16">
              <a:alphaModFix/>
            </a:blip>
            <a:stretch>
              <a:fillRect b="0" l="0" r="0" t="0"/>
            </a:stretch>
          </a:blipFill>
          <a:ln>
            <a:noFill/>
          </a:ln>
        </p:spPr>
        <p:txBody>
          <a:bodyPr anchorCtr="0" anchor="t" bIns="0" lIns="0" rIns="0" tIns="0">
            <a:noAutofit/>
          </a:bodyPr>
          <a:lstStyle/>
          <a:p>
            <a:pPr indent="0" lvl="0" marL="0" marR="0" rtl="0" algn="l">
              <a:spcBef>
                <a:spcPts val="0"/>
              </a:spcBef>
              <a:buNone/>
            </a:pPr>
            <a:r>
              <a:t/>
            </a:r>
            <a:endParaRPr sz="1588">
              <a:solidFill>
                <a:schemeClr val="dk1"/>
              </a:solidFill>
              <a:latin typeface="Calibri"/>
              <a:ea typeface="Calibri"/>
              <a:cs typeface="Calibri"/>
              <a:sym typeface="Calibri"/>
            </a:endParaRPr>
          </a:p>
        </p:txBody>
      </p:sp>
      <p:sp>
        <p:nvSpPr>
          <p:cNvPr id="232" name="Shape 232"/>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233" name="Shape 233"/>
          <p:cNvSpPr/>
          <p:nvPr/>
        </p:nvSpPr>
        <p:spPr>
          <a:xfrm>
            <a:off x="307975" y="7937"/>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234" name="Shape 234"/>
          <p:cNvPicPr preferRelativeResize="0"/>
          <p:nvPr/>
        </p:nvPicPr>
        <p:blipFill rotWithShape="1">
          <a:blip r:embed="rId17">
            <a:alphaModFix/>
          </a:blip>
          <a:srcRect b="0" l="0" r="0" t="0"/>
          <a:stretch/>
        </p:blipFill>
        <p:spPr>
          <a:xfrm>
            <a:off x="9552352" y="3717278"/>
            <a:ext cx="2279452" cy="479566"/>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500"/>
                                        <p:tgtEl>
                                          <p:spTgt spid="21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500"/>
                                        <p:tgtEl>
                                          <p:spTgt spid="2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500"/>
                                        <p:tgtEl>
                                          <p:spTgt spid="2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pic>
        <p:nvPicPr>
          <p:cNvPr id="239" name="Shape 239"/>
          <p:cNvPicPr preferRelativeResize="0"/>
          <p:nvPr/>
        </p:nvPicPr>
        <p:blipFill rotWithShape="1">
          <a:blip r:embed="rId3">
            <a:alphaModFix/>
          </a:blip>
          <a:srcRect b="0" l="0" r="0" t="0"/>
          <a:stretch/>
        </p:blipFill>
        <p:spPr>
          <a:xfrm>
            <a:off x="987011" y="80683"/>
            <a:ext cx="8788996" cy="4421414"/>
          </a:xfrm>
          <a:prstGeom prst="rect">
            <a:avLst/>
          </a:prstGeom>
          <a:noFill/>
          <a:ln>
            <a:noFill/>
          </a:ln>
        </p:spPr>
      </p:pic>
      <p:sp>
        <p:nvSpPr>
          <p:cNvPr id="240" name="Shape 240"/>
          <p:cNvSpPr txBox="1"/>
          <p:nvPr/>
        </p:nvSpPr>
        <p:spPr>
          <a:xfrm>
            <a:off x="40344" y="4693025"/>
            <a:ext cx="6871446" cy="2031325"/>
          </a:xfrm>
          <a:prstGeom prst="rect">
            <a:avLst/>
          </a:prstGeom>
          <a:noFill/>
          <a:ln>
            <a:noFill/>
          </a:ln>
        </p:spPr>
        <p:txBody>
          <a:bodyPr anchorCtr="0" anchor="t" bIns="45700" lIns="91425" rIns="91425" tIns="45700">
            <a:noAutofit/>
          </a:bodyPr>
          <a:lstStyle/>
          <a:p>
            <a:pPr indent="-285750" lvl="0" marL="285750" marR="0" rtl="0" algn="l">
              <a:spcBef>
                <a:spcPts val="0"/>
              </a:spcBef>
              <a:buClr>
                <a:srgbClr val="FFFF00"/>
              </a:buClr>
              <a:buSzPct val="100000"/>
              <a:buFont typeface="Arial"/>
              <a:buChar char="•"/>
            </a:pPr>
            <a:r>
              <a:rPr lang="en-US" sz="1800">
                <a:solidFill>
                  <a:srgbClr val="FFFF00"/>
                </a:solidFill>
                <a:latin typeface="Calibri"/>
                <a:ea typeface="Calibri"/>
                <a:cs typeface="Calibri"/>
                <a:sym typeface="Calibri"/>
              </a:rPr>
              <a:t>Caribbean Climate Online Risk and Adaptation Tool” (CCORAL)</a:t>
            </a:r>
          </a:p>
          <a:p>
            <a:pPr indent="-285750" lvl="0" marL="285750" marR="0" rtl="0" algn="l">
              <a:spcBef>
                <a:spcPts val="0"/>
              </a:spcBef>
              <a:buClr>
                <a:srgbClr val="FFFF00"/>
              </a:buClr>
              <a:buSzPct val="100000"/>
              <a:buFont typeface="Arial"/>
              <a:buChar char="•"/>
            </a:pPr>
            <a:r>
              <a:rPr lang="en-US" sz="1800">
                <a:solidFill>
                  <a:srgbClr val="FFFF00"/>
                </a:solidFill>
                <a:latin typeface="Calibri"/>
                <a:ea typeface="Calibri"/>
                <a:cs typeface="Calibri"/>
                <a:sym typeface="Calibri"/>
              </a:rPr>
              <a:t>CC integration - National Sustainable Development Plan</a:t>
            </a:r>
          </a:p>
          <a:p>
            <a:pPr indent="0" lvl="0" marL="0" marR="0" rtl="0" algn="l">
              <a:spcBef>
                <a:spcPts val="0"/>
              </a:spcBef>
              <a:buSzPct val="25000"/>
              <a:buNone/>
            </a:pPr>
            <a:r>
              <a:rPr lang="en-US" sz="1800">
                <a:solidFill>
                  <a:srgbClr val="FFFF00"/>
                </a:solidFill>
                <a:latin typeface="Calibri"/>
                <a:ea typeface="Calibri"/>
                <a:cs typeface="Calibri"/>
                <a:sym typeface="Calibri"/>
              </a:rPr>
              <a:t>      (2015- 2030)</a:t>
            </a:r>
          </a:p>
          <a:p>
            <a:pPr indent="-285750" lvl="0" marL="285750" marR="0" rtl="0" algn="l">
              <a:spcBef>
                <a:spcPts val="0"/>
              </a:spcBef>
              <a:buClr>
                <a:srgbClr val="FFFF00"/>
              </a:buClr>
              <a:buSzPct val="100000"/>
              <a:buFont typeface="Arial"/>
              <a:buChar char="•"/>
            </a:pPr>
            <a:r>
              <a:rPr lang="en-US" sz="1800">
                <a:solidFill>
                  <a:srgbClr val="FFFF00"/>
                </a:solidFill>
                <a:latin typeface="Calibri"/>
                <a:ea typeface="Calibri"/>
                <a:cs typeface="Calibri"/>
                <a:sym typeface="Calibri"/>
              </a:rPr>
              <a:t>Integrated Coastal Zone Management Policy</a:t>
            </a:r>
          </a:p>
          <a:p>
            <a:pPr indent="-285750" lvl="0" marL="285750" marR="0" rtl="0" algn="l">
              <a:spcBef>
                <a:spcPts val="0"/>
              </a:spcBef>
              <a:buClr>
                <a:srgbClr val="FFFF00"/>
              </a:buClr>
              <a:buSzPct val="100000"/>
              <a:buFont typeface="Arial"/>
              <a:buChar char="•"/>
            </a:pPr>
            <a:r>
              <a:rPr lang="en-US" sz="1800">
                <a:solidFill>
                  <a:srgbClr val="FFFF00"/>
                </a:solidFill>
                <a:latin typeface="Calibri"/>
                <a:ea typeface="Calibri"/>
                <a:cs typeface="Calibri"/>
                <a:sym typeface="Calibri"/>
              </a:rPr>
              <a:t>Community Climate Change Adaptation Fund</a:t>
            </a:r>
          </a:p>
          <a:p>
            <a:pPr indent="-285750" lvl="0" marL="285750" marR="0" rtl="0" algn="l">
              <a:spcBef>
                <a:spcPts val="0"/>
              </a:spcBef>
              <a:buClr>
                <a:srgbClr val="FFFF00"/>
              </a:buClr>
              <a:buSzPct val="100000"/>
              <a:buFont typeface="Arial"/>
              <a:buChar char="•"/>
            </a:pPr>
            <a:r>
              <a:rPr lang="en-US" sz="1800">
                <a:solidFill>
                  <a:srgbClr val="FFFF00"/>
                </a:solidFill>
                <a:latin typeface="Calibri"/>
                <a:ea typeface="Calibri"/>
                <a:cs typeface="Calibri"/>
                <a:sym typeface="Calibri"/>
              </a:rPr>
              <a:t>GCF NIE accredition support – proposal preparation (MIE)</a:t>
            </a:r>
          </a:p>
          <a:p>
            <a:pPr indent="-285750" lvl="0" marL="285750" marR="0" rtl="0" algn="l">
              <a:spcBef>
                <a:spcPts val="0"/>
              </a:spcBef>
              <a:buClr>
                <a:srgbClr val="FFFF00"/>
              </a:buClr>
              <a:buSzPct val="100000"/>
              <a:buFont typeface="Arial"/>
              <a:buChar char="•"/>
            </a:pPr>
            <a:r>
              <a:rPr lang="en-US" sz="1800">
                <a:solidFill>
                  <a:srgbClr val="FFFF00"/>
                </a:solidFill>
                <a:latin typeface="Calibri"/>
                <a:ea typeface="Calibri"/>
                <a:cs typeface="Calibri"/>
                <a:sym typeface="Calibri"/>
              </a:rPr>
              <a:t>Public awareness raising and communications</a:t>
            </a:r>
          </a:p>
        </p:txBody>
      </p:sp>
      <p:sp>
        <p:nvSpPr>
          <p:cNvPr id="241" name="Shape 241"/>
          <p:cNvSpPr/>
          <p:nvPr/>
        </p:nvSpPr>
        <p:spPr>
          <a:xfrm>
            <a:off x="6320121" y="4662448"/>
            <a:ext cx="5728446" cy="2031325"/>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1800">
                <a:solidFill>
                  <a:srgbClr val="C00000"/>
                </a:solidFill>
                <a:latin typeface="Arial"/>
                <a:ea typeface="Arial"/>
                <a:cs typeface="Arial"/>
                <a:sym typeface="Arial"/>
              </a:rPr>
              <a:t>National Adaptation Plan – umbrella document:</a:t>
            </a:r>
          </a:p>
          <a:p>
            <a:pPr indent="0" lvl="0" marL="0" marR="0" rtl="0" algn="l">
              <a:spcBef>
                <a:spcPts val="0"/>
              </a:spcBef>
              <a:buSzPct val="25000"/>
              <a:buNone/>
            </a:pPr>
            <a:r>
              <a:rPr lang="en-US" sz="1800">
                <a:solidFill>
                  <a:srgbClr val="0081C9"/>
                </a:solidFill>
                <a:latin typeface="Arial"/>
                <a:ea typeface="Arial"/>
                <a:cs typeface="Arial"/>
                <a:sym typeface="Arial"/>
              </a:rPr>
              <a:t>• </a:t>
            </a:r>
            <a:r>
              <a:rPr lang="en-US" sz="1800">
                <a:solidFill>
                  <a:srgbClr val="000000"/>
                </a:solidFill>
                <a:latin typeface="Arial"/>
                <a:ea typeface="Arial"/>
                <a:cs typeface="Arial"/>
                <a:sym typeface="Arial"/>
              </a:rPr>
              <a:t>provides the framework for further mainstreaming,</a:t>
            </a:r>
          </a:p>
          <a:p>
            <a:pPr indent="0" lvl="0" marL="0" marR="0" rtl="0" algn="l">
              <a:spcBef>
                <a:spcPts val="0"/>
              </a:spcBef>
              <a:buSzPct val="25000"/>
              <a:buNone/>
            </a:pPr>
            <a:r>
              <a:rPr lang="en-US" sz="1800">
                <a:solidFill>
                  <a:srgbClr val="0081C9"/>
                </a:solidFill>
                <a:latin typeface="Arial"/>
                <a:ea typeface="Arial"/>
                <a:cs typeface="Arial"/>
                <a:sym typeface="Arial"/>
              </a:rPr>
              <a:t>• </a:t>
            </a:r>
            <a:r>
              <a:rPr lang="en-US" sz="1800">
                <a:solidFill>
                  <a:srgbClr val="000000"/>
                </a:solidFill>
                <a:latin typeface="Arial"/>
                <a:ea typeface="Arial"/>
                <a:cs typeface="Arial"/>
                <a:sym typeface="Arial"/>
              </a:rPr>
              <a:t>establishes implementation and resource mobilization mechanisms and</a:t>
            </a:r>
          </a:p>
          <a:p>
            <a:pPr indent="0" lvl="0" marL="0" marR="0" rtl="0" algn="l">
              <a:spcBef>
                <a:spcPts val="0"/>
              </a:spcBef>
              <a:buSzPct val="25000"/>
              <a:buNone/>
            </a:pPr>
            <a:r>
              <a:rPr lang="en-US" sz="1800">
                <a:solidFill>
                  <a:srgbClr val="0081C9"/>
                </a:solidFill>
                <a:latin typeface="Arial"/>
                <a:ea typeface="Arial"/>
                <a:cs typeface="Arial"/>
                <a:sym typeface="Arial"/>
              </a:rPr>
              <a:t>• </a:t>
            </a:r>
            <a:r>
              <a:rPr lang="en-US" sz="1800">
                <a:solidFill>
                  <a:srgbClr val="000000"/>
                </a:solidFill>
                <a:latin typeface="Arial"/>
                <a:ea typeface="Arial"/>
                <a:cs typeface="Arial"/>
                <a:sym typeface="Arial"/>
              </a:rPr>
              <a:t>prioritizes activities from already existing sectoral </a:t>
            </a:r>
          </a:p>
          <a:p>
            <a:pPr indent="0" lvl="0" marL="0" marR="0" rtl="0" algn="l">
              <a:spcBef>
                <a:spcPts val="0"/>
              </a:spcBef>
              <a:buSzPct val="25000"/>
              <a:buNone/>
            </a:pPr>
            <a:r>
              <a:rPr lang="en-US" sz="1800">
                <a:solidFill>
                  <a:srgbClr val="000000"/>
                </a:solidFill>
                <a:latin typeface="Arial"/>
                <a:ea typeface="Arial"/>
                <a:cs typeface="Arial"/>
                <a:sym typeface="Arial"/>
              </a:rPr>
              <a:t>and local plans with climate change adaptation aspects.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p:nvPr/>
        </p:nvSpPr>
        <p:spPr>
          <a:xfrm>
            <a:off x="-783431" y="1005307"/>
            <a:ext cx="8128000" cy="5418666"/>
          </a:xfrm>
          <a:custGeom>
            <a:pathLst>
              <a:path extrusionOk="0" h="120000" w="120000">
                <a:moveTo>
                  <a:pt x="0" y="0"/>
                </a:moveTo>
                <a:lnTo>
                  <a:pt x="120000" y="0"/>
                </a:lnTo>
                <a:lnTo>
                  <a:pt x="120000" y="120000"/>
                </a:lnTo>
                <a:lnTo>
                  <a:pt x="0" y="120000"/>
                </a:lnTo>
                <a:close/>
              </a:path>
              <a:path extrusionOk="0" fill="none" h="120000" w="120000">
                <a:moveTo>
                  <a:pt x="-9999" y="0"/>
                </a:moveTo>
                <a:close/>
                <a:lnTo>
                  <a:pt x="-9999" y="120000"/>
                </a:lnTo>
              </a:path>
              <a:path extrusionOk="0" fill="none" h="120000" w="120000">
                <a:moveTo>
                  <a:pt x="-9999" y="22500"/>
                </a:moveTo>
                <a:lnTo>
                  <a:pt x="-45999" y="134999"/>
                </a:lnTo>
              </a:path>
            </a:pathLst>
          </a:custGeom>
          <a:noFill/>
          <a:ln>
            <a:noFill/>
          </a:ln>
        </p:spPr>
        <p:txBody>
          <a:bodyPr anchorCtr="1" anchor="ctr" bIns="45700" lIns="91425" rIns="91425" tIns="45700">
            <a:noAutofit/>
          </a:bodyPr>
          <a:lstStyle/>
          <a:p>
            <a:pPr indent="-114300" lvl="1" marL="114300" marR="0" rtl="0" algn="l">
              <a:lnSpc>
                <a:spcPct val="75000"/>
              </a:lnSpc>
              <a:spcBef>
                <a:spcPts val="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National CC Strategy</a:t>
            </a:r>
          </a:p>
          <a:p>
            <a:pPr indent="-114300" lvl="1" marL="1143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National Adaptation Plan</a:t>
            </a:r>
          </a:p>
          <a:p>
            <a:pPr indent="-114300" lvl="1" marL="1143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REDD+</a:t>
            </a:r>
          </a:p>
          <a:p>
            <a:pPr indent="-114300" lvl="1" marL="1143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Climate Finance</a:t>
            </a:r>
          </a:p>
          <a:p>
            <a:pPr indent="-114300" lvl="1" marL="1143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INDCs</a:t>
            </a:r>
          </a:p>
          <a:p>
            <a:pPr indent="-114300" lvl="1" marL="1143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a:p>
            <a:pPr indent="-114300" lvl="1" marL="114300" marR="0" rtl="0" algn="l">
              <a:lnSpc>
                <a:spcPct val="75000"/>
              </a:lnSpc>
              <a:spcBef>
                <a:spcPts val="180"/>
              </a:spcBef>
              <a:spcAft>
                <a:spcPts val="0"/>
              </a:spcAft>
              <a:buClr>
                <a:schemeClr val="dk1"/>
              </a:buClr>
              <a:buSzPct val="100000"/>
              <a:buFont typeface="Calibri"/>
              <a:buChar char="•"/>
            </a:pPr>
            <a:r>
              <a:rPr b="0" i="0" lang="en-US" sz="1800" u="none" cap="none" strike="noStrike">
                <a:solidFill>
                  <a:schemeClr val="dk1"/>
                </a:solidFill>
                <a:latin typeface="Calibri"/>
                <a:ea typeface="Calibri"/>
                <a:cs typeface="Calibri"/>
                <a:sym typeface="Calibri"/>
              </a:rPr>
              <a:t>Technology Needs Assessment</a:t>
            </a:r>
          </a:p>
          <a:p>
            <a:pPr indent="-114300" lvl="1" marL="114300" marR="0" rtl="0" algn="l">
              <a:lnSpc>
                <a:spcPct val="75000"/>
              </a:lnSpc>
              <a:spcBef>
                <a:spcPts val="18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247" name="Shape 247"/>
          <p:cNvSpPr txBox="1"/>
          <p:nvPr/>
        </p:nvSpPr>
        <p:spPr>
          <a:xfrm>
            <a:off x="457200" y="157163"/>
            <a:ext cx="5429249"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800">
                <a:solidFill>
                  <a:srgbClr val="FFC000"/>
                </a:solidFill>
                <a:latin typeface="Calibri"/>
                <a:ea typeface="Calibri"/>
                <a:cs typeface="Calibri"/>
                <a:sym typeface="Calibri"/>
              </a:rPr>
              <a:t>Honduras  NAP process integrated</a:t>
            </a:r>
          </a:p>
        </p:txBody>
      </p:sp>
      <p:pic>
        <p:nvPicPr>
          <p:cNvPr id="248" name="Shape 248"/>
          <p:cNvPicPr preferRelativeResize="0"/>
          <p:nvPr/>
        </p:nvPicPr>
        <p:blipFill rotWithShape="1">
          <a:blip r:embed="rId3">
            <a:alphaModFix/>
          </a:blip>
          <a:srcRect b="0" l="0" r="0" t="0"/>
          <a:stretch/>
        </p:blipFill>
        <p:spPr>
          <a:xfrm>
            <a:off x="752518" y="1005307"/>
            <a:ext cx="5072062" cy="5133975"/>
          </a:xfrm>
          <a:prstGeom prst="rect">
            <a:avLst/>
          </a:prstGeom>
          <a:noFill/>
          <a:ln>
            <a:noFill/>
          </a:ln>
        </p:spPr>
      </p:pic>
      <p:pic>
        <p:nvPicPr>
          <p:cNvPr id="249" name="Shape 249"/>
          <p:cNvPicPr preferRelativeResize="0"/>
          <p:nvPr/>
        </p:nvPicPr>
        <p:blipFill rotWithShape="1">
          <a:blip r:embed="rId4">
            <a:alphaModFix/>
          </a:blip>
          <a:srcRect b="0" l="0" r="0" t="-2862"/>
          <a:stretch/>
        </p:blipFill>
        <p:spPr>
          <a:xfrm>
            <a:off x="6310355" y="885354"/>
            <a:ext cx="5167840" cy="5133975"/>
          </a:xfrm>
          <a:prstGeom prst="rect">
            <a:avLst/>
          </a:prstGeom>
          <a:noFill/>
          <a:ln>
            <a:noFill/>
          </a:ln>
        </p:spPr>
      </p:pic>
      <p:grpSp>
        <p:nvGrpSpPr>
          <p:cNvPr id="250" name="Shape 250"/>
          <p:cNvGrpSpPr/>
          <p:nvPr/>
        </p:nvGrpSpPr>
        <p:grpSpPr>
          <a:xfrm>
            <a:off x="6477278" y="406697"/>
            <a:ext cx="5000917" cy="5971315"/>
            <a:chOff x="6477278" y="406697"/>
            <a:chExt cx="5000917" cy="5971315"/>
          </a:xfrm>
        </p:grpSpPr>
        <p:sp>
          <p:nvSpPr>
            <p:cNvPr id="251" name="Shape 251"/>
            <p:cNvSpPr txBox="1"/>
            <p:nvPr/>
          </p:nvSpPr>
          <p:spPr>
            <a:xfrm>
              <a:off x="6477278" y="480710"/>
              <a:ext cx="4499330" cy="529375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lt1"/>
                  </a:solidFill>
                  <a:latin typeface="Calibri"/>
                  <a:ea typeface="Calibri"/>
                  <a:cs typeface="Calibri"/>
                  <a:sym typeface="Calibri"/>
                </a:rPr>
                <a:t>Supported and linked through:</a:t>
              </a:r>
            </a:p>
            <a:p>
              <a:pPr indent="0" lvl="0" marL="0" marR="0" rtl="0" algn="l">
                <a:spcBef>
                  <a:spcPts val="0"/>
                </a:spcBef>
                <a:buNone/>
              </a:pPr>
              <a:r>
                <a:t/>
              </a:r>
              <a:endParaRPr sz="24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ct val="100000"/>
                <a:buFont typeface="Arial"/>
                <a:buChar char="•"/>
              </a:pPr>
              <a:r>
                <a:rPr lang="en-US" sz="2400">
                  <a:solidFill>
                    <a:schemeClr val="lt1"/>
                  </a:solidFill>
                  <a:latin typeface="Calibri"/>
                  <a:ea typeface="Calibri"/>
                  <a:cs typeface="Calibri"/>
                  <a:sym typeface="Calibri"/>
                </a:rPr>
                <a:t>3rd National Communications</a:t>
              </a:r>
            </a:p>
            <a:p>
              <a:pPr indent="-342900" lvl="0" marL="342900" marR="0" rtl="0" algn="l">
                <a:spcBef>
                  <a:spcPts val="1200"/>
                </a:spcBef>
                <a:spcAft>
                  <a:spcPts val="0"/>
                </a:spcAft>
                <a:buClr>
                  <a:schemeClr val="lt1"/>
                </a:buClr>
                <a:buSzPct val="100000"/>
                <a:buFont typeface="Arial"/>
                <a:buChar char="•"/>
              </a:pPr>
              <a:r>
                <a:rPr lang="en-US" sz="2400">
                  <a:solidFill>
                    <a:schemeClr val="lt1"/>
                  </a:solidFill>
                  <a:latin typeface="Calibri"/>
                  <a:ea typeface="Calibri"/>
                  <a:cs typeface="Calibri"/>
                  <a:sym typeface="Calibri"/>
                </a:rPr>
                <a:t>AF funded project on drought and flood adaptation</a:t>
              </a:r>
            </a:p>
            <a:p>
              <a:pPr indent="-342900" lvl="0" marL="342900" marR="0" rtl="0" algn="l">
                <a:spcBef>
                  <a:spcPts val="1200"/>
                </a:spcBef>
                <a:spcAft>
                  <a:spcPts val="0"/>
                </a:spcAft>
                <a:buClr>
                  <a:schemeClr val="lt1"/>
                </a:buClr>
                <a:buSzPct val="100000"/>
                <a:buFont typeface="Arial"/>
                <a:buChar char="•"/>
              </a:pPr>
              <a:r>
                <a:rPr lang="en-US" sz="2400">
                  <a:solidFill>
                    <a:schemeClr val="lt1"/>
                  </a:solidFill>
                  <a:latin typeface="Calibri"/>
                  <a:ea typeface="Calibri"/>
                  <a:cs typeface="Calibri"/>
                  <a:sym typeface="Calibri"/>
                </a:rPr>
                <a:t>National CC and Water Observatory</a:t>
              </a:r>
            </a:p>
            <a:p>
              <a:pPr indent="-342900" lvl="0" marL="342900" marR="0" rtl="0" algn="l">
                <a:spcBef>
                  <a:spcPts val="1200"/>
                </a:spcBef>
                <a:spcAft>
                  <a:spcPts val="0"/>
                </a:spcAft>
                <a:buClr>
                  <a:schemeClr val="lt1"/>
                </a:buClr>
                <a:buSzPct val="100000"/>
                <a:buFont typeface="Arial"/>
                <a:buChar char="•"/>
              </a:pPr>
              <a:r>
                <a:rPr lang="en-US" sz="2400">
                  <a:solidFill>
                    <a:schemeClr val="lt1"/>
                  </a:solidFill>
                  <a:latin typeface="Calibri"/>
                  <a:ea typeface="Calibri"/>
                  <a:cs typeface="Calibri"/>
                  <a:sym typeface="Calibri"/>
                </a:rPr>
                <a:t>Sectoral Mainstreaming</a:t>
              </a:r>
            </a:p>
            <a:p>
              <a:pPr indent="-342900" lvl="0" marL="342900" marR="0" rtl="0" algn="l">
                <a:spcBef>
                  <a:spcPts val="1200"/>
                </a:spcBef>
                <a:spcAft>
                  <a:spcPts val="0"/>
                </a:spcAft>
                <a:buClr>
                  <a:schemeClr val="lt1"/>
                </a:buClr>
                <a:buSzPct val="100000"/>
                <a:buFont typeface="Arial"/>
                <a:buChar char="•"/>
              </a:pPr>
              <a:r>
                <a:rPr lang="en-US" sz="2400">
                  <a:solidFill>
                    <a:schemeClr val="lt1"/>
                  </a:solidFill>
                  <a:latin typeface="Calibri"/>
                  <a:ea typeface="Calibri"/>
                  <a:cs typeface="Calibri"/>
                  <a:sym typeface="Calibri"/>
                </a:rPr>
                <a:t>NAP GSP national workshop</a:t>
              </a:r>
            </a:p>
            <a:p>
              <a:pPr indent="-342900" lvl="0" marL="342900" marR="0" rtl="0" algn="l">
                <a:spcBef>
                  <a:spcPts val="1200"/>
                </a:spcBef>
                <a:spcAft>
                  <a:spcPts val="0"/>
                </a:spcAft>
                <a:buClr>
                  <a:schemeClr val="lt1"/>
                </a:buClr>
                <a:buSzPct val="100000"/>
                <a:buFont typeface="Arial"/>
                <a:buChar char="•"/>
              </a:pPr>
              <a:r>
                <a:rPr lang="en-US" sz="2400">
                  <a:solidFill>
                    <a:schemeClr val="lt1"/>
                  </a:solidFill>
                  <a:latin typeface="Calibri"/>
                  <a:ea typeface="Calibri"/>
                  <a:cs typeface="Calibri"/>
                  <a:sym typeface="Calibri"/>
                </a:rPr>
                <a:t>Prepartion of a GCF proposal to upscale water sector adaptation in Choluteca basin</a:t>
              </a:r>
            </a:p>
          </p:txBody>
        </p:sp>
        <p:pic>
          <p:nvPicPr>
            <p:cNvPr id="252" name="Shape 252"/>
            <p:cNvPicPr preferRelativeResize="0"/>
            <p:nvPr/>
          </p:nvPicPr>
          <p:blipFill rotWithShape="1">
            <a:blip r:embed="rId5">
              <a:alphaModFix/>
            </a:blip>
            <a:srcRect b="0" l="0" r="0" t="0"/>
            <a:stretch/>
          </p:blipFill>
          <p:spPr>
            <a:xfrm>
              <a:off x="9964696" y="2142715"/>
              <a:ext cx="1366517" cy="815638"/>
            </a:xfrm>
            <a:prstGeom prst="rect">
              <a:avLst/>
            </a:prstGeom>
            <a:noFill/>
            <a:ln>
              <a:noFill/>
            </a:ln>
          </p:spPr>
        </p:pic>
        <p:pic>
          <p:nvPicPr>
            <p:cNvPr id="253" name="Shape 253"/>
            <p:cNvPicPr preferRelativeResize="0"/>
            <p:nvPr/>
          </p:nvPicPr>
          <p:blipFill rotWithShape="1">
            <a:blip r:embed="rId6">
              <a:alphaModFix/>
            </a:blip>
            <a:srcRect b="0" l="0" r="0" t="0"/>
            <a:stretch/>
          </p:blipFill>
          <p:spPr>
            <a:xfrm>
              <a:off x="9616250" y="5415783"/>
              <a:ext cx="1359499" cy="962229"/>
            </a:xfrm>
            <a:prstGeom prst="rect">
              <a:avLst/>
            </a:prstGeom>
            <a:noFill/>
            <a:ln>
              <a:noFill/>
            </a:ln>
          </p:spPr>
        </p:pic>
        <p:pic>
          <p:nvPicPr>
            <p:cNvPr id="254" name="Shape 254"/>
            <p:cNvPicPr preferRelativeResize="0"/>
            <p:nvPr/>
          </p:nvPicPr>
          <p:blipFill rotWithShape="1">
            <a:blip r:embed="rId7">
              <a:alphaModFix/>
            </a:blip>
            <a:srcRect b="0" l="0" r="0" t="0"/>
            <a:stretch/>
          </p:blipFill>
          <p:spPr>
            <a:xfrm>
              <a:off x="10488303" y="406697"/>
              <a:ext cx="989892" cy="1107337"/>
            </a:xfrm>
            <a:prstGeom prst="rect">
              <a:avLst/>
            </a:prstGeom>
            <a:noFill/>
            <a:ln>
              <a:noFill/>
            </a:ln>
          </p:spPr>
        </p:pic>
      </p:gr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48"/>
                                        </p:tgtEl>
                                        <p:attrNameLst>
                                          <p:attrName>ppt_y</p:attrName>
                                        </p:attrNameLst>
                                      </p:cBhvr>
                                      <p:tavLst>
                                        <p:tav fmla="" tm="0">
                                          <p:val>
                                            <p:strVal val="#ppt_y"/>
                                          </p:val>
                                        </p:tav>
                                        <p:tav fmla="" tm="100000">
                                          <p:val>
                                            <p:strVal val="#ppt_y+1"/>
                                          </p:val>
                                        </p:tav>
                                      </p:tavLst>
                                    </p:anim>
                                    <p:set>
                                      <p:cBhvr>
                                        <p:cTn dur="1" fill="hold">
                                          <p:stCondLst>
                                            <p:cond delay="500"/>
                                          </p:stCondLst>
                                        </p:cTn>
                                        <p:tgtEl>
                                          <p:spTgt spid="24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249"/>
                                        </p:tgtEl>
                                        <p:attrNameLst>
                                          <p:attrName>ppt_y</p:attrName>
                                        </p:attrNameLst>
                                      </p:cBhvr>
                                      <p:tavLst>
                                        <p:tav fmla="" tm="0">
                                          <p:val>
                                            <p:strVal val="#ppt_y"/>
                                          </p:val>
                                        </p:tav>
                                        <p:tav fmla="" tm="100000">
                                          <p:val>
                                            <p:strVal val="#ppt_y+1"/>
                                          </p:val>
                                        </p:tav>
                                      </p:tavLst>
                                    </p:anim>
                                    <p:set>
                                      <p:cBhvr>
                                        <p:cTn dur="1" fill="hold">
                                          <p:stCondLst>
                                            <p:cond delay="500"/>
                                          </p:stCondLst>
                                        </p:cTn>
                                        <p:tgtEl>
                                          <p:spTgt spid="2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idx="1" type="body"/>
          </p:nvPr>
        </p:nvSpPr>
        <p:spPr>
          <a:xfrm>
            <a:off x="1828800" y="1371600"/>
            <a:ext cx="8381999" cy="5333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rgbClr val="FFC000"/>
              </a:buClr>
              <a:buSzPct val="25000"/>
              <a:buFont typeface="Arial"/>
              <a:buNone/>
            </a:pPr>
            <a:r>
              <a:rPr b="1" i="0" lang="en-US" sz="2800" u="none" cap="none" strike="noStrike">
                <a:solidFill>
                  <a:srgbClr val="FFC000"/>
                </a:solidFill>
                <a:latin typeface="Quattrocento Sans"/>
                <a:ea typeface="Quattrocento Sans"/>
                <a:cs typeface="Quattrocento Sans"/>
                <a:sym typeface="Quattrocento Sans"/>
              </a:rPr>
              <a:t>Japan Caribbean Climate Change Partnership</a:t>
            </a:r>
          </a:p>
        </p:txBody>
      </p:sp>
      <p:sp>
        <p:nvSpPr>
          <p:cNvPr id="261" name="Shape 261"/>
          <p:cNvSpPr txBox="1"/>
          <p:nvPr/>
        </p:nvSpPr>
        <p:spPr>
          <a:xfrm>
            <a:off x="1905000" y="228600"/>
            <a:ext cx="7643192" cy="1143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800">
                <a:solidFill>
                  <a:srgbClr val="2E75B5"/>
                </a:solidFill>
                <a:latin typeface="Quattrocento Sans"/>
                <a:ea typeface="Quattrocento Sans"/>
                <a:cs typeface="Quattrocento Sans"/>
                <a:sym typeface="Quattrocento Sans"/>
              </a:rPr>
              <a:t>Opportunity</a:t>
            </a:r>
          </a:p>
        </p:txBody>
      </p:sp>
      <p:cxnSp>
        <p:nvCxnSpPr>
          <p:cNvPr id="262" name="Shape 262"/>
          <p:cNvCxnSpPr/>
          <p:nvPr/>
        </p:nvCxnSpPr>
        <p:spPr>
          <a:xfrm>
            <a:off x="1981200" y="860612"/>
            <a:ext cx="7086600" cy="0"/>
          </a:xfrm>
          <a:prstGeom prst="straightConnector1">
            <a:avLst/>
          </a:prstGeom>
          <a:solidFill>
            <a:schemeClr val="accent1"/>
          </a:solidFill>
          <a:ln cap="flat" cmpd="sng" w="25400">
            <a:solidFill>
              <a:srgbClr val="0070C0"/>
            </a:solidFill>
            <a:prstDash val="solid"/>
            <a:round/>
            <a:headEnd len="med" w="med" type="none"/>
            <a:tailEnd len="med" w="med" type="none"/>
          </a:ln>
        </p:spPr>
      </p:cxnSp>
      <p:sp>
        <p:nvSpPr>
          <p:cNvPr id="263" name="Shape 263"/>
          <p:cNvSpPr/>
          <p:nvPr/>
        </p:nvSpPr>
        <p:spPr>
          <a:xfrm>
            <a:off x="1905000" y="1981200"/>
            <a:ext cx="8229600" cy="43396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400">
                <a:solidFill>
                  <a:schemeClr val="lt1"/>
                </a:solidFill>
                <a:latin typeface="Quattrocento Sans"/>
                <a:ea typeface="Quattrocento Sans"/>
                <a:cs typeface="Quattrocento Sans"/>
                <a:sym typeface="Quattrocento Sans"/>
              </a:rPr>
              <a:t>Analyzing entry points and building on ongoing frames and initiatives to:</a:t>
            </a:r>
          </a:p>
          <a:p>
            <a:pPr indent="0" lvl="0" marL="0" marR="0" rtl="0" algn="l">
              <a:spcBef>
                <a:spcPts val="0"/>
              </a:spcBef>
              <a:buNone/>
            </a:pPr>
            <a:r>
              <a:t/>
            </a:r>
            <a:endParaRPr sz="1200">
              <a:solidFill>
                <a:schemeClr val="lt1"/>
              </a:solidFill>
              <a:latin typeface="Quattrocento Sans"/>
              <a:ea typeface="Quattrocento Sans"/>
              <a:cs typeface="Quattrocento Sans"/>
              <a:sym typeface="Quattrocento Sans"/>
            </a:endParaRPr>
          </a:p>
          <a:p>
            <a:pPr indent="-285750" lvl="0" marL="285750" marR="0" rtl="0" algn="l">
              <a:spcBef>
                <a:spcPts val="0"/>
              </a:spcBef>
              <a:buClr>
                <a:schemeClr val="lt1"/>
              </a:buClr>
              <a:buSzPct val="100000"/>
              <a:buFont typeface="Arial"/>
              <a:buChar char="•"/>
            </a:pPr>
            <a:r>
              <a:rPr lang="en-US" sz="2400">
                <a:solidFill>
                  <a:schemeClr val="lt1"/>
                </a:solidFill>
                <a:latin typeface="Quattrocento Sans"/>
                <a:ea typeface="Quattrocento Sans"/>
                <a:cs typeface="Quattrocento Sans"/>
                <a:sym typeface="Quattrocento Sans"/>
              </a:rPr>
              <a:t>Support development and/or implementation of NAPs</a:t>
            </a:r>
          </a:p>
          <a:p>
            <a:pPr indent="-285750" lvl="0" marL="285750" marR="0" rtl="0" algn="l">
              <a:spcBef>
                <a:spcPts val="0"/>
              </a:spcBef>
              <a:buClr>
                <a:schemeClr val="dk1"/>
              </a:buClr>
              <a:buFont typeface="Arial"/>
              <a:buNone/>
            </a:pPr>
            <a:r>
              <a:t/>
            </a:r>
            <a:endParaRPr sz="1200">
              <a:solidFill>
                <a:schemeClr val="lt1"/>
              </a:solidFill>
              <a:latin typeface="Quattrocento Sans"/>
              <a:ea typeface="Quattrocento Sans"/>
              <a:cs typeface="Quattrocento Sans"/>
              <a:sym typeface="Quattrocento Sans"/>
            </a:endParaRPr>
          </a:p>
          <a:p>
            <a:pPr indent="-285750" lvl="0" marL="285750" marR="0" rtl="0" algn="just">
              <a:spcBef>
                <a:spcPts val="0"/>
              </a:spcBef>
              <a:buClr>
                <a:schemeClr val="lt1"/>
              </a:buClr>
              <a:buSzPct val="100000"/>
              <a:buFont typeface="Arial"/>
              <a:buChar char="•"/>
            </a:pPr>
            <a:r>
              <a:rPr lang="en-US" sz="2400">
                <a:solidFill>
                  <a:schemeClr val="lt1"/>
                </a:solidFill>
                <a:latin typeface="Quattrocento Sans"/>
                <a:ea typeface="Quattrocento Sans"/>
                <a:cs typeface="Quattrocento Sans"/>
                <a:sym typeface="Quattrocento Sans"/>
              </a:rPr>
              <a:t>Strengthen institutional and technical capacities</a:t>
            </a:r>
          </a:p>
          <a:p>
            <a:pPr indent="-285750" lvl="0" marL="285750" marR="0" rtl="0" algn="l">
              <a:spcBef>
                <a:spcPts val="0"/>
              </a:spcBef>
              <a:buClr>
                <a:schemeClr val="dk1"/>
              </a:buClr>
              <a:buFont typeface="Arial"/>
              <a:buNone/>
            </a:pPr>
            <a:r>
              <a:t/>
            </a:r>
            <a:endParaRPr sz="1200">
              <a:solidFill>
                <a:schemeClr val="lt1"/>
              </a:solidFill>
              <a:latin typeface="Quattrocento Sans"/>
              <a:ea typeface="Quattrocento Sans"/>
              <a:cs typeface="Quattrocento Sans"/>
              <a:sym typeface="Quattrocento Sans"/>
            </a:endParaRPr>
          </a:p>
          <a:p>
            <a:pPr indent="-285750" lvl="0" marL="285750" marR="0" rtl="0" algn="l">
              <a:spcBef>
                <a:spcPts val="0"/>
              </a:spcBef>
              <a:buClr>
                <a:schemeClr val="lt1"/>
              </a:buClr>
              <a:buSzPct val="100000"/>
              <a:buFont typeface="Arial"/>
              <a:buChar char="•"/>
            </a:pPr>
            <a:r>
              <a:rPr lang="en-US" sz="2400">
                <a:solidFill>
                  <a:schemeClr val="lt1"/>
                </a:solidFill>
                <a:latin typeface="Quattrocento Sans"/>
                <a:ea typeface="Quattrocento Sans"/>
                <a:cs typeface="Quattrocento Sans"/>
                <a:sym typeface="Quattrocento Sans"/>
              </a:rPr>
              <a:t>Support investment in adaptation measures at the community level</a:t>
            </a:r>
          </a:p>
          <a:p>
            <a:pPr indent="-285750" lvl="0" marL="285750" marR="0" rtl="0" algn="l">
              <a:spcBef>
                <a:spcPts val="0"/>
              </a:spcBef>
              <a:buClr>
                <a:schemeClr val="lt1"/>
              </a:buClr>
              <a:buSzPct val="100000"/>
              <a:buFont typeface="Arial"/>
              <a:buChar char="•"/>
            </a:pPr>
            <a:r>
              <a:rPr lang="en-US" sz="2400">
                <a:solidFill>
                  <a:schemeClr val="lt1"/>
                </a:solidFill>
                <a:latin typeface="Quattrocento Sans"/>
                <a:ea typeface="Quattrocento Sans"/>
                <a:cs typeface="Quattrocento Sans"/>
                <a:sym typeface="Quattrocento Sans"/>
              </a:rPr>
              <a:t>Create synergies between mitigation and adaptation processes and interventions</a:t>
            </a:r>
          </a:p>
          <a:p>
            <a:pPr indent="-285750" lvl="0" marL="285750" marR="0" rtl="0" algn="l">
              <a:spcBef>
                <a:spcPts val="0"/>
              </a:spcBef>
              <a:buClr>
                <a:schemeClr val="lt1"/>
              </a:buClr>
              <a:buSzPct val="100000"/>
              <a:buFont typeface="Arial"/>
              <a:buChar char="•"/>
            </a:pPr>
            <a:r>
              <a:rPr lang="en-US" sz="2400">
                <a:solidFill>
                  <a:schemeClr val="lt1"/>
                </a:solidFill>
                <a:latin typeface="Quattrocento Sans"/>
                <a:ea typeface="Quattrocento Sans"/>
                <a:cs typeface="Quattrocento Sans"/>
                <a:sym typeface="Quattrocento Sans"/>
              </a:rPr>
              <a:t>Foster South-South cooperation and knowledge exchnage</a:t>
            </a:r>
          </a:p>
        </p:txBody>
      </p:sp>
      <p:pic>
        <p:nvPicPr>
          <p:cNvPr id="264" name="Shape 264"/>
          <p:cNvPicPr preferRelativeResize="0"/>
          <p:nvPr/>
        </p:nvPicPr>
        <p:blipFill rotWithShape="1">
          <a:blip r:embed="rId3">
            <a:alphaModFix/>
          </a:blip>
          <a:srcRect b="27048" l="0" r="0" t="18233"/>
          <a:stretch/>
        </p:blipFill>
        <p:spPr>
          <a:xfrm>
            <a:off x="9272789" y="117153"/>
            <a:ext cx="2807594" cy="133369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b="18445" l="0" r="0" t="0"/>
          <a:stretch/>
        </p:blipFill>
        <p:spPr>
          <a:xfrm rot="752982">
            <a:off x="2344693" y="1016910"/>
            <a:ext cx="4147087" cy="4659299"/>
          </a:xfrm>
          <a:prstGeom prst="rect">
            <a:avLst/>
          </a:prstGeom>
          <a:noFill/>
          <a:ln>
            <a:noFill/>
          </a:ln>
        </p:spPr>
      </p:pic>
      <p:sp>
        <p:nvSpPr>
          <p:cNvPr id="102" name="Shape 102"/>
          <p:cNvSpPr txBox="1"/>
          <p:nvPr>
            <p:ph type="title"/>
          </p:nvPr>
        </p:nvSpPr>
        <p:spPr>
          <a:xfrm>
            <a:off x="548639" y="169864"/>
            <a:ext cx="11320271" cy="8731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rgbClr val="FFFF00"/>
              </a:buClr>
              <a:buSzPct val="25000"/>
              <a:buFont typeface="Calibri"/>
              <a:buNone/>
            </a:pPr>
            <a:r>
              <a:rPr b="1" i="0" lang="en-US" sz="4320" u="none" cap="none" strike="noStrike">
                <a:solidFill>
                  <a:srgbClr val="FFFF00"/>
                </a:solidFill>
                <a:latin typeface="Calibri"/>
                <a:ea typeface="Calibri"/>
                <a:cs typeface="Calibri"/>
                <a:sym typeface="Calibri"/>
              </a:rPr>
              <a:t>Resilience to Climate Change – a necessity</a:t>
            </a:r>
            <a:br>
              <a:rPr b="0" i="0" lang="en-US" sz="4320" u="none" cap="none" strike="noStrike">
                <a:solidFill>
                  <a:srgbClr val="FFFF00"/>
                </a:solidFill>
                <a:latin typeface="Calibri"/>
                <a:ea typeface="Calibri"/>
                <a:cs typeface="Calibri"/>
                <a:sym typeface="Calibri"/>
              </a:rPr>
            </a:br>
          </a:p>
        </p:txBody>
      </p:sp>
      <p:sp>
        <p:nvSpPr>
          <p:cNvPr id="103" name="Shape 103"/>
          <p:cNvSpPr txBox="1"/>
          <p:nvPr>
            <p:ph idx="1" type="body"/>
          </p:nvPr>
        </p:nvSpPr>
        <p:spPr>
          <a:xfrm>
            <a:off x="6974004" y="1367583"/>
            <a:ext cx="5104261" cy="349102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 </a:t>
            </a:r>
            <a:r>
              <a:rPr b="1" i="1" lang="en-US" sz="2800" u="none" cap="none" strike="noStrike">
                <a:solidFill>
                  <a:schemeClr val="lt1"/>
                </a:solidFill>
                <a:latin typeface="Calibri"/>
                <a:ea typeface="Calibri"/>
                <a:cs typeface="Calibri"/>
                <a:sym typeface="Calibri"/>
              </a:rPr>
              <a:t>Scale of Damage in Dominica - Tropical Storm Erica (2015) </a:t>
            </a:r>
          </a:p>
          <a:p>
            <a:pPr indent="0" lvl="0" marL="0" marR="0" rtl="0" algn="ctr">
              <a:lnSpc>
                <a:spcPct val="90000"/>
              </a:lnSpc>
              <a:spcBef>
                <a:spcPts val="1000"/>
              </a:spcBef>
              <a:spcAft>
                <a:spcPts val="0"/>
              </a:spcAft>
              <a:buClr>
                <a:schemeClr val="lt1"/>
              </a:buClr>
              <a:buSzPct val="25000"/>
              <a:buFont typeface="Arial"/>
              <a:buNone/>
            </a:pPr>
            <a:r>
              <a:rPr b="0" i="0" lang="en-US" sz="2400" u="none" cap="none" strike="noStrike">
                <a:solidFill>
                  <a:schemeClr val="lt1"/>
                </a:solidFill>
                <a:latin typeface="Calibri"/>
                <a:ea typeface="Calibri"/>
                <a:cs typeface="Calibri"/>
                <a:sym typeface="Calibri"/>
              </a:rPr>
              <a:t>Estimated damage and losses: </a:t>
            </a:r>
          </a:p>
          <a:p>
            <a:pPr indent="0" lvl="0" marL="0" marR="0" rtl="0" algn="ctr">
              <a:lnSpc>
                <a:spcPct val="90000"/>
              </a:lnSpc>
              <a:spcBef>
                <a:spcPts val="1000"/>
              </a:spcBef>
              <a:spcAft>
                <a:spcPts val="0"/>
              </a:spcAft>
              <a:buClr>
                <a:schemeClr val="lt1"/>
              </a:buClr>
              <a:buSzPct val="25000"/>
              <a:buFont typeface="Arial"/>
              <a:buNone/>
            </a:pPr>
            <a:r>
              <a:rPr b="0" i="0" lang="en-US" sz="2400" u="none" cap="none" strike="noStrike">
                <a:solidFill>
                  <a:schemeClr val="lt1"/>
                </a:solidFill>
                <a:latin typeface="Calibri"/>
                <a:ea typeface="Calibri"/>
                <a:cs typeface="Calibri"/>
                <a:sym typeface="Calibri"/>
              </a:rPr>
              <a:t>US$483 million </a:t>
            </a:r>
          </a:p>
          <a:p>
            <a:pPr indent="0" lvl="0" marL="0" marR="0" rtl="0" algn="ctr">
              <a:lnSpc>
                <a:spcPct val="90000"/>
              </a:lnSpc>
              <a:spcBef>
                <a:spcPts val="1000"/>
              </a:spcBef>
              <a:buClr>
                <a:schemeClr val="lt1"/>
              </a:buClr>
              <a:buSzPct val="25000"/>
              <a:buFont typeface="Arial"/>
              <a:buNone/>
            </a:pPr>
            <a:r>
              <a:rPr b="0" i="0" lang="en-US" sz="2400" u="none" cap="none" strike="noStrike">
                <a:solidFill>
                  <a:schemeClr val="lt1"/>
                </a:solidFill>
                <a:latin typeface="Calibri"/>
                <a:ea typeface="Calibri"/>
                <a:cs typeface="Calibri"/>
                <a:sym typeface="Calibri"/>
              </a:rPr>
              <a:t>equivalent to over 90 percent of Dominica’s gross domestic product (GDP)</a:t>
            </a:r>
          </a:p>
        </p:txBody>
      </p:sp>
      <p:sp>
        <p:nvSpPr>
          <p:cNvPr id="104" name="Shape 104"/>
          <p:cNvSpPr txBox="1"/>
          <p:nvPr/>
        </p:nvSpPr>
        <p:spPr>
          <a:xfrm>
            <a:off x="1840198" y="5794828"/>
            <a:ext cx="10447337" cy="95410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2800" u="none" cap="none" strike="noStrike">
                <a:solidFill>
                  <a:srgbClr val="FAE652"/>
                </a:solidFill>
                <a:latin typeface="PT Sans"/>
                <a:ea typeface="PT Sans"/>
                <a:cs typeface="PT Sans"/>
                <a:sym typeface="PT Sans"/>
              </a:rPr>
              <a:t>Climate Change can no longer  be treated as only as environment issue</a:t>
            </a:r>
          </a:p>
        </p:txBody>
      </p:sp>
      <p:sp>
        <p:nvSpPr>
          <p:cNvPr id="105" name="Shape 105"/>
          <p:cNvSpPr/>
          <p:nvPr/>
        </p:nvSpPr>
        <p:spPr>
          <a:xfrm>
            <a:off x="0" y="0"/>
            <a:ext cx="12192000" cy="45720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106" name="Shape 106"/>
          <p:cNvSpPr/>
          <p:nvPr/>
        </p:nvSpPr>
        <p:spPr>
          <a:xfrm>
            <a:off x="0" y="3228975"/>
            <a:ext cx="1219200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1F497D"/>
              </a:buClr>
              <a:buSzPct val="25000"/>
              <a:buFont typeface="Calibri"/>
              <a:buNone/>
            </a:pPr>
            <a:r>
              <a:rPr b="0" i="0" lang="en-US" sz="1100" u="none" cap="none" strike="noStrike">
                <a:solidFill>
                  <a:srgbClr val="1F497D"/>
                </a:solidFill>
                <a:latin typeface="Calibri"/>
                <a:ea typeface="Calibri"/>
                <a:cs typeface="Calibri"/>
                <a:sym typeface="Calibri"/>
              </a:rPr>
              <a:t>  </a:t>
            </a:r>
          </a:p>
        </p:txBody>
      </p:sp>
      <p:sp>
        <p:nvSpPr>
          <p:cNvPr id="107" name="Shape 107"/>
          <p:cNvSpPr/>
          <p:nvPr/>
        </p:nvSpPr>
        <p:spPr>
          <a:xfrm>
            <a:off x="0" y="6600825"/>
            <a:ext cx="12192000" cy="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grpSp>
        <p:nvGrpSpPr>
          <p:cNvPr id="113" name="Shape 113"/>
          <p:cNvGrpSpPr/>
          <p:nvPr/>
        </p:nvGrpSpPr>
        <p:grpSpPr>
          <a:xfrm>
            <a:off x="3047999" y="38100"/>
            <a:ext cx="7620000" cy="731837"/>
            <a:chOff x="1523996" y="38100"/>
            <a:chExt cx="7620004" cy="732282"/>
          </a:xfrm>
        </p:grpSpPr>
        <p:sp>
          <p:nvSpPr>
            <p:cNvPr id="114" name="Shape 114"/>
            <p:cNvSpPr txBox="1"/>
            <p:nvPr/>
          </p:nvSpPr>
          <p:spPr>
            <a:xfrm>
              <a:off x="1523999" y="304800"/>
              <a:ext cx="7620001" cy="390524"/>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2400">
                <a:solidFill>
                  <a:schemeClr val="lt1"/>
                </a:solidFill>
                <a:latin typeface="Calibri"/>
                <a:ea typeface="Calibri"/>
                <a:cs typeface="Calibri"/>
                <a:sym typeface="Calibri"/>
              </a:endParaRPr>
            </a:p>
          </p:txBody>
        </p:sp>
        <p:sp>
          <p:nvSpPr>
            <p:cNvPr id="115" name="Shape 115"/>
            <p:cNvSpPr/>
            <p:nvPr/>
          </p:nvSpPr>
          <p:spPr>
            <a:xfrm>
              <a:off x="1523996" y="38100"/>
              <a:ext cx="7620004" cy="228739"/>
            </a:xfrm>
            <a:prstGeom prst="rect">
              <a:avLst/>
            </a:prstGeom>
            <a:solidFill>
              <a:srgbClr val="A5A5A5"/>
            </a:solidFill>
            <a:ln>
              <a:noFill/>
            </a:ln>
          </p:spPr>
          <p:txBody>
            <a:bodyPr anchorCtr="0" anchor="ctr" bIns="45700" lIns="91425" rIns="91425" tIns="45700">
              <a:noAutofit/>
            </a:bodyPr>
            <a:lstStyle/>
            <a:p>
              <a:pPr indent="0" lvl="0" marL="0" marR="0" rtl="0" algn="ctr">
                <a:spcBef>
                  <a:spcPts val="0"/>
                </a:spcBef>
                <a:buNone/>
              </a:pPr>
              <a:r>
                <a:t/>
              </a:r>
              <a:endParaRPr b="1" sz="1400">
                <a:solidFill>
                  <a:schemeClr val="lt1"/>
                </a:solidFill>
                <a:latin typeface="Calibri"/>
                <a:ea typeface="Calibri"/>
                <a:cs typeface="Calibri"/>
                <a:sym typeface="Calibri"/>
              </a:endParaRPr>
            </a:p>
          </p:txBody>
        </p:sp>
        <p:sp>
          <p:nvSpPr>
            <p:cNvPr id="116" name="Shape 116"/>
            <p:cNvSpPr txBox="1"/>
            <p:nvPr/>
          </p:nvSpPr>
          <p:spPr>
            <a:xfrm>
              <a:off x="1523996" y="742950"/>
              <a:ext cx="7589519" cy="27431"/>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2400">
                <a:solidFill>
                  <a:schemeClr val="lt1"/>
                </a:solidFill>
                <a:latin typeface="Calibri"/>
                <a:ea typeface="Calibri"/>
                <a:cs typeface="Calibri"/>
                <a:sym typeface="Calibri"/>
              </a:endParaRPr>
            </a:p>
          </p:txBody>
        </p:sp>
      </p:grpSp>
      <p:sp>
        <p:nvSpPr>
          <p:cNvPr id="117" name="Shape 117"/>
          <p:cNvSpPr txBox="1"/>
          <p:nvPr>
            <p:ph type="title"/>
          </p:nvPr>
        </p:nvSpPr>
        <p:spPr>
          <a:xfrm>
            <a:off x="3581401" y="304800"/>
            <a:ext cx="7058024" cy="355600"/>
          </a:xfrm>
          <a:prstGeom prst="rect">
            <a:avLst/>
          </a:prstGeom>
          <a:solidFill>
            <a:schemeClr val="dk2"/>
          </a:solidFill>
          <a:ln>
            <a:noFill/>
          </a:ln>
        </p:spPr>
        <p:txBody>
          <a:bodyPr anchorCtr="0" anchor="ctr" bIns="45700" lIns="91425" rIns="91425" tIns="45700">
            <a:noAutofit/>
          </a:bodyPr>
          <a:lstStyle/>
          <a:p>
            <a:pPr indent="0" lvl="0" marL="0" marR="0" rtl="0" algn="r">
              <a:lnSpc>
                <a:spcPct val="90000"/>
              </a:lnSpc>
              <a:spcBef>
                <a:spcPts val="0"/>
              </a:spcBef>
              <a:buClr>
                <a:schemeClr val="lt1"/>
              </a:buClr>
              <a:buSzPct val="25000"/>
              <a:buFont typeface="Calibri"/>
              <a:buNone/>
            </a:pPr>
            <a:r>
              <a:rPr b="1" i="0" lang="en-US" sz="2800" u="none" cap="none" strike="noStrike">
                <a:solidFill>
                  <a:schemeClr val="lt1"/>
                </a:solidFill>
                <a:latin typeface="Calibri"/>
                <a:ea typeface="Calibri"/>
                <a:cs typeface="Calibri"/>
                <a:sym typeface="Calibri"/>
              </a:rPr>
              <a:t>Scale of Finance for Adaptation </a:t>
            </a:r>
          </a:p>
        </p:txBody>
      </p:sp>
      <p:sp>
        <p:nvSpPr>
          <p:cNvPr id="118" name="Shape 118"/>
          <p:cNvSpPr/>
          <p:nvPr/>
        </p:nvSpPr>
        <p:spPr>
          <a:xfrm>
            <a:off x="3048000" y="38100"/>
            <a:ext cx="7259638" cy="228600"/>
          </a:xfrm>
          <a:prstGeom prst="rect">
            <a:avLst/>
          </a:prstGeom>
          <a:solidFill>
            <a:srgbClr val="A5A5A5"/>
          </a:solidFill>
          <a:ln>
            <a:noFill/>
          </a:ln>
        </p:spPr>
        <p:txBody>
          <a:bodyPr anchorCtr="0" anchor="ctr" bIns="45700" lIns="91425" rIns="91425" tIns="45700">
            <a:noAutofit/>
          </a:bodyPr>
          <a:lstStyle/>
          <a:p>
            <a:pPr indent="0" lvl="0" marL="0" marR="0" rtl="0" algn="ctr">
              <a:spcBef>
                <a:spcPts val="0"/>
              </a:spcBef>
              <a:buNone/>
            </a:pPr>
            <a:r>
              <a:t/>
            </a:r>
            <a:endParaRPr b="1" sz="1400">
              <a:solidFill>
                <a:schemeClr val="lt1"/>
              </a:solidFill>
              <a:latin typeface="Calibri"/>
              <a:ea typeface="Calibri"/>
              <a:cs typeface="Calibri"/>
              <a:sym typeface="Calibri"/>
            </a:endParaRPr>
          </a:p>
        </p:txBody>
      </p:sp>
      <p:grpSp>
        <p:nvGrpSpPr>
          <p:cNvPr id="119" name="Shape 119"/>
          <p:cNvGrpSpPr/>
          <p:nvPr/>
        </p:nvGrpSpPr>
        <p:grpSpPr>
          <a:xfrm>
            <a:off x="3190875" y="6599238"/>
            <a:ext cx="6945312" cy="228600"/>
            <a:chOff x="1666875" y="6599238"/>
            <a:chExt cx="6945312" cy="228600"/>
          </a:xfrm>
        </p:grpSpPr>
        <p:sp>
          <p:nvSpPr>
            <p:cNvPr id="120" name="Shape 120"/>
            <p:cNvSpPr/>
            <p:nvPr/>
          </p:nvSpPr>
          <p:spPr>
            <a:xfrm>
              <a:off x="1666875" y="6599238"/>
              <a:ext cx="1066799" cy="228600"/>
            </a:xfrm>
            <a:prstGeom prst="rect">
              <a:avLst/>
            </a:prstGeom>
            <a:solidFill>
              <a:srgbClr val="C00000"/>
            </a:solidFill>
            <a:ln>
              <a:noFill/>
            </a:ln>
          </p:spPr>
          <p:txBody>
            <a:bodyPr anchorCtr="0" anchor="ctr" bIns="45700" lIns="91425" rIns="91425" tIns="45700">
              <a:noAutofit/>
            </a:bodyPr>
            <a:lstStyle/>
            <a:p>
              <a:pPr indent="0" lvl="0" marL="0" marR="0" rtl="0" algn="l">
                <a:spcBef>
                  <a:spcPts val="0"/>
                </a:spcBef>
                <a:buNone/>
              </a:pPr>
              <a:r>
                <a:t/>
              </a:r>
              <a:endParaRPr b="1" sz="1400">
                <a:solidFill>
                  <a:schemeClr val="lt1"/>
                </a:solidFill>
                <a:latin typeface="Calibri"/>
                <a:ea typeface="Calibri"/>
                <a:cs typeface="Calibri"/>
                <a:sym typeface="Calibri"/>
              </a:endParaRPr>
            </a:p>
          </p:txBody>
        </p:sp>
        <p:sp>
          <p:nvSpPr>
            <p:cNvPr id="121" name="Shape 121"/>
            <p:cNvSpPr/>
            <p:nvPr/>
          </p:nvSpPr>
          <p:spPr>
            <a:xfrm>
              <a:off x="2806700" y="6599238"/>
              <a:ext cx="1039813" cy="228600"/>
            </a:xfrm>
            <a:prstGeom prst="rect">
              <a:avLst/>
            </a:prstGeom>
            <a:solidFill>
              <a:schemeClr val="accent1"/>
            </a:solidFill>
            <a:ln>
              <a:noFill/>
            </a:ln>
          </p:spPr>
          <p:txBody>
            <a:bodyPr anchorCtr="0" anchor="ctr" bIns="45700" lIns="91425" rIns="91425" tIns="45700">
              <a:noAutofit/>
            </a:bodyPr>
            <a:lstStyle/>
            <a:p>
              <a:pPr indent="0" lvl="0" marL="0" marR="0" rtl="0" algn="l">
                <a:spcBef>
                  <a:spcPts val="0"/>
                </a:spcBef>
                <a:buNone/>
              </a:pPr>
              <a:r>
                <a:t/>
              </a:r>
              <a:endParaRPr b="1" sz="1400">
                <a:solidFill>
                  <a:schemeClr val="lt1"/>
                </a:solidFill>
                <a:latin typeface="Calibri"/>
                <a:ea typeface="Calibri"/>
                <a:cs typeface="Calibri"/>
                <a:sym typeface="Calibri"/>
              </a:endParaRPr>
            </a:p>
          </p:txBody>
        </p:sp>
        <p:sp>
          <p:nvSpPr>
            <p:cNvPr id="122" name="Shape 122"/>
            <p:cNvSpPr/>
            <p:nvPr/>
          </p:nvSpPr>
          <p:spPr>
            <a:xfrm>
              <a:off x="3952875" y="6599238"/>
              <a:ext cx="1073150" cy="228600"/>
            </a:xfrm>
            <a:prstGeom prst="rect">
              <a:avLst/>
            </a:prstGeom>
            <a:solidFill>
              <a:srgbClr val="7B7B7B"/>
            </a:solidFill>
            <a:ln>
              <a:noFill/>
            </a:ln>
          </p:spPr>
          <p:txBody>
            <a:bodyPr anchorCtr="0" anchor="ctr" bIns="45700" lIns="91425" rIns="91425" tIns="45700">
              <a:noAutofit/>
            </a:bodyPr>
            <a:lstStyle/>
            <a:p>
              <a:pPr indent="0" lvl="0" marL="0" marR="0" rtl="0" algn="l">
                <a:spcBef>
                  <a:spcPts val="0"/>
                </a:spcBef>
                <a:buNone/>
              </a:pPr>
              <a:r>
                <a:t/>
              </a:r>
              <a:endParaRPr b="1" sz="1400">
                <a:solidFill>
                  <a:schemeClr val="lt1"/>
                </a:solidFill>
                <a:latin typeface="Calibri"/>
                <a:ea typeface="Calibri"/>
                <a:cs typeface="Calibri"/>
                <a:sym typeface="Calibri"/>
              </a:endParaRPr>
            </a:p>
          </p:txBody>
        </p:sp>
        <p:sp>
          <p:nvSpPr>
            <p:cNvPr id="123" name="Shape 123"/>
            <p:cNvSpPr/>
            <p:nvPr/>
          </p:nvSpPr>
          <p:spPr>
            <a:xfrm>
              <a:off x="5116512" y="6599238"/>
              <a:ext cx="1258887" cy="228600"/>
            </a:xfrm>
            <a:prstGeom prst="rect">
              <a:avLst/>
            </a:prstGeom>
            <a:solidFill>
              <a:srgbClr val="548135"/>
            </a:solidFill>
            <a:ln>
              <a:noFill/>
            </a:ln>
          </p:spPr>
          <p:txBody>
            <a:bodyPr anchorCtr="0" anchor="ctr" bIns="45700" lIns="91425" rIns="91425" tIns="45700">
              <a:noAutofit/>
            </a:bodyPr>
            <a:lstStyle/>
            <a:p>
              <a:pPr indent="0" lvl="0" marL="0" marR="0" rtl="0" algn="l">
                <a:spcBef>
                  <a:spcPts val="0"/>
                </a:spcBef>
                <a:buNone/>
              </a:pPr>
              <a:r>
                <a:t/>
              </a:r>
              <a:endParaRPr sz="1400">
                <a:solidFill>
                  <a:schemeClr val="lt1"/>
                </a:solidFill>
                <a:latin typeface="Calibri"/>
                <a:ea typeface="Calibri"/>
                <a:cs typeface="Calibri"/>
                <a:sym typeface="Calibri"/>
              </a:endParaRPr>
            </a:p>
          </p:txBody>
        </p:sp>
        <p:sp>
          <p:nvSpPr>
            <p:cNvPr id="124" name="Shape 124"/>
            <p:cNvSpPr/>
            <p:nvPr/>
          </p:nvSpPr>
          <p:spPr>
            <a:xfrm>
              <a:off x="6446837" y="6599238"/>
              <a:ext cx="1006474" cy="228600"/>
            </a:xfrm>
            <a:prstGeom prst="rect">
              <a:avLst/>
            </a:prstGeom>
            <a:solidFill>
              <a:srgbClr val="00B050"/>
            </a:solidFill>
            <a:ln>
              <a:noFill/>
            </a:ln>
          </p:spPr>
          <p:txBody>
            <a:bodyPr anchorCtr="0" anchor="ctr" bIns="45700" lIns="91425" rIns="91425" tIns="45700">
              <a:noAutofit/>
            </a:bodyPr>
            <a:lstStyle/>
            <a:p>
              <a:pPr indent="0" lvl="0" marL="0" marR="0" rtl="0" algn="l">
                <a:spcBef>
                  <a:spcPts val="0"/>
                </a:spcBef>
                <a:buNone/>
              </a:pPr>
              <a:r>
                <a:t/>
              </a:r>
              <a:endParaRPr b="1" sz="1400">
                <a:solidFill>
                  <a:schemeClr val="lt1"/>
                </a:solidFill>
                <a:latin typeface="Calibri"/>
                <a:ea typeface="Calibri"/>
                <a:cs typeface="Calibri"/>
                <a:sym typeface="Calibri"/>
              </a:endParaRPr>
            </a:p>
          </p:txBody>
        </p:sp>
        <p:sp>
          <p:nvSpPr>
            <p:cNvPr id="125" name="Shape 125"/>
            <p:cNvSpPr/>
            <p:nvPr/>
          </p:nvSpPr>
          <p:spPr>
            <a:xfrm>
              <a:off x="7524750" y="6599238"/>
              <a:ext cx="1087437" cy="228600"/>
            </a:xfrm>
            <a:prstGeom prst="rect">
              <a:avLst/>
            </a:prstGeom>
            <a:solidFill>
              <a:srgbClr val="385623"/>
            </a:solidFill>
            <a:ln>
              <a:noFill/>
            </a:ln>
          </p:spPr>
          <p:txBody>
            <a:bodyPr anchorCtr="0" anchor="ctr" bIns="45700" lIns="91425" rIns="91425" tIns="45700">
              <a:noAutofit/>
            </a:bodyPr>
            <a:lstStyle/>
            <a:p>
              <a:pPr indent="0" lvl="0" marL="0" marR="0" rtl="0" algn="ctr">
                <a:spcBef>
                  <a:spcPts val="0"/>
                </a:spcBef>
                <a:buNone/>
              </a:pPr>
              <a:r>
                <a:t/>
              </a:r>
              <a:endParaRPr b="1" sz="1400">
                <a:solidFill>
                  <a:schemeClr val="lt1"/>
                </a:solidFill>
                <a:latin typeface="Calibri"/>
                <a:ea typeface="Calibri"/>
                <a:cs typeface="Calibri"/>
                <a:sym typeface="Calibri"/>
              </a:endParaRPr>
            </a:p>
          </p:txBody>
        </p:sp>
      </p:grpSp>
      <p:sp>
        <p:nvSpPr>
          <p:cNvPr id="126" name="Shape 126"/>
          <p:cNvSpPr txBox="1"/>
          <p:nvPr/>
        </p:nvSpPr>
        <p:spPr>
          <a:xfrm>
            <a:off x="2590800" y="4419600"/>
            <a:ext cx="3422649" cy="369888"/>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Arial"/>
              <a:ea typeface="Arial"/>
              <a:cs typeface="Arial"/>
              <a:sym typeface="Arial"/>
            </a:endParaRPr>
          </a:p>
        </p:txBody>
      </p:sp>
      <p:pic>
        <p:nvPicPr>
          <p:cNvPr id="127" name="Shape 127"/>
          <p:cNvPicPr preferRelativeResize="0"/>
          <p:nvPr/>
        </p:nvPicPr>
        <p:blipFill rotWithShape="1">
          <a:blip r:embed="rId3">
            <a:alphaModFix/>
          </a:blip>
          <a:srcRect b="0" l="0" r="0" t="0"/>
          <a:stretch/>
        </p:blipFill>
        <p:spPr>
          <a:xfrm rot="-1311021">
            <a:off x="2718854" y="3090498"/>
            <a:ext cx="2401389" cy="3060085"/>
          </a:xfrm>
          <a:prstGeom prst="rect">
            <a:avLst/>
          </a:prstGeom>
          <a:noFill/>
          <a:ln>
            <a:noFill/>
          </a:ln>
        </p:spPr>
      </p:pic>
      <p:sp>
        <p:nvSpPr>
          <p:cNvPr id="128" name="Shape 128"/>
          <p:cNvSpPr/>
          <p:nvPr/>
        </p:nvSpPr>
        <p:spPr>
          <a:xfrm>
            <a:off x="7110413" y="1699430"/>
            <a:ext cx="4877377"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mbria"/>
                <a:ea typeface="Cambria"/>
                <a:cs typeface="Cambria"/>
                <a:sym typeface="Cambria"/>
              </a:rPr>
              <a:t>Malawi-</a:t>
            </a:r>
            <a:r>
              <a:rPr lang="en-US" sz="2400">
                <a:solidFill>
                  <a:schemeClr val="lt1"/>
                </a:solidFill>
                <a:latin typeface="Cambria"/>
                <a:ea typeface="Cambria"/>
                <a:cs typeface="Cambria"/>
                <a:sym typeface="Cambria"/>
              </a:rPr>
              <a:t> The National Climate Change Investment Plan (2014) and includes a USD 5 bliion investment over next 5 years in adaptation, mitigation, capacity development and research &amp; technology.</a:t>
            </a:r>
          </a:p>
        </p:txBody>
      </p:sp>
      <p:sp>
        <p:nvSpPr>
          <p:cNvPr id="129" name="Shape 129"/>
          <p:cNvSpPr/>
          <p:nvPr/>
        </p:nvSpPr>
        <p:spPr>
          <a:xfrm>
            <a:off x="1136073" y="1681686"/>
            <a:ext cx="4877377" cy="120032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mbria"/>
                <a:ea typeface="Cambria"/>
                <a:cs typeface="Cambria"/>
                <a:sym typeface="Cambria"/>
              </a:rPr>
              <a:t>Bangladesh</a:t>
            </a:r>
            <a:r>
              <a:rPr lang="en-US" sz="2400">
                <a:solidFill>
                  <a:schemeClr val="lt1"/>
                </a:solidFill>
                <a:latin typeface="Cambria"/>
                <a:ea typeface="Cambria"/>
                <a:cs typeface="Cambria"/>
                <a:sym typeface="Cambria"/>
              </a:rPr>
              <a:t> -</a:t>
            </a:r>
            <a:r>
              <a:rPr b="1" lang="en-US" sz="2400">
                <a:solidFill>
                  <a:schemeClr val="lt1"/>
                </a:solidFill>
                <a:latin typeface="Cambria"/>
                <a:ea typeface="Cambria"/>
                <a:cs typeface="Cambria"/>
                <a:sym typeface="Cambria"/>
              </a:rPr>
              <a:t> $5b </a:t>
            </a:r>
            <a:r>
              <a:rPr lang="en-US" sz="2400">
                <a:solidFill>
                  <a:schemeClr val="lt1"/>
                </a:solidFill>
                <a:latin typeface="Cambria"/>
                <a:ea typeface="Cambria"/>
                <a:cs typeface="Cambria"/>
                <a:sym typeface="Cambria"/>
              </a:rPr>
              <a:t>over next 5 years to address current climate change with costs rising each year</a:t>
            </a:r>
          </a:p>
        </p:txBody>
      </p:sp>
      <p:pic>
        <p:nvPicPr>
          <p:cNvPr id="130" name="Shape 130"/>
          <p:cNvPicPr preferRelativeResize="0"/>
          <p:nvPr/>
        </p:nvPicPr>
        <p:blipFill rotWithShape="1">
          <a:blip r:embed="rId4">
            <a:alphaModFix/>
          </a:blip>
          <a:srcRect b="0" l="0" r="0" t="0"/>
          <a:stretch/>
        </p:blipFill>
        <p:spPr>
          <a:xfrm>
            <a:off x="7939882" y="4403725"/>
            <a:ext cx="3305174" cy="7715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1995593" y="560725"/>
            <a:ext cx="7776000" cy="617927"/>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Calibri"/>
              <a:buNone/>
            </a:pPr>
            <a:r>
              <a:rPr b="1" i="0" lang="en-US" sz="3959" u="none" cap="none" strike="noStrike">
                <a:solidFill>
                  <a:schemeClr val="lt1"/>
                </a:solidFill>
                <a:latin typeface="Calibri"/>
                <a:ea typeface="Calibri"/>
                <a:cs typeface="Calibri"/>
                <a:sym typeface="Calibri"/>
              </a:rPr>
              <a:t>NAP Mandate</a:t>
            </a:r>
            <a:br>
              <a:rPr b="1" i="0" lang="en-US" sz="3959" u="none" cap="none" strike="noStrike">
                <a:solidFill>
                  <a:schemeClr val="lt1"/>
                </a:solidFill>
                <a:latin typeface="Calibri"/>
                <a:ea typeface="Calibri"/>
                <a:cs typeface="Calibri"/>
                <a:sym typeface="Calibri"/>
              </a:rPr>
            </a:br>
            <a:r>
              <a:rPr b="1" i="0" lang="en-US" sz="3959" u="none" cap="none" strike="noStrike">
                <a:solidFill>
                  <a:schemeClr val="lt1"/>
                </a:solidFill>
                <a:latin typeface="Calibri"/>
                <a:ea typeface="Calibri"/>
                <a:cs typeface="Calibri"/>
                <a:sym typeface="Calibri"/>
              </a:rPr>
              <a:t> </a:t>
            </a:r>
          </a:p>
        </p:txBody>
      </p:sp>
      <p:sp>
        <p:nvSpPr>
          <p:cNvPr id="136" name="Shape 136"/>
          <p:cNvSpPr txBox="1"/>
          <p:nvPr>
            <p:ph idx="1" type="body"/>
          </p:nvPr>
        </p:nvSpPr>
        <p:spPr>
          <a:xfrm>
            <a:off x="1599980" y="1178654"/>
            <a:ext cx="8741753" cy="3815999"/>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lt1"/>
              </a:buClr>
              <a:buSzPct val="99615"/>
              <a:buFont typeface="Arial"/>
              <a:buChar char="•"/>
            </a:pPr>
            <a:r>
              <a:rPr b="0" i="0" lang="en-US" sz="2590" u="none" cap="none" strike="noStrike">
                <a:solidFill>
                  <a:schemeClr val="lt1"/>
                </a:solidFill>
                <a:latin typeface="Calibri"/>
                <a:ea typeface="Calibri"/>
                <a:cs typeface="Calibri"/>
                <a:sym typeface="Calibri"/>
              </a:rPr>
              <a:t>The national adaptation plan (NAP) process was established in 2010 under the </a:t>
            </a:r>
            <a:r>
              <a:rPr b="0" i="0" lang="en-US" sz="2590" u="sng" cap="none" strike="noStrike">
                <a:solidFill>
                  <a:schemeClr val="hlink"/>
                </a:solidFill>
                <a:latin typeface="Calibri"/>
                <a:ea typeface="Calibri"/>
                <a:cs typeface="Calibri"/>
                <a:sym typeface="Calibri"/>
                <a:hlinkClick r:id="rId3"/>
              </a:rPr>
              <a:t>Cancun Adaptation Framework</a:t>
            </a:r>
            <a:r>
              <a:rPr b="0" i="0" lang="en-US" sz="2590" u="none" cap="none" strike="noStrike">
                <a:solidFill>
                  <a:schemeClr val="lt1"/>
                </a:solidFill>
                <a:latin typeface="Calibri"/>
                <a:ea typeface="Calibri"/>
                <a:cs typeface="Calibri"/>
                <a:sym typeface="Calibri"/>
              </a:rPr>
              <a:t> (CAF). </a:t>
            </a:r>
          </a:p>
          <a:p>
            <a:pPr indent="-228600" lvl="0" marL="228600" marR="0" rtl="0" algn="l">
              <a:lnSpc>
                <a:spcPct val="80000"/>
              </a:lnSpc>
              <a:spcBef>
                <a:spcPts val="1000"/>
              </a:spcBef>
              <a:spcAft>
                <a:spcPts val="0"/>
              </a:spcAft>
              <a:buClr>
                <a:schemeClr val="lt1"/>
              </a:buClr>
              <a:buSzPct val="99615"/>
              <a:buFont typeface="Arial"/>
              <a:buChar char="•"/>
            </a:pPr>
            <a:r>
              <a:rPr b="0" i="0" lang="en-US" sz="2590" u="none" cap="none" strike="noStrike">
                <a:solidFill>
                  <a:schemeClr val="lt1"/>
                </a:solidFill>
                <a:latin typeface="Calibri"/>
                <a:ea typeface="Calibri"/>
                <a:cs typeface="Calibri"/>
                <a:sym typeface="Calibri"/>
              </a:rPr>
              <a:t>The NAP process enables Parties to formulate and implement national adaptation plans (NAPs) as a means of identifying medium- and long-term adaptation needs, develop and implement strategies and programmes to address those needs.  </a:t>
            </a:r>
          </a:p>
          <a:p>
            <a:pPr indent="-228600" lvl="0" marL="228600" marR="0" rtl="0" algn="l">
              <a:lnSpc>
                <a:spcPct val="80000"/>
              </a:lnSpc>
              <a:spcBef>
                <a:spcPts val="1000"/>
              </a:spcBef>
              <a:spcAft>
                <a:spcPts val="0"/>
              </a:spcAft>
              <a:buClr>
                <a:schemeClr val="lt1"/>
              </a:buClr>
              <a:buSzPct val="99615"/>
              <a:buFont typeface="Arial"/>
              <a:buChar char="•"/>
            </a:pPr>
            <a:r>
              <a:rPr b="0" i="0" lang="en-US" sz="2590" u="none" cap="none" strike="noStrike">
                <a:solidFill>
                  <a:schemeClr val="lt1"/>
                </a:solidFill>
                <a:latin typeface="Calibri"/>
                <a:ea typeface="Calibri"/>
                <a:cs typeface="Calibri"/>
                <a:sym typeface="Calibri"/>
              </a:rPr>
              <a:t>A NAP process is a continuous, progressive and iterative process, underpinned by a country-driven, gender-sensitive, participatory and fully transparent approach.</a:t>
            </a:r>
          </a:p>
          <a:p>
            <a:pPr indent="-228600" lvl="0" marL="228600" marR="0" rtl="0" algn="l">
              <a:lnSpc>
                <a:spcPct val="80000"/>
              </a:lnSpc>
              <a:spcBef>
                <a:spcPts val="1000"/>
              </a:spcBef>
              <a:buClr>
                <a:schemeClr val="dk1"/>
              </a:buClr>
              <a:buSzPct val="99615"/>
              <a:buFont typeface="Arial"/>
              <a:buNone/>
            </a:pPr>
            <a:r>
              <a:t/>
            </a:r>
            <a:endParaRPr b="0" i="0" sz="2590" u="none" cap="none" strike="noStrike">
              <a:solidFill>
                <a:schemeClr val="lt1"/>
              </a:solidFill>
              <a:latin typeface="Calibri"/>
              <a:ea typeface="Calibri"/>
              <a:cs typeface="Calibri"/>
              <a:sym typeface="Calibri"/>
            </a:endParaRPr>
          </a:p>
        </p:txBody>
      </p:sp>
      <p:sp>
        <p:nvSpPr>
          <p:cNvPr id="137" name="Shape 137"/>
          <p:cNvSpPr/>
          <p:nvPr/>
        </p:nvSpPr>
        <p:spPr>
          <a:xfrm>
            <a:off x="1995593" y="4815976"/>
            <a:ext cx="9447948" cy="193899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i="1" lang="en-US" sz="2400">
                <a:solidFill>
                  <a:schemeClr val="dk2"/>
                </a:solidFill>
                <a:latin typeface="Calibri"/>
                <a:ea typeface="Calibri"/>
                <a:cs typeface="Calibri"/>
                <a:sym typeface="Calibri"/>
              </a:rPr>
              <a:t>NAPs are not a one off plan. The process is intended to be continuous, progressive and iterative. NAPs require building a stronger evidence base, improving skills and capacity and adopting learning by doing approaches. NAPs need to be country-driven, gender-sensitive, participatory and use transparent approaches.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idx="1" type="body"/>
          </p:nvPr>
        </p:nvSpPr>
        <p:spPr>
          <a:xfrm>
            <a:off x="1638753" y="881744"/>
            <a:ext cx="9882685" cy="2397032"/>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lt1"/>
              </a:buClr>
              <a:buSzPct val="100000"/>
              <a:buFont typeface="Arial"/>
              <a:buChar char="•"/>
            </a:pPr>
            <a:r>
              <a:rPr b="0" i="0" lang="en-US" sz="2400" u="none" cap="none" strike="noStrike">
                <a:solidFill>
                  <a:schemeClr val="lt1"/>
                </a:solidFill>
                <a:latin typeface="Calibri"/>
                <a:ea typeface="Calibri"/>
                <a:cs typeface="Calibri"/>
                <a:sym typeface="Calibri"/>
              </a:rPr>
              <a:t>To reduce vulnerability to the impacts of climate change, by building adaptive capacity and resilience;</a:t>
            </a:r>
          </a:p>
          <a:p>
            <a:pPr indent="-228600" lvl="0" marL="228600" marR="0" rtl="0" algn="l">
              <a:lnSpc>
                <a:spcPct val="90000"/>
              </a:lnSpc>
              <a:spcBef>
                <a:spcPts val="0"/>
              </a:spcBef>
              <a:spcAft>
                <a:spcPts val="0"/>
              </a:spcAft>
              <a:buClr>
                <a:schemeClr val="lt1"/>
              </a:buClr>
              <a:buSzPct val="100000"/>
              <a:buFont typeface="Arial"/>
              <a:buChar char="•"/>
            </a:pPr>
            <a:r>
              <a:rPr b="0" i="0" lang="en-US" sz="2400" u="none" cap="none" strike="noStrike">
                <a:solidFill>
                  <a:schemeClr val="lt1"/>
                </a:solidFill>
                <a:latin typeface="Calibri"/>
                <a:ea typeface="Calibri"/>
                <a:cs typeface="Calibri"/>
                <a:sym typeface="Calibri"/>
              </a:rPr>
              <a:t>To facilitate the integration of climate change adaptation, in a coherent manner, into relevant new and existing policies, programmes and activities, in particular development planning processes and strategies, within all relevant sectors and at different levels, as appropriate.</a:t>
            </a:r>
          </a:p>
          <a:p>
            <a:pPr indent="0" lvl="0" marL="0" marR="0" rtl="0" algn="r">
              <a:lnSpc>
                <a:spcPct val="90000"/>
              </a:lnSpc>
              <a:spcBef>
                <a:spcPts val="0"/>
              </a:spcBef>
              <a:buClr>
                <a:schemeClr val="lt1"/>
              </a:buClr>
              <a:buSzPct val="25000"/>
              <a:buFont typeface="Arial"/>
              <a:buNone/>
            </a:pPr>
            <a:r>
              <a:rPr b="0" i="1" lang="en-US" sz="2400" u="none" cap="none" strike="noStrike">
                <a:solidFill>
                  <a:schemeClr val="lt1"/>
                </a:solidFill>
                <a:latin typeface="Calibri"/>
                <a:ea typeface="Calibri"/>
                <a:cs typeface="Calibri"/>
                <a:sym typeface="Calibri"/>
              </a:rPr>
              <a:t>Ref: Decision 5/CP.17, paragraph 1, 2011</a:t>
            </a:r>
          </a:p>
        </p:txBody>
      </p:sp>
      <p:cxnSp>
        <p:nvCxnSpPr>
          <p:cNvPr id="143" name="Shape 143"/>
          <p:cNvCxnSpPr/>
          <p:nvPr/>
        </p:nvCxnSpPr>
        <p:spPr>
          <a:xfrm>
            <a:off x="2027238" y="721247"/>
            <a:ext cx="7162799" cy="0"/>
          </a:xfrm>
          <a:prstGeom prst="straightConnector1">
            <a:avLst/>
          </a:prstGeom>
          <a:noFill/>
          <a:ln cap="flat" cmpd="sng" w="28575">
            <a:solidFill>
              <a:schemeClr val="lt1"/>
            </a:solidFill>
            <a:prstDash val="solid"/>
            <a:round/>
            <a:headEnd len="med" w="med" type="none"/>
            <a:tailEnd len="med" w="med" type="none"/>
          </a:ln>
        </p:spPr>
      </p:cxnSp>
      <p:sp>
        <p:nvSpPr>
          <p:cNvPr id="144" name="Shape 144"/>
          <p:cNvSpPr txBox="1"/>
          <p:nvPr/>
        </p:nvSpPr>
        <p:spPr>
          <a:xfrm>
            <a:off x="326704" y="151559"/>
            <a:ext cx="1524000"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000">
                <a:solidFill>
                  <a:srgbClr val="FFFF00"/>
                </a:solidFill>
                <a:latin typeface="Calibri"/>
                <a:ea typeface="Calibri"/>
                <a:cs typeface="Calibri"/>
                <a:sym typeface="Calibri"/>
              </a:rPr>
              <a:t>Objectives of the NAP process</a:t>
            </a:r>
          </a:p>
        </p:txBody>
      </p:sp>
      <p:sp>
        <p:nvSpPr>
          <p:cNvPr id="145" name="Shape 145"/>
          <p:cNvSpPr/>
          <p:nvPr/>
        </p:nvSpPr>
        <p:spPr>
          <a:xfrm>
            <a:off x="1691006" y="3063153"/>
            <a:ext cx="10130880" cy="350865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US" sz="2400">
                <a:solidFill>
                  <a:schemeClr val="accent4"/>
                </a:solidFill>
                <a:latin typeface="Calibri"/>
                <a:ea typeface="Calibri"/>
                <a:cs typeface="Calibri"/>
                <a:sym typeface="Calibri"/>
              </a:rPr>
              <a:t>COP 21 Paris</a:t>
            </a:r>
          </a:p>
          <a:p>
            <a:pPr indent="-342900" lvl="0" marL="342900" marR="0" rtl="0" algn="l">
              <a:spcBef>
                <a:spcPts val="0"/>
              </a:spcBef>
              <a:spcAft>
                <a:spcPts val="0"/>
              </a:spcAft>
              <a:buClr>
                <a:schemeClr val="lt1"/>
              </a:buClr>
              <a:buSzPct val="100000"/>
              <a:buFont typeface="Noto Sans Symbols"/>
              <a:buChar char="∙"/>
            </a:pPr>
            <a:r>
              <a:rPr lang="en-US" sz="1800">
                <a:solidFill>
                  <a:schemeClr val="lt1"/>
                </a:solidFill>
                <a:latin typeface="Calibri"/>
                <a:ea typeface="Calibri"/>
                <a:cs typeface="Calibri"/>
                <a:sym typeface="Calibri"/>
              </a:rPr>
              <a:t>The support for NAPs is framed through The COP request (under the Paris Agreement) to the Green Climate Fund to expedite support for the least developed countries and other developing country Parties for the formulation of </a:t>
            </a:r>
            <a:r>
              <a:rPr b="1" lang="en-US" sz="1800">
                <a:solidFill>
                  <a:schemeClr val="lt1"/>
                </a:solidFill>
                <a:latin typeface="Calibri"/>
                <a:ea typeface="Calibri"/>
                <a:cs typeface="Calibri"/>
                <a:sym typeface="Calibri"/>
              </a:rPr>
              <a:t>National Adaptation Plans</a:t>
            </a:r>
            <a:r>
              <a:rPr lang="en-US" sz="1800">
                <a:solidFill>
                  <a:schemeClr val="lt1"/>
                </a:solidFill>
                <a:latin typeface="Calibri"/>
                <a:ea typeface="Calibri"/>
                <a:cs typeface="Calibri"/>
                <a:sym typeface="Calibri"/>
              </a:rPr>
              <a:t>, consistent with decisions 1/CP.16 and 5/CP.17, and for the subsequent implementation of policies, projects and programmes identified by them (</a:t>
            </a:r>
            <a:r>
              <a:rPr i="1" lang="en-US" sz="1800">
                <a:solidFill>
                  <a:schemeClr val="lt1"/>
                </a:solidFill>
                <a:latin typeface="Calibri"/>
                <a:ea typeface="Calibri"/>
                <a:cs typeface="Calibri"/>
                <a:sym typeface="Calibri"/>
              </a:rPr>
              <a:t>decision 1/CP.21, paragraph 47</a:t>
            </a:r>
            <a:r>
              <a:rPr lang="en-US" sz="1800">
                <a:solidFill>
                  <a:schemeClr val="lt1"/>
                </a:solidFill>
                <a:latin typeface="Calibri"/>
                <a:ea typeface="Calibri"/>
                <a:cs typeface="Calibri"/>
                <a:sym typeface="Calibri"/>
              </a:rPr>
              <a:t>);</a:t>
            </a:r>
          </a:p>
          <a:p>
            <a:pPr indent="-342900" lvl="0" marL="342900" marR="0" rtl="0" algn="l">
              <a:spcBef>
                <a:spcPts val="0"/>
              </a:spcBef>
              <a:spcAft>
                <a:spcPts val="0"/>
              </a:spcAft>
              <a:buClr>
                <a:schemeClr val="lt1"/>
              </a:buClr>
              <a:buSzPct val="100000"/>
              <a:buFont typeface="Noto Sans Symbols"/>
              <a:buChar char="∙"/>
            </a:pPr>
            <a:r>
              <a:rPr lang="en-US" sz="1800">
                <a:solidFill>
                  <a:schemeClr val="lt1"/>
                </a:solidFill>
                <a:latin typeface="Calibri"/>
                <a:ea typeface="Calibri"/>
                <a:cs typeface="Calibri"/>
                <a:sym typeface="Calibri"/>
              </a:rPr>
              <a:t>Clear recognition by the COP that Parties report information on adaptation action and planning including, if appropriate, their </a:t>
            </a:r>
            <a:r>
              <a:rPr b="1" lang="en-US" sz="1800">
                <a:solidFill>
                  <a:schemeClr val="lt1"/>
                </a:solidFill>
                <a:latin typeface="Calibri"/>
                <a:ea typeface="Calibri"/>
                <a:cs typeface="Calibri"/>
                <a:sym typeface="Calibri"/>
              </a:rPr>
              <a:t>national adaptation plans</a:t>
            </a:r>
            <a:r>
              <a:rPr lang="en-US" sz="1800">
                <a:solidFill>
                  <a:schemeClr val="lt1"/>
                </a:solidFill>
                <a:latin typeface="Calibri"/>
                <a:ea typeface="Calibri"/>
                <a:cs typeface="Calibri"/>
                <a:sym typeface="Calibri"/>
              </a:rPr>
              <a:t>, … (</a:t>
            </a:r>
            <a:r>
              <a:rPr i="1" lang="en-US" sz="1800">
                <a:solidFill>
                  <a:schemeClr val="lt1"/>
                </a:solidFill>
                <a:latin typeface="Calibri"/>
                <a:ea typeface="Calibri"/>
                <a:cs typeface="Calibri"/>
                <a:sym typeface="Calibri"/>
              </a:rPr>
              <a:t>1/CP.21, paragraph 95(c)</a:t>
            </a:r>
            <a:r>
              <a:rPr lang="en-US" sz="1800">
                <a:solidFill>
                  <a:schemeClr val="lt1"/>
                </a:solidFill>
                <a:latin typeface="Calibri"/>
                <a:ea typeface="Calibri"/>
                <a:cs typeface="Calibri"/>
                <a:sym typeface="Calibri"/>
              </a:rPr>
              <a:t>);</a:t>
            </a:r>
          </a:p>
          <a:p>
            <a:pPr indent="-342900" lvl="0" marL="342900" marR="0" rtl="0" algn="l">
              <a:spcBef>
                <a:spcPts val="0"/>
              </a:spcBef>
              <a:spcAft>
                <a:spcPts val="0"/>
              </a:spcAft>
              <a:buClr>
                <a:schemeClr val="lt1"/>
              </a:buClr>
              <a:buSzPct val="100000"/>
              <a:buFont typeface="Noto Sans Symbols"/>
              <a:buChar char="∙"/>
            </a:pPr>
            <a:r>
              <a:rPr lang="en-US" sz="1800">
                <a:solidFill>
                  <a:schemeClr val="lt1"/>
                </a:solidFill>
                <a:latin typeface="Calibri"/>
                <a:ea typeface="Calibri"/>
                <a:cs typeface="Calibri"/>
                <a:sym typeface="Calibri"/>
              </a:rPr>
              <a:t>Adaptation communication .. shall be, as appropriate, submitted and updated periodically, as a component of or in conjunction with other communications or documents, including a </a:t>
            </a:r>
            <a:r>
              <a:rPr b="1" lang="en-US" sz="1800">
                <a:solidFill>
                  <a:schemeClr val="lt1"/>
                </a:solidFill>
                <a:latin typeface="Calibri"/>
                <a:ea typeface="Calibri"/>
                <a:cs typeface="Calibri"/>
                <a:sym typeface="Calibri"/>
              </a:rPr>
              <a:t>national adaptation plan</a:t>
            </a:r>
            <a:r>
              <a:rPr lang="en-US" sz="1800">
                <a:solidFill>
                  <a:schemeClr val="lt1"/>
                </a:solidFill>
                <a:latin typeface="Calibri"/>
                <a:ea typeface="Calibri"/>
                <a:cs typeface="Calibri"/>
                <a:sym typeface="Calibri"/>
              </a:rPr>
              <a:t>, a nationally determined contribution as referred to in Article 4, paragraph 2, and/or a national communication.</a:t>
            </a:r>
          </a:p>
        </p:txBody>
      </p:sp>
      <p:sp>
        <p:nvSpPr>
          <p:cNvPr id="146" name="Shape 146"/>
          <p:cNvSpPr txBox="1"/>
          <p:nvPr/>
        </p:nvSpPr>
        <p:spPr>
          <a:xfrm>
            <a:off x="2027238" y="259583"/>
            <a:ext cx="992777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rgbClr val="FFFF00"/>
                </a:solidFill>
                <a:latin typeface="Calibri"/>
                <a:ea typeface="Calibri"/>
                <a:cs typeface="Calibri"/>
                <a:sym typeface="Calibri"/>
              </a:rPr>
              <a:t>Moving from short term towards mid-longer term adaptation planning </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 calcmode="lin" valueType="num">
                                      <p:cBhvr additive="base">
                                        <p:cTn dur="500"/>
                                        <p:tgtEl>
                                          <p:spTgt spid="14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anim calcmode="lin" valueType="num">
                                      <p:cBhvr additive="base">
                                        <p:cTn dur="500"/>
                                        <p:tgtEl>
                                          <p:spTgt spid="14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xEl>
                                              <p:pRg end="2" st="2"/>
                                            </p:txEl>
                                          </p:spTgt>
                                        </p:tgtEl>
                                        <p:attrNameLst>
                                          <p:attrName>style.visibility</p:attrName>
                                        </p:attrNameLst>
                                      </p:cBhvr>
                                      <p:to>
                                        <p:strVal val="visible"/>
                                      </p:to>
                                    </p:set>
                                    <p:anim calcmode="lin" valueType="num">
                                      <p:cBhvr additive="base">
                                        <p:cTn dur="500"/>
                                        <p:tgtEl>
                                          <p:spTgt spid="14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grpSp>
        <p:nvGrpSpPr>
          <p:cNvPr id="152" name="Shape 152"/>
          <p:cNvGrpSpPr/>
          <p:nvPr/>
        </p:nvGrpSpPr>
        <p:grpSpPr>
          <a:xfrm>
            <a:off x="2171556" y="188640"/>
            <a:ext cx="8388935" cy="6480719"/>
            <a:chOff x="180013" y="0"/>
            <a:chExt cx="8388935" cy="6480719"/>
          </a:xfrm>
        </p:grpSpPr>
        <p:sp>
          <p:nvSpPr>
            <p:cNvPr id="153" name="Shape 153"/>
            <p:cNvSpPr/>
            <p:nvPr/>
          </p:nvSpPr>
          <p:spPr>
            <a:xfrm>
              <a:off x="1044099" y="0"/>
              <a:ext cx="6480719" cy="6480719"/>
            </a:xfrm>
            <a:prstGeom prst="diamond">
              <a:avLst/>
            </a:prstGeom>
            <a:solidFill>
              <a:srgbClr val="7B7B7B"/>
            </a:solidFill>
            <a:ln>
              <a:noFill/>
            </a:ln>
          </p:spPr>
          <p:txBody>
            <a:bodyPr anchorCtr="0" anchor="ctr" bIns="91425" lIns="91425" rIns="91425" tIns="91425">
              <a:noAutofit/>
            </a:bodyPr>
            <a:lstStyle/>
            <a:p>
              <a:pPr lvl="0">
                <a:spcBef>
                  <a:spcPts val="0"/>
                </a:spcBef>
                <a:buNone/>
              </a:pPr>
              <a:r>
                <a:t/>
              </a:r>
              <a:endParaRPr/>
            </a:p>
          </p:txBody>
        </p:sp>
        <p:sp>
          <p:nvSpPr>
            <p:cNvPr id="154" name="Shape 154"/>
            <p:cNvSpPr/>
            <p:nvPr/>
          </p:nvSpPr>
          <p:spPr>
            <a:xfrm>
              <a:off x="180013" y="3600394"/>
              <a:ext cx="4048618" cy="2527480"/>
            </a:xfrm>
            <a:prstGeom prst="roundRect">
              <a:avLst>
                <a:gd fmla="val 16667" name="adj"/>
              </a:avLst>
            </a:prstGeom>
            <a:solidFill>
              <a:srgbClr val="E5AC00"/>
            </a:solidFill>
            <a:ln cap="flat" cmpd="sng" w="12700">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5" name="Shape 155"/>
            <p:cNvSpPr txBox="1"/>
            <p:nvPr/>
          </p:nvSpPr>
          <p:spPr>
            <a:xfrm>
              <a:off x="303393" y="3723776"/>
              <a:ext cx="3801857" cy="2280718"/>
            </a:xfrm>
            <a:prstGeom prst="rect">
              <a:avLst/>
            </a:prstGeom>
            <a:noFill/>
            <a:ln>
              <a:noFill/>
            </a:ln>
          </p:spPr>
          <p:txBody>
            <a:bodyPr anchorCtr="0" anchor="ctr" bIns="68575" lIns="68575" rIns="68575" tIns="68575">
              <a:noAutofit/>
            </a:bodyPr>
            <a:lstStyle/>
            <a:p>
              <a:pPr indent="0" lvl="0" marL="0" marR="0" rtl="0" algn="ctr">
                <a:lnSpc>
                  <a:spcPct val="90000"/>
                </a:lnSpc>
                <a:spcBef>
                  <a:spcPts val="0"/>
                </a:spcBef>
                <a:spcAft>
                  <a:spcPts val="0"/>
                </a:spcAft>
                <a:buSzPct val="25000"/>
                <a:buNone/>
              </a:pPr>
              <a:r>
                <a:rPr b="1" lang="en-US" sz="1800">
                  <a:solidFill>
                    <a:schemeClr val="dk1"/>
                  </a:solidFill>
                  <a:latin typeface="Calibri"/>
                  <a:ea typeface="Calibri"/>
                  <a:cs typeface="Calibri"/>
                  <a:sym typeface="Calibri"/>
                </a:rPr>
                <a:t>D. Reporting, Monitoring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and Review</a:t>
              </a:r>
            </a:p>
            <a:p>
              <a:pPr indent="0" lvl="0" marL="0" marR="0" rtl="0" algn="l">
                <a:lnSpc>
                  <a:spcPct val="90000"/>
                </a:lnSpc>
                <a:spcBef>
                  <a:spcPts val="630"/>
                </a:spcBef>
                <a:spcAft>
                  <a:spcPts val="0"/>
                </a:spcAft>
                <a:buSzPct val="25000"/>
                <a:buNone/>
              </a:pPr>
              <a:r>
                <a:rPr lang="en-US" sz="1200">
                  <a:solidFill>
                    <a:schemeClr val="dk1"/>
                  </a:solidFill>
                  <a:latin typeface="Calibri"/>
                  <a:ea typeface="Calibri"/>
                  <a:cs typeface="Calibri"/>
                  <a:sym typeface="Calibri"/>
                </a:rPr>
                <a:t>1. Monitoring the NAP process </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2. Reviewing the NAP process to assess progress,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effectiveness and gaps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3. Iteratively updating the national adaptation plans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4. Outreach on the NAP process and reporting on</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progress and effectiveness </a:t>
              </a:r>
            </a:p>
          </p:txBody>
        </p:sp>
        <p:sp>
          <p:nvSpPr>
            <p:cNvPr id="156" name="Shape 156"/>
            <p:cNvSpPr/>
            <p:nvPr/>
          </p:nvSpPr>
          <p:spPr>
            <a:xfrm>
              <a:off x="252015" y="360037"/>
              <a:ext cx="3946029" cy="2527480"/>
            </a:xfrm>
            <a:prstGeom prst="roundRect">
              <a:avLst>
                <a:gd fmla="val 16667" name="adj"/>
              </a:avLst>
            </a:prstGeom>
            <a:solidFill>
              <a:srgbClr val="E5AC00"/>
            </a:solidFill>
            <a:ln cap="flat" cmpd="sng" w="12700">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7" name="Shape 157"/>
            <p:cNvSpPr txBox="1"/>
            <p:nvPr/>
          </p:nvSpPr>
          <p:spPr>
            <a:xfrm>
              <a:off x="375396" y="483418"/>
              <a:ext cx="3699266" cy="2280718"/>
            </a:xfrm>
            <a:prstGeom prst="rect">
              <a:avLst/>
            </a:prstGeom>
            <a:noFill/>
            <a:ln>
              <a:noFill/>
            </a:ln>
          </p:spPr>
          <p:txBody>
            <a:bodyPr anchorCtr="0" anchor="ctr" bIns="68575" lIns="68575" rIns="68575" tIns="68575">
              <a:noAutofit/>
            </a:bodyPr>
            <a:lstStyle/>
            <a:p>
              <a:pPr indent="0" lvl="0" marL="0" marR="0" rtl="0" algn="ctr">
                <a:lnSpc>
                  <a:spcPct val="90000"/>
                </a:lnSpc>
                <a:spcBef>
                  <a:spcPts val="0"/>
                </a:spcBef>
                <a:spcAft>
                  <a:spcPts val="0"/>
                </a:spcAft>
                <a:buSzPct val="25000"/>
                <a:buNone/>
              </a:pPr>
              <a:r>
                <a:rPr b="1" lang="en-US" sz="1800">
                  <a:solidFill>
                    <a:schemeClr val="dk1"/>
                  </a:solidFill>
                  <a:latin typeface="Calibri"/>
                  <a:ea typeface="Calibri"/>
                  <a:cs typeface="Calibri"/>
                  <a:sym typeface="Calibri"/>
                </a:rPr>
                <a:t>A. Laying the groundwork </a:t>
              </a:r>
              <a:br>
                <a:rPr b="1"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and addressing gaps</a:t>
              </a:r>
            </a:p>
            <a:p>
              <a:pPr indent="0" lvl="0" marL="0" marR="0" rtl="0" algn="l">
                <a:lnSpc>
                  <a:spcPct val="90000"/>
                </a:lnSpc>
                <a:spcBef>
                  <a:spcPts val="630"/>
                </a:spcBef>
                <a:spcAft>
                  <a:spcPts val="0"/>
                </a:spcAft>
                <a:buSzPct val="25000"/>
                <a:buNone/>
              </a:pPr>
              <a:r>
                <a:rPr lang="en-US" sz="1200">
                  <a:solidFill>
                    <a:schemeClr val="dk1"/>
                  </a:solidFill>
                  <a:latin typeface="Calibri"/>
                  <a:ea typeface="Calibri"/>
                  <a:cs typeface="Calibri"/>
                  <a:sym typeface="Calibri"/>
                </a:rPr>
                <a:t>1. Initiating and launching of the NAP process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2. Stocktaking: identifying available information on</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climate change impacts, vulnerability and</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adaptation and assessing gaps and needs of the</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enabling environment for the NAP process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3. Addressing capacity gaps and weaknesses in</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undertaking the NAP process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4. Comprehensively and iteratively assessing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development needs and climate vulnerabilities</a:t>
              </a:r>
            </a:p>
          </p:txBody>
        </p:sp>
        <p:sp>
          <p:nvSpPr>
            <p:cNvPr id="158" name="Shape 158"/>
            <p:cNvSpPr/>
            <p:nvPr/>
          </p:nvSpPr>
          <p:spPr>
            <a:xfrm>
              <a:off x="4532866" y="3600403"/>
              <a:ext cx="4036082" cy="2527480"/>
            </a:xfrm>
            <a:prstGeom prst="roundRect">
              <a:avLst>
                <a:gd fmla="val 16667" name="adj"/>
              </a:avLst>
            </a:prstGeom>
            <a:solidFill>
              <a:srgbClr val="E5AC00"/>
            </a:solidFill>
            <a:ln cap="flat" cmpd="sng" w="12700">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9" name="Shape 159"/>
            <p:cNvSpPr txBox="1"/>
            <p:nvPr/>
          </p:nvSpPr>
          <p:spPr>
            <a:xfrm>
              <a:off x="4656246" y="3723783"/>
              <a:ext cx="3789320" cy="2280718"/>
            </a:xfrm>
            <a:prstGeom prst="rect">
              <a:avLst/>
            </a:prstGeom>
            <a:noFill/>
            <a:ln>
              <a:noFill/>
            </a:ln>
          </p:spPr>
          <p:txBody>
            <a:bodyPr anchorCtr="0" anchor="ctr" bIns="68575" lIns="68575" rIns="68575" tIns="68575">
              <a:noAutofit/>
            </a:bodyPr>
            <a:lstStyle/>
            <a:p>
              <a:pPr indent="0" lvl="0" marL="0" marR="0" rtl="0" algn="ctr">
                <a:lnSpc>
                  <a:spcPct val="90000"/>
                </a:lnSpc>
                <a:spcBef>
                  <a:spcPts val="0"/>
                </a:spcBef>
                <a:spcAft>
                  <a:spcPts val="0"/>
                </a:spcAft>
                <a:buSzPct val="25000"/>
                <a:buNone/>
              </a:pPr>
              <a:r>
                <a:rPr b="1" lang="en-US" sz="1800">
                  <a:solidFill>
                    <a:schemeClr val="dk1"/>
                  </a:solidFill>
                  <a:latin typeface="Calibri"/>
                  <a:ea typeface="Calibri"/>
                  <a:cs typeface="Calibri"/>
                  <a:sym typeface="Calibri"/>
                </a:rPr>
                <a:t>C. Implementation Strategy</a:t>
              </a:r>
            </a:p>
            <a:p>
              <a:pPr indent="0" lvl="0" marL="0" marR="0" rtl="0" algn="l">
                <a:lnSpc>
                  <a:spcPct val="90000"/>
                </a:lnSpc>
                <a:spcBef>
                  <a:spcPts val="630"/>
                </a:spcBef>
                <a:spcAft>
                  <a:spcPts val="0"/>
                </a:spcAft>
                <a:buSzPct val="25000"/>
                <a:buNone/>
              </a:pPr>
              <a:r>
                <a:rPr lang="en-US" sz="1200">
                  <a:solidFill>
                    <a:schemeClr val="dk1"/>
                  </a:solidFill>
                  <a:latin typeface="Calibri"/>
                  <a:ea typeface="Calibri"/>
                  <a:cs typeface="Calibri"/>
                  <a:sym typeface="Calibri"/>
                </a:rPr>
                <a:t>1. Prioritizing climate change adaptation in national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planning</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2. Developing a (long-term) national adaptation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implementation strategy</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3. Enhancing capacity for planning and implementing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adaptation</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4. Promoting coordination and synergy at the regional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level and with other multilateral environmental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agreements</a:t>
              </a:r>
            </a:p>
          </p:txBody>
        </p:sp>
        <p:sp>
          <p:nvSpPr>
            <p:cNvPr id="160" name="Shape 160"/>
            <p:cNvSpPr/>
            <p:nvPr/>
          </p:nvSpPr>
          <p:spPr>
            <a:xfrm>
              <a:off x="4500508" y="360045"/>
              <a:ext cx="3919086" cy="2513073"/>
            </a:xfrm>
            <a:prstGeom prst="roundRect">
              <a:avLst>
                <a:gd fmla="val 16667" name="adj"/>
              </a:avLst>
            </a:prstGeom>
            <a:solidFill>
              <a:srgbClr val="E5AC00"/>
            </a:solidFill>
            <a:ln cap="flat" cmpd="sng" w="12700">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 name="Shape 161"/>
            <p:cNvSpPr txBox="1"/>
            <p:nvPr/>
          </p:nvSpPr>
          <p:spPr>
            <a:xfrm>
              <a:off x="4623187" y="482724"/>
              <a:ext cx="3673730" cy="2267717"/>
            </a:xfrm>
            <a:prstGeom prst="rect">
              <a:avLst/>
            </a:prstGeom>
            <a:noFill/>
            <a:ln>
              <a:noFill/>
            </a:ln>
          </p:spPr>
          <p:txBody>
            <a:bodyPr anchorCtr="0" anchor="ctr" bIns="68575" lIns="68575" rIns="68575" tIns="68575">
              <a:noAutofit/>
            </a:bodyPr>
            <a:lstStyle/>
            <a:p>
              <a:pPr indent="0" lvl="0" marL="0" marR="0" rtl="0" algn="ctr">
                <a:lnSpc>
                  <a:spcPct val="90000"/>
                </a:lnSpc>
                <a:spcBef>
                  <a:spcPts val="0"/>
                </a:spcBef>
                <a:spcAft>
                  <a:spcPts val="0"/>
                </a:spcAft>
                <a:buSzPct val="25000"/>
                <a:buNone/>
              </a:pPr>
              <a:r>
                <a:rPr b="1" lang="en-US" sz="1800">
                  <a:solidFill>
                    <a:schemeClr val="dk1"/>
                  </a:solidFill>
                  <a:latin typeface="Calibri"/>
                  <a:ea typeface="Calibri"/>
                  <a:cs typeface="Calibri"/>
                  <a:sym typeface="Calibri"/>
                </a:rPr>
                <a:t>B. Preparatory Elements</a:t>
              </a:r>
            </a:p>
            <a:p>
              <a:pPr indent="0" lvl="0" marL="0" marR="0" rtl="0" algn="l">
                <a:lnSpc>
                  <a:spcPct val="90000"/>
                </a:lnSpc>
                <a:spcBef>
                  <a:spcPts val="630"/>
                </a:spcBef>
                <a:spcAft>
                  <a:spcPts val="0"/>
                </a:spcAft>
                <a:buSzPct val="25000"/>
                <a:buNone/>
              </a:pPr>
              <a:r>
                <a:rPr lang="en-US" sz="1200">
                  <a:solidFill>
                    <a:schemeClr val="dk1"/>
                  </a:solidFill>
                  <a:latin typeface="Calibri"/>
                  <a:ea typeface="Calibri"/>
                  <a:cs typeface="Calibri"/>
                  <a:sym typeface="Calibri"/>
                </a:rPr>
                <a:t>1. Analysing current climate and future climate</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change scenarios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2. Assessing climate vulnerabilities and identifying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adaptation options at the sector, subnational,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national and other appropriate levels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3. Reviewing and appraising adaptation options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4. Compiling and communicating national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adaptation plans</a:t>
              </a:r>
            </a:p>
            <a:p>
              <a:pPr indent="0" lvl="0" marL="0" marR="0" rtl="0" algn="l">
                <a:lnSpc>
                  <a:spcPct val="90000"/>
                </a:lnSpc>
                <a:spcBef>
                  <a:spcPts val="420"/>
                </a:spcBef>
                <a:spcAft>
                  <a:spcPts val="0"/>
                </a:spcAft>
                <a:buSzPct val="25000"/>
                <a:buNone/>
              </a:pPr>
              <a:r>
                <a:rPr lang="en-US" sz="1200">
                  <a:solidFill>
                    <a:schemeClr val="dk1"/>
                  </a:solidFill>
                  <a:latin typeface="Calibri"/>
                  <a:ea typeface="Calibri"/>
                  <a:cs typeface="Calibri"/>
                  <a:sym typeface="Calibri"/>
                </a:rPr>
                <a:t>5. Integrating climate change adaptation into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national and subnational development and </a:t>
              </a:r>
              <a:br>
                <a:rPr lang="en-US" sz="1200">
                  <a:solidFill>
                    <a:schemeClr val="dk1"/>
                  </a:solidFill>
                  <a:latin typeface="Calibri"/>
                  <a:ea typeface="Calibri"/>
                  <a:cs typeface="Calibri"/>
                  <a:sym typeface="Calibri"/>
                </a:rPr>
              </a:br>
              <a:r>
                <a:rPr lang="en-US" sz="1200">
                  <a:solidFill>
                    <a:schemeClr val="dk1"/>
                  </a:solidFill>
                  <a:latin typeface="Calibri"/>
                  <a:ea typeface="Calibri"/>
                  <a:cs typeface="Calibri"/>
                  <a:sym typeface="Calibri"/>
                </a:rPr>
                <a:t>    sectoral planning</a:t>
              </a:r>
            </a:p>
          </p:txBody>
        </p:sp>
      </p:grpSp>
      <p:sp>
        <p:nvSpPr>
          <p:cNvPr id="162" name="Shape 162"/>
          <p:cNvSpPr/>
          <p:nvPr/>
        </p:nvSpPr>
        <p:spPr>
          <a:xfrm>
            <a:off x="3211774" y="3019600"/>
            <a:ext cx="5773311" cy="76944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lang="en-US" sz="4400">
                <a:solidFill>
                  <a:srgbClr val="FFFFFF"/>
                </a:solidFill>
                <a:latin typeface="Calibri"/>
                <a:ea typeface="Calibri"/>
                <a:cs typeface="Calibri"/>
                <a:sym typeface="Calibri"/>
              </a:rPr>
              <a:t>NAP process </a:t>
            </a:r>
            <a:r>
              <a:rPr lang="en-US" sz="2400">
                <a:solidFill>
                  <a:srgbClr val="FFFFFF"/>
                </a:solidFill>
                <a:latin typeface="Calibri"/>
                <a:ea typeface="Calibri"/>
                <a:cs typeface="Calibri"/>
                <a:sym typeface="Calibri"/>
              </a:rPr>
              <a:t>(elements and steps)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p:nvPr/>
        </p:nvSpPr>
        <p:spPr>
          <a:xfrm>
            <a:off x="712693" y="610883"/>
            <a:ext cx="10461811" cy="156966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lt1"/>
              </a:buClr>
              <a:buSzPct val="100000"/>
              <a:buFont typeface="Calibri"/>
              <a:buAutoNum type="arabicPeriod"/>
            </a:pPr>
            <a:r>
              <a:rPr b="1" lang="en-US" sz="2400">
                <a:solidFill>
                  <a:schemeClr val="lt1"/>
                </a:solidFill>
                <a:latin typeface="Calibri"/>
                <a:ea typeface="Calibri"/>
                <a:cs typeface="Calibri"/>
                <a:sym typeface="Calibri"/>
              </a:rPr>
              <a:t>Countries do not start from scratch - have established foundations for integrating climate change into medium- and long-term planning </a:t>
            </a:r>
          </a:p>
          <a:p>
            <a:pPr indent="-342900" lvl="0" marL="342900" marR="0" rtl="0" algn="l">
              <a:spcBef>
                <a:spcPts val="0"/>
              </a:spcBef>
              <a:spcAft>
                <a:spcPts val="0"/>
              </a:spcAft>
              <a:buClr>
                <a:schemeClr val="lt1"/>
              </a:buClr>
              <a:buSzPct val="100000"/>
              <a:buFont typeface="Calibri"/>
              <a:buAutoNum type="arabicPeriod"/>
            </a:pPr>
            <a:r>
              <a:rPr b="1" lang="en-US" sz="2400">
                <a:solidFill>
                  <a:schemeClr val="lt1"/>
                </a:solidFill>
                <a:latin typeface="Calibri"/>
                <a:ea typeface="Calibri"/>
                <a:cs typeface="Calibri"/>
                <a:sym typeface="Calibri"/>
              </a:rPr>
              <a:t>Critical to focus on “whole of government” approach that supports planning and budgeting that takes climate change into account</a:t>
            </a:r>
          </a:p>
        </p:txBody>
      </p:sp>
      <p:sp>
        <p:nvSpPr>
          <p:cNvPr id="168" name="Shape 168"/>
          <p:cNvSpPr txBox="1"/>
          <p:nvPr/>
        </p:nvSpPr>
        <p:spPr>
          <a:xfrm>
            <a:off x="3868450" y="104350"/>
            <a:ext cx="5184880"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600">
                <a:solidFill>
                  <a:schemeClr val="lt1"/>
                </a:solidFill>
                <a:latin typeface="Calibri"/>
                <a:ea typeface="Calibri"/>
                <a:cs typeface="Calibri"/>
                <a:sym typeface="Calibri"/>
              </a:rPr>
              <a:t>NAP – an iterative process</a:t>
            </a:r>
          </a:p>
        </p:txBody>
      </p:sp>
      <p:sp>
        <p:nvSpPr>
          <p:cNvPr id="169" name="Shape 169"/>
          <p:cNvSpPr/>
          <p:nvPr/>
        </p:nvSpPr>
        <p:spPr>
          <a:xfrm>
            <a:off x="1573304" y="2067642"/>
            <a:ext cx="10542494" cy="4681281"/>
          </a:xfrm>
          <a:prstGeom prst="rect">
            <a:avLst/>
          </a:prstGeom>
          <a:noFill/>
          <a:ln>
            <a:noFill/>
          </a:ln>
        </p:spPr>
        <p:txBody>
          <a:bodyPr anchorCtr="0" anchor="t" bIns="45700" lIns="91425" rIns="91425" tIns="45700">
            <a:noAutofit/>
          </a:bodyPr>
          <a:lstStyle/>
          <a:p>
            <a:pPr indent="-342900" lvl="0" marL="342900" marR="0" rtl="0" algn="l">
              <a:lnSpc>
                <a:spcPct val="107000"/>
              </a:lnSpc>
              <a:spcBef>
                <a:spcPts val="0"/>
              </a:spcBef>
              <a:spcAft>
                <a:spcPts val="0"/>
              </a:spcAft>
              <a:buClr>
                <a:srgbClr val="FFFF00"/>
              </a:buClr>
              <a:buSzPct val="100000"/>
              <a:buFont typeface="Arial"/>
              <a:buChar char="•"/>
            </a:pPr>
            <a:r>
              <a:rPr lang="en-US" sz="2000">
                <a:solidFill>
                  <a:srgbClr val="FFFF00"/>
                </a:solidFill>
                <a:latin typeface="Calibri"/>
                <a:ea typeface="Calibri"/>
                <a:cs typeface="Calibri"/>
                <a:sym typeface="Calibri"/>
              </a:rPr>
              <a:t>Capacities to integrate climate risks and adaptation planning into: </a:t>
            </a:r>
          </a:p>
          <a:p>
            <a:pPr indent="-285750" lvl="1" marL="742950" marR="0" rtl="0" algn="l">
              <a:lnSpc>
                <a:spcPct val="107000"/>
              </a:lnSpc>
              <a:spcBef>
                <a:spcPts val="600"/>
              </a:spcBef>
              <a:spcAft>
                <a:spcPts val="0"/>
              </a:spcAft>
              <a:buClr>
                <a:srgbClr val="FFFF00"/>
              </a:buClr>
              <a:buSzPct val="100000"/>
              <a:buFont typeface="Calibri"/>
              <a:buAutoNum type="alphaLcPeriod"/>
            </a:pPr>
            <a:r>
              <a:rPr b="0" i="0" lang="en-US" sz="2000" u="none" cap="none" strike="noStrike">
                <a:solidFill>
                  <a:srgbClr val="FFFF00"/>
                </a:solidFill>
                <a:latin typeface="Calibri"/>
                <a:ea typeface="Calibri"/>
                <a:cs typeface="Calibri"/>
                <a:sym typeface="Calibri"/>
              </a:rPr>
              <a:t>national development policy, strategy and planning frames, as well as related policy instruments (e.g. legislation)</a:t>
            </a:r>
          </a:p>
          <a:p>
            <a:pPr indent="-285750" lvl="1" marL="742950" marR="0" rtl="0" algn="l">
              <a:lnSpc>
                <a:spcPct val="107000"/>
              </a:lnSpc>
              <a:spcBef>
                <a:spcPts val="0"/>
              </a:spcBef>
              <a:spcAft>
                <a:spcPts val="0"/>
              </a:spcAft>
              <a:buClr>
                <a:srgbClr val="FFFF00"/>
              </a:buClr>
              <a:buSzPct val="100000"/>
              <a:buFont typeface="Calibri"/>
              <a:buAutoNum type="alphaLcPeriod"/>
            </a:pPr>
            <a:r>
              <a:rPr b="0" i="0" lang="en-US" sz="2000" u="none" cap="none" strike="noStrike">
                <a:solidFill>
                  <a:srgbClr val="FFFF00"/>
                </a:solidFill>
                <a:latin typeface="Calibri"/>
                <a:ea typeface="Calibri"/>
                <a:cs typeface="Calibri"/>
                <a:sym typeface="Calibri"/>
              </a:rPr>
              <a:t>sectoral and territorial policies and plans, and sector specific policy instruments </a:t>
            </a:r>
          </a:p>
          <a:p>
            <a:pPr indent="-285750" lvl="1" marL="742950" marR="0" rtl="0" algn="l">
              <a:lnSpc>
                <a:spcPct val="107000"/>
              </a:lnSpc>
              <a:spcBef>
                <a:spcPts val="0"/>
              </a:spcBef>
              <a:spcAft>
                <a:spcPts val="0"/>
              </a:spcAft>
              <a:buClr>
                <a:srgbClr val="FFFF00"/>
              </a:buClr>
              <a:buSzPct val="100000"/>
              <a:buFont typeface="Calibri"/>
              <a:buAutoNum type="alphaLcPeriod"/>
            </a:pPr>
            <a:r>
              <a:rPr b="0" i="0" lang="en-US" sz="2000" u="none" cap="none" strike="noStrike">
                <a:solidFill>
                  <a:srgbClr val="FFFF00"/>
                </a:solidFill>
                <a:latin typeface="Calibri"/>
                <a:ea typeface="Calibri"/>
                <a:cs typeface="Calibri"/>
                <a:sym typeface="Calibri"/>
              </a:rPr>
              <a:t>Fiscal, economic or budgetary planning processes</a:t>
            </a:r>
          </a:p>
          <a:p>
            <a:pPr indent="-285750" lvl="1" marL="742950" marR="0" rtl="0" algn="l">
              <a:lnSpc>
                <a:spcPct val="107000"/>
              </a:lnSpc>
              <a:spcBef>
                <a:spcPts val="0"/>
              </a:spcBef>
              <a:spcAft>
                <a:spcPts val="0"/>
              </a:spcAft>
              <a:buClr>
                <a:srgbClr val="FFFF00"/>
              </a:buClr>
              <a:buSzPct val="100000"/>
              <a:buFont typeface="Calibri"/>
              <a:buAutoNum type="alphaLcPeriod"/>
            </a:pPr>
            <a:r>
              <a:rPr b="0" i="0" lang="en-US" sz="2000" u="none" cap="none" strike="noStrike">
                <a:solidFill>
                  <a:srgbClr val="FFFF00"/>
                </a:solidFill>
                <a:latin typeface="Calibri"/>
                <a:ea typeface="Calibri"/>
                <a:cs typeface="Calibri"/>
                <a:sym typeface="Calibri"/>
              </a:rPr>
              <a:t>Community-based development initiatives</a:t>
            </a:r>
          </a:p>
          <a:p>
            <a:pPr indent="-342900" lvl="0" marL="342900" marR="0" rtl="0" algn="l">
              <a:lnSpc>
                <a:spcPct val="107000"/>
              </a:lnSpc>
              <a:spcBef>
                <a:spcPts val="0"/>
              </a:spcBef>
              <a:spcAft>
                <a:spcPts val="0"/>
              </a:spcAft>
              <a:buClr>
                <a:srgbClr val="FFFF00"/>
              </a:buClr>
              <a:buSzPct val="100000"/>
              <a:buFont typeface="Arial"/>
              <a:buChar char="•"/>
            </a:pPr>
            <a:r>
              <a:rPr lang="en-US" sz="2000">
                <a:solidFill>
                  <a:srgbClr val="FFFF00"/>
                </a:solidFill>
                <a:latin typeface="Calibri"/>
                <a:ea typeface="Calibri"/>
                <a:cs typeface="Calibri"/>
                <a:sym typeface="Calibri"/>
              </a:rPr>
              <a:t>Institutional coordination mechanism on CC matters (e.g. CC Working Groups, Country Teams, Committees), Central to local government </a:t>
            </a:r>
          </a:p>
          <a:p>
            <a:pPr indent="-342900" lvl="0" marL="342900" marR="0" rtl="0" algn="l">
              <a:lnSpc>
                <a:spcPct val="107000"/>
              </a:lnSpc>
              <a:spcBef>
                <a:spcPts val="600"/>
              </a:spcBef>
              <a:spcAft>
                <a:spcPts val="0"/>
              </a:spcAft>
              <a:buClr>
                <a:srgbClr val="FFFF00"/>
              </a:buClr>
              <a:buSzPct val="100000"/>
              <a:buFont typeface="Arial"/>
              <a:buChar char="•"/>
            </a:pPr>
            <a:r>
              <a:rPr lang="en-US" sz="2000">
                <a:solidFill>
                  <a:srgbClr val="FFFF00"/>
                </a:solidFill>
                <a:latin typeface="Calibri"/>
                <a:ea typeface="Calibri"/>
                <a:cs typeface="Calibri"/>
                <a:sym typeface="Calibri"/>
              </a:rPr>
              <a:t>Climate information available (e.g. climate impact studies, projections and scenarios, vulnerability analysis, hazard and risk mapping, early warning systems and climate information services.</a:t>
            </a:r>
          </a:p>
          <a:p>
            <a:pPr indent="-342900" lvl="0" marL="342900" marR="0" rtl="0" algn="l">
              <a:lnSpc>
                <a:spcPct val="107000"/>
              </a:lnSpc>
              <a:spcBef>
                <a:spcPts val="600"/>
              </a:spcBef>
              <a:spcAft>
                <a:spcPts val="0"/>
              </a:spcAft>
              <a:buClr>
                <a:srgbClr val="FFFF00"/>
              </a:buClr>
              <a:buSzPct val="100000"/>
              <a:buFont typeface="Arial"/>
              <a:buChar char="•"/>
            </a:pPr>
            <a:r>
              <a:rPr lang="en-US" sz="2000">
                <a:solidFill>
                  <a:srgbClr val="FFFF00"/>
                </a:solidFill>
                <a:latin typeface="Calibri"/>
                <a:ea typeface="Calibri"/>
                <a:cs typeface="Calibri"/>
                <a:sym typeface="Calibri"/>
              </a:rPr>
              <a:t>Capacities of economic, and cost-benefit analysis</a:t>
            </a:r>
          </a:p>
          <a:p>
            <a:pPr indent="-342900" lvl="0" marL="342900" marR="0" rtl="0" algn="l">
              <a:lnSpc>
                <a:spcPct val="107000"/>
              </a:lnSpc>
              <a:spcBef>
                <a:spcPts val="600"/>
              </a:spcBef>
              <a:spcAft>
                <a:spcPts val="0"/>
              </a:spcAft>
              <a:buClr>
                <a:srgbClr val="FFFF00"/>
              </a:buClr>
              <a:buSzPct val="100000"/>
              <a:buFont typeface="Arial"/>
              <a:buChar char="•"/>
            </a:pPr>
            <a:r>
              <a:rPr lang="en-US" sz="2000">
                <a:solidFill>
                  <a:srgbClr val="FFFF00"/>
                </a:solidFill>
                <a:latin typeface="Calibri"/>
                <a:ea typeface="Calibri"/>
                <a:cs typeface="Calibri"/>
                <a:sym typeface="Calibri"/>
              </a:rPr>
              <a:t>Framework to track and monitor climate change adaptation related policy and project processes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5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5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 calcmode="lin" valueType="num">
                                      <p:cBhvr additive="base">
                                        <p:cTn dur="500"/>
                                        <p:tgtEl>
                                          <p:spTgt spid="16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 calcmode="lin" valueType="num">
                                      <p:cBhvr additive="base">
                                        <p:cTn dur="500"/>
                                        <p:tgtEl>
                                          <p:spTgt spid="16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 calcmode="lin" valueType="num">
                                      <p:cBhvr additive="base">
                                        <p:cTn dur="500"/>
                                        <p:tgtEl>
                                          <p:spTgt spid="16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 calcmode="lin" valueType="num">
                                      <p:cBhvr additive="base">
                                        <p:cTn dur="500"/>
                                        <p:tgtEl>
                                          <p:spTgt spid="16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 calcmode="lin" valueType="num">
                                      <p:cBhvr additive="base">
                                        <p:cTn dur="500"/>
                                        <p:tgtEl>
                                          <p:spTgt spid="16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 calcmode="lin" valueType="num">
                                      <p:cBhvr additive="base">
                                        <p:cTn dur="500"/>
                                        <p:tgtEl>
                                          <p:spTgt spid="16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 calcmode="lin" valueType="num">
                                      <p:cBhvr additive="base">
                                        <p:cTn dur="500"/>
                                        <p:tgtEl>
                                          <p:spTgt spid="16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 calcmode="lin" valueType="num">
                                      <p:cBhvr additive="base">
                                        <p:cTn dur="500"/>
                                        <p:tgtEl>
                                          <p:spTgt spid="16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xEl>
                                              <p:pRg end="8" st="8"/>
                                            </p:txEl>
                                          </p:spTgt>
                                        </p:tgtEl>
                                        <p:attrNameLst>
                                          <p:attrName>style.visibility</p:attrName>
                                        </p:attrNameLst>
                                      </p:cBhvr>
                                      <p:to>
                                        <p:strVal val="visible"/>
                                      </p:to>
                                    </p:set>
                                    <p:anim calcmode="lin" valueType="num">
                                      <p:cBhvr additive="base">
                                        <p:cTn dur="500"/>
                                        <p:tgtEl>
                                          <p:spTgt spid="16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b="0" l="-200" r="0" t="0"/>
          <a:stretch/>
        </p:blipFill>
        <p:spPr>
          <a:xfrm>
            <a:off x="574058" y="719206"/>
            <a:ext cx="10892517" cy="5773033"/>
          </a:xfrm>
          <a:prstGeom prst="rect">
            <a:avLst/>
          </a:prstGeom>
          <a:noFill/>
          <a:ln>
            <a:noFill/>
          </a:ln>
        </p:spPr>
      </p:pic>
      <p:pic>
        <p:nvPicPr>
          <p:cNvPr id="175" name="Shape 175"/>
          <p:cNvPicPr preferRelativeResize="0"/>
          <p:nvPr/>
        </p:nvPicPr>
        <p:blipFill rotWithShape="1">
          <a:blip r:embed="rId4">
            <a:alphaModFix/>
          </a:blip>
          <a:srcRect b="0" l="0" r="0" t="0"/>
          <a:stretch/>
        </p:blipFill>
        <p:spPr>
          <a:xfrm>
            <a:off x="51814" y="3788657"/>
            <a:ext cx="1572771" cy="306934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nvSpPr>
        <p:spPr>
          <a:xfrm>
            <a:off x="338326" y="155590"/>
            <a:ext cx="11853673" cy="461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PT Sans"/>
                <a:ea typeface="PT Sans"/>
                <a:cs typeface="PT Sans"/>
                <a:sym typeface="PT Sans"/>
              </a:rPr>
              <a:t>Making Systems and Institutions Climate Finance Ready is Important:</a:t>
            </a:r>
          </a:p>
        </p:txBody>
      </p:sp>
      <p:pic>
        <p:nvPicPr>
          <p:cNvPr id="182" name="Shape 182"/>
          <p:cNvPicPr preferRelativeResize="0"/>
          <p:nvPr/>
        </p:nvPicPr>
        <p:blipFill rotWithShape="1">
          <a:blip r:embed="rId3">
            <a:alphaModFix/>
          </a:blip>
          <a:srcRect b="0" l="0" r="0" t="0"/>
          <a:stretch/>
        </p:blipFill>
        <p:spPr>
          <a:xfrm>
            <a:off x="51814" y="3788657"/>
            <a:ext cx="1572771" cy="3069341"/>
          </a:xfrm>
          <a:prstGeom prst="rect">
            <a:avLst/>
          </a:prstGeom>
          <a:noFill/>
          <a:ln>
            <a:noFill/>
          </a:ln>
        </p:spPr>
      </p:pic>
      <p:grpSp>
        <p:nvGrpSpPr>
          <p:cNvPr id="183" name="Shape 183"/>
          <p:cNvGrpSpPr/>
          <p:nvPr/>
        </p:nvGrpSpPr>
        <p:grpSpPr>
          <a:xfrm>
            <a:off x="2395522" y="2031797"/>
            <a:ext cx="1915025" cy="3772470"/>
            <a:chOff x="3436" y="822759"/>
            <a:chExt cx="2067221" cy="2668139"/>
          </a:xfrm>
        </p:grpSpPr>
        <p:sp>
          <p:nvSpPr>
            <p:cNvPr id="184" name="Shape 184"/>
            <p:cNvSpPr/>
            <p:nvPr/>
          </p:nvSpPr>
          <p:spPr>
            <a:xfrm>
              <a:off x="3436" y="822759"/>
              <a:ext cx="2067221" cy="2668139"/>
            </a:xfrm>
            <a:prstGeom prst="rect">
              <a:avLst/>
            </a:prstGeom>
            <a:solidFill>
              <a:schemeClr val="dk1"/>
            </a:solidFill>
            <a:ln cap="flat" cmpd="sng" w="12700">
              <a:solidFill>
                <a:srgbClr val="CFDEEF">
                  <a:alpha val="89803"/>
                </a:srgbClr>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5" name="Shape 185"/>
            <p:cNvSpPr/>
            <p:nvPr/>
          </p:nvSpPr>
          <p:spPr>
            <a:xfrm>
              <a:off x="3436" y="822759"/>
              <a:ext cx="2067221" cy="2668139"/>
            </a:xfrm>
            <a:prstGeom prst="rect">
              <a:avLst/>
            </a:prstGeom>
            <a:solidFill>
              <a:schemeClr val="dk1"/>
            </a:solidFill>
            <a:ln>
              <a:noFill/>
            </a:ln>
          </p:spPr>
          <p:txBody>
            <a:bodyPr anchorCtr="0" anchor="t" bIns="128000" lIns="85325" rIns="113775" tIns="85325">
              <a:noAutofit/>
            </a:bodyPr>
            <a:lstStyle/>
            <a:p>
              <a:pPr indent="-171450" lvl="1" marL="171450" marR="0" rtl="0" algn="l">
                <a:lnSpc>
                  <a:spcPct val="90000"/>
                </a:lnSpc>
                <a:spcBef>
                  <a:spcPts val="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Assess needs and priorities, and identify barriers to investment</a:t>
              </a:r>
            </a:p>
            <a:p>
              <a:pPr indent="-171450" lvl="1" marL="171450" marR="0" rtl="0" algn="l">
                <a:lnSpc>
                  <a:spcPct val="90000"/>
                </a:lnSpc>
                <a:spcBef>
                  <a:spcPts val="270"/>
                </a:spcBef>
                <a:spcAft>
                  <a:spcPts val="0"/>
                </a:spcAft>
                <a:buClr>
                  <a:schemeClr val="dk1"/>
                </a:buClr>
                <a:buFont typeface="Calibri"/>
                <a:buNone/>
              </a:pPr>
              <a:r>
                <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Identify policy mix and sources of financing</a:t>
              </a:r>
            </a:p>
            <a:p>
              <a:pPr indent="-171450" lvl="1" marL="171450" marR="0" rtl="0" algn="l">
                <a:lnSpc>
                  <a:spcPct val="90000"/>
                </a:lnSpc>
                <a:spcBef>
                  <a:spcPts val="270"/>
                </a:spcBef>
                <a:spcAft>
                  <a:spcPts val="0"/>
                </a:spcAft>
                <a:buClr>
                  <a:schemeClr val="dk1"/>
                </a:buClr>
                <a:buFont typeface="Calibri"/>
                <a:buNone/>
              </a:pPr>
              <a:r>
                <a:t/>
              </a:r>
              <a:endParaRPr b="0" i="0" sz="1800" u="none" cap="none" strike="noStrike">
                <a:solidFill>
                  <a:schemeClr val="lt1"/>
                </a:solidFill>
                <a:latin typeface="Calibri"/>
                <a:ea typeface="Calibri"/>
                <a:cs typeface="Calibri"/>
                <a:sym typeface="Calibri"/>
              </a:endParaRPr>
            </a:p>
          </p:txBody>
        </p:sp>
      </p:grpSp>
      <p:grpSp>
        <p:nvGrpSpPr>
          <p:cNvPr id="186" name="Shape 186"/>
          <p:cNvGrpSpPr/>
          <p:nvPr/>
        </p:nvGrpSpPr>
        <p:grpSpPr>
          <a:xfrm>
            <a:off x="4752156" y="2031797"/>
            <a:ext cx="1915025" cy="3772470"/>
            <a:chOff x="2360071" y="822759"/>
            <a:chExt cx="2067221" cy="2668139"/>
          </a:xfrm>
        </p:grpSpPr>
        <p:sp>
          <p:nvSpPr>
            <p:cNvPr id="187" name="Shape 187"/>
            <p:cNvSpPr/>
            <p:nvPr/>
          </p:nvSpPr>
          <p:spPr>
            <a:xfrm>
              <a:off x="2360071" y="822759"/>
              <a:ext cx="2067221" cy="2668139"/>
            </a:xfrm>
            <a:prstGeom prst="rect">
              <a:avLst/>
            </a:prstGeom>
            <a:solidFill>
              <a:schemeClr val="dk1"/>
            </a:solidFill>
            <a:ln cap="flat" cmpd="sng" w="12700">
              <a:solidFill>
                <a:srgbClr val="CFDEEF">
                  <a:alpha val="89803"/>
                </a:srgbClr>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8" name="Shape 188"/>
            <p:cNvSpPr/>
            <p:nvPr/>
          </p:nvSpPr>
          <p:spPr>
            <a:xfrm>
              <a:off x="2360071" y="822759"/>
              <a:ext cx="2067221" cy="2668139"/>
            </a:xfrm>
            <a:prstGeom prst="rect">
              <a:avLst/>
            </a:prstGeom>
            <a:solidFill>
              <a:schemeClr val="dk1"/>
            </a:solidFill>
            <a:ln>
              <a:noFill/>
            </a:ln>
          </p:spPr>
          <p:txBody>
            <a:bodyPr anchorCtr="0" anchor="t" bIns="128000" lIns="85325" rIns="113775" tIns="85325">
              <a:noAutofit/>
            </a:bodyPr>
            <a:lstStyle/>
            <a:p>
              <a:pPr indent="-171450" lvl="1" marL="171450" marR="0" rtl="0" algn="l">
                <a:lnSpc>
                  <a:spcPct val="90000"/>
                </a:lnSpc>
                <a:spcBef>
                  <a:spcPts val="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Multiple access channels</a:t>
              </a:r>
            </a:p>
            <a:p>
              <a:pPr indent="-171450" lvl="1" marL="171450" marR="0" rtl="0" algn="l">
                <a:lnSpc>
                  <a:spcPct val="90000"/>
                </a:lnSpc>
                <a:spcBef>
                  <a:spcPts val="270"/>
                </a:spcBef>
                <a:spcAft>
                  <a:spcPts val="0"/>
                </a:spcAft>
                <a:buClr>
                  <a:schemeClr val="dk1"/>
                </a:buClr>
                <a:buFont typeface="Calibri"/>
                <a:buNone/>
              </a:pPr>
              <a:r>
                <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Blend and combine finance</a:t>
              </a:r>
            </a:p>
            <a:p>
              <a:pPr indent="-171450" lvl="1" marL="171450" marR="0" rtl="0" algn="l">
                <a:lnSpc>
                  <a:spcPct val="90000"/>
                </a:lnSpc>
                <a:spcBef>
                  <a:spcPts val="270"/>
                </a:spcBef>
                <a:spcAft>
                  <a:spcPts val="0"/>
                </a:spcAft>
                <a:buClr>
                  <a:schemeClr val="dk1"/>
                </a:buClr>
                <a:buFont typeface="Calibri"/>
                <a:buNone/>
              </a:pPr>
              <a:r>
                <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Formulate project, progamme, sector-wide approaches to access finance</a:t>
              </a:r>
            </a:p>
          </p:txBody>
        </p:sp>
      </p:grpSp>
      <p:grpSp>
        <p:nvGrpSpPr>
          <p:cNvPr id="189" name="Shape 189"/>
          <p:cNvGrpSpPr/>
          <p:nvPr/>
        </p:nvGrpSpPr>
        <p:grpSpPr>
          <a:xfrm>
            <a:off x="7108790" y="2031797"/>
            <a:ext cx="1915025" cy="3772470"/>
            <a:chOff x="4716705" y="822759"/>
            <a:chExt cx="2067221" cy="2668139"/>
          </a:xfrm>
        </p:grpSpPr>
        <p:sp>
          <p:nvSpPr>
            <p:cNvPr id="190" name="Shape 190"/>
            <p:cNvSpPr/>
            <p:nvPr/>
          </p:nvSpPr>
          <p:spPr>
            <a:xfrm>
              <a:off x="4716705" y="822759"/>
              <a:ext cx="2067221" cy="2668139"/>
            </a:xfrm>
            <a:prstGeom prst="rect">
              <a:avLst/>
            </a:prstGeom>
            <a:solidFill>
              <a:schemeClr val="dk1"/>
            </a:solidFill>
            <a:ln cap="flat" cmpd="sng" w="12700">
              <a:solidFill>
                <a:srgbClr val="CFDEEF">
                  <a:alpha val="89803"/>
                </a:srgbClr>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1" name="Shape 191"/>
            <p:cNvSpPr/>
            <p:nvPr/>
          </p:nvSpPr>
          <p:spPr>
            <a:xfrm>
              <a:off x="4716705" y="822759"/>
              <a:ext cx="2067221" cy="2668139"/>
            </a:xfrm>
            <a:prstGeom prst="rect">
              <a:avLst/>
            </a:prstGeom>
            <a:solidFill>
              <a:schemeClr val="dk1"/>
            </a:solidFill>
            <a:ln>
              <a:noFill/>
            </a:ln>
          </p:spPr>
          <p:txBody>
            <a:bodyPr anchorCtr="0" anchor="t" bIns="128000" lIns="85325" rIns="113775" tIns="85325">
              <a:noAutofit/>
            </a:bodyPr>
            <a:lstStyle/>
            <a:p>
              <a:pPr indent="-171450" lvl="1" marL="171450" marR="0" rtl="0" algn="l">
                <a:lnSpc>
                  <a:spcPct val="90000"/>
                </a:lnSpc>
                <a:spcBef>
                  <a:spcPts val="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Implement and execute project, programme, </a:t>
              </a:r>
            </a:p>
            <a:p>
              <a:pPr indent="-171450" lvl="1" marL="171450" marR="0" rtl="0" algn="l">
                <a:lnSpc>
                  <a:spcPct val="90000"/>
                </a:lnSpc>
                <a:spcBef>
                  <a:spcPts val="120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Ensure effective procurement processes</a:t>
              </a:r>
            </a:p>
            <a:p>
              <a:pPr indent="-171450" lvl="1" marL="171450" marR="0" rtl="0" algn="l">
                <a:lnSpc>
                  <a:spcPct val="90000"/>
                </a:lnSpc>
                <a:spcBef>
                  <a:spcPts val="120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Build local supply of  expertise and skills</a:t>
              </a:r>
            </a:p>
            <a:p>
              <a:pPr indent="-171450" lvl="1" marL="171450" marR="0" rtl="0" algn="l">
                <a:lnSpc>
                  <a:spcPct val="90000"/>
                </a:lnSpc>
                <a:spcBef>
                  <a:spcPts val="120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Coordinate implementation</a:t>
              </a:r>
            </a:p>
          </p:txBody>
        </p:sp>
      </p:grpSp>
      <p:grpSp>
        <p:nvGrpSpPr>
          <p:cNvPr id="192" name="Shape 192"/>
          <p:cNvGrpSpPr/>
          <p:nvPr/>
        </p:nvGrpSpPr>
        <p:grpSpPr>
          <a:xfrm>
            <a:off x="9465424" y="2031797"/>
            <a:ext cx="1915025" cy="3772470"/>
            <a:chOff x="7073339" y="822759"/>
            <a:chExt cx="2067221" cy="2668139"/>
          </a:xfrm>
        </p:grpSpPr>
        <p:sp>
          <p:nvSpPr>
            <p:cNvPr id="193" name="Shape 193"/>
            <p:cNvSpPr/>
            <p:nvPr/>
          </p:nvSpPr>
          <p:spPr>
            <a:xfrm>
              <a:off x="7073339" y="822759"/>
              <a:ext cx="2067221" cy="2668139"/>
            </a:xfrm>
            <a:prstGeom prst="rect">
              <a:avLst/>
            </a:prstGeom>
            <a:solidFill>
              <a:schemeClr val="dk1"/>
            </a:solidFill>
            <a:ln cap="flat" cmpd="sng" w="12700">
              <a:solidFill>
                <a:srgbClr val="CFDEEF">
                  <a:alpha val="89803"/>
                </a:srgbClr>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4" name="Shape 194"/>
            <p:cNvSpPr/>
            <p:nvPr/>
          </p:nvSpPr>
          <p:spPr>
            <a:xfrm>
              <a:off x="7073339" y="822759"/>
              <a:ext cx="2067221" cy="2668139"/>
            </a:xfrm>
            <a:prstGeom prst="rect">
              <a:avLst/>
            </a:prstGeom>
            <a:solidFill>
              <a:schemeClr val="dk1"/>
            </a:solidFill>
            <a:ln>
              <a:noFill/>
            </a:ln>
          </p:spPr>
          <p:txBody>
            <a:bodyPr anchorCtr="0" anchor="t" bIns="128000" lIns="85325" rIns="113775" tIns="85325">
              <a:noAutofit/>
            </a:bodyPr>
            <a:lstStyle/>
            <a:p>
              <a:pPr indent="-171450" lvl="1" marL="171450" marR="0" rtl="0" algn="l">
                <a:lnSpc>
                  <a:spcPct val="90000"/>
                </a:lnSpc>
                <a:spcBef>
                  <a:spcPts val="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Monitor, report, and verify flows of results and funding</a:t>
              </a:r>
            </a:p>
            <a:p>
              <a:pPr indent="-171450" lvl="1" marL="171450" marR="0" rtl="0" algn="l">
                <a:lnSpc>
                  <a:spcPct val="90000"/>
                </a:lnSpc>
                <a:spcBef>
                  <a:spcPts val="270"/>
                </a:spcBef>
                <a:spcAft>
                  <a:spcPts val="0"/>
                </a:spcAft>
                <a:buClr>
                  <a:schemeClr val="dk1"/>
                </a:buClr>
                <a:buFont typeface="Calibri"/>
                <a:buNone/>
              </a:pPr>
              <a:r>
                <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ct val="100000"/>
                <a:buFont typeface="Calibri"/>
                <a:buChar char="•"/>
              </a:pPr>
              <a:r>
                <a:rPr b="0" i="0" lang="en-US" sz="1800" u="none" cap="none" strike="noStrike">
                  <a:solidFill>
                    <a:schemeClr val="lt1"/>
                  </a:solidFill>
                  <a:latin typeface="Calibri"/>
                  <a:ea typeface="Calibri"/>
                  <a:cs typeface="Calibri"/>
                  <a:sym typeface="Calibri"/>
                </a:rPr>
                <a:t>Performance-based payments and incentives</a:t>
              </a:r>
            </a:p>
          </p:txBody>
        </p:sp>
      </p:grpSp>
      <p:grpSp>
        <p:nvGrpSpPr>
          <p:cNvPr id="195" name="Shape 195"/>
          <p:cNvGrpSpPr/>
          <p:nvPr/>
        </p:nvGrpSpPr>
        <p:grpSpPr>
          <a:xfrm>
            <a:off x="2374500" y="1153745"/>
            <a:ext cx="1936046" cy="723925"/>
            <a:chOff x="3436" y="98833"/>
            <a:chExt cx="2067221" cy="723925"/>
          </a:xfrm>
        </p:grpSpPr>
        <p:sp>
          <p:nvSpPr>
            <p:cNvPr id="196" name="Shape 196"/>
            <p:cNvSpPr/>
            <p:nvPr/>
          </p:nvSpPr>
          <p:spPr>
            <a:xfrm>
              <a:off x="3436" y="98833"/>
              <a:ext cx="2067221" cy="723925"/>
            </a:xfrm>
            <a:prstGeom prst="rect">
              <a:avLst/>
            </a:prstGeom>
            <a:solidFill>
              <a:srgbClr val="599BD5"/>
            </a:solidFill>
            <a:ln cap="flat" cmpd="sng" w="12700">
              <a:solidFill>
                <a:srgbClr val="599BD5"/>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7" name="Shape 197"/>
            <p:cNvSpPr/>
            <p:nvPr/>
          </p:nvSpPr>
          <p:spPr>
            <a:xfrm>
              <a:off x="3436" y="98833"/>
              <a:ext cx="2067221" cy="723925"/>
            </a:xfrm>
            <a:prstGeom prst="rect">
              <a:avLst/>
            </a:prstGeom>
            <a:noFill/>
            <a:ln>
              <a:noFill/>
            </a:ln>
          </p:spPr>
          <p:txBody>
            <a:bodyPr anchorCtr="0" anchor="ctr" bIns="81275" lIns="142225" rIns="142225" tIns="81275">
              <a:noAutofit/>
            </a:bodyPr>
            <a:lstStyle/>
            <a:p>
              <a:pPr indent="0" lvl="0" marL="0" marR="0" rtl="0" algn="ctr">
                <a:lnSpc>
                  <a:spcPct val="90000"/>
                </a:lnSpc>
                <a:spcBef>
                  <a:spcPts val="0"/>
                </a:spcBef>
                <a:spcAft>
                  <a:spcPts val="0"/>
                </a:spcAft>
                <a:buSzPct val="25000"/>
                <a:buNone/>
              </a:pPr>
              <a:r>
                <a:rPr b="1" lang="en-US" sz="2000">
                  <a:solidFill>
                    <a:schemeClr val="lt1"/>
                  </a:solidFill>
                  <a:latin typeface="Calibri"/>
                  <a:ea typeface="Calibri"/>
                  <a:cs typeface="Calibri"/>
                  <a:sym typeface="Calibri"/>
                </a:rPr>
                <a:t>Financial Planning</a:t>
              </a:r>
            </a:p>
          </p:txBody>
        </p:sp>
      </p:grpSp>
      <p:grpSp>
        <p:nvGrpSpPr>
          <p:cNvPr id="198" name="Shape 198"/>
          <p:cNvGrpSpPr/>
          <p:nvPr/>
        </p:nvGrpSpPr>
        <p:grpSpPr>
          <a:xfrm>
            <a:off x="4731135" y="1153745"/>
            <a:ext cx="1936046" cy="723925"/>
            <a:chOff x="2360071" y="98833"/>
            <a:chExt cx="2067221" cy="723925"/>
          </a:xfrm>
        </p:grpSpPr>
        <p:sp>
          <p:nvSpPr>
            <p:cNvPr id="199" name="Shape 199"/>
            <p:cNvSpPr/>
            <p:nvPr/>
          </p:nvSpPr>
          <p:spPr>
            <a:xfrm>
              <a:off x="2360071" y="98833"/>
              <a:ext cx="2067221" cy="723925"/>
            </a:xfrm>
            <a:prstGeom prst="rect">
              <a:avLst/>
            </a:prstGeom>
            <a:solidFill>
              <a:srgbClr val="599BD5"/>
            </a:solidFill>
            <a:ln cap="flat" cmpd="sng" w="12700">
              <a:solidFill>
                <a:srgbClr val="599BD5"/>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0" name="Shape 200"/>
            <p:cNvSpPr/>
            <p:nvPr/>
          </p:nvSpPr>
          <p:spPr>
            <a:xfrm>
              <a:off x="2360071" y="98833"/>
              <a:ext cx="2067221" cy="723925"/>
            </a:xfrm>
            <a:prstGeom prst="rect">
              <a:avLst/>
            </a:prstGeom>
            <a:noFill/>
            <a:ln>
              <a:noFill/>
            </a:ln>
          </p:spPr>
          <p:txBody>
            <a:bodyPr anchorCtr="0" anchor="ctr" bIns="81275" lIns="142225" rIns="142225" tIns="81275">
              <a:noAutofit/>
            </a:bodyPr>
            <a:lstStyle/>
            <a:p>
              <a:pPr indent="0" lvl="0" marL="0" marR="0" rtl="0" algn="ctr">
                <a:lnSpc>
                  <a:spcPct val="90000"/>
                </a:lnSpc>
                <a:spcBef>
                  <a:spcPts val="0"/>
                </a:spcBef>
                <a:spcAft>
                  <a:spcPts val="0"/>
                </a:spcAft>
                <a:buSzPct val="25000"/>
                <a:buNone/>
              </a:pPr>
              <a:r>
                <a:rPr b="1" lang="en-US" sz="2000">
                  <a:solidFill>
                    <a:schemeClr val="lt1"/>
                  </a:solidFill>
                  <a:latin typeface="Calibri"/>
                  <a:ea typeface="Calibri"/>
                  <a:cs typeface="Calibri"/>
                  <a:sym typeface="Calibri"/>
                </a:rPr>
                <a:t>Accessing Finance</a:t>
              </a:r>
            </a:p>
          </p:txBody>
        </p:sp>
      </p:grpSp>
      <p:grpSp>
        <p:nvGrpSpPr>
          <p:cNvPr id="201" name="Shape 201"/>
          <p:cNvGrpSpPr/>
          <p:nvPr/>
        </p:nvGrpSpPr>
        <p:grpSpPr>
          <a:xfrm>
            <a:off x="7087768" y="1153745"/>
            <a:ext cx="1936046" cy="723925"/>
            <a:chOff x="4716705" y="98833"/>
            <a:chExt cx="2067221" cy="723925"/>
          </a:xfrm>
        </p:grpSpPr>
        <p:sp>
          <p:nvSpPr>
            <p:cNvPr id="202" name="Shape 202"/>
            <p:cNvSpPr/>
            <p:nvPr/>
          </p:nvSpPr>
          <p:spPr>
            <a:xfrm>
              <a:off x="4716705" y="98833"/>
              <a:ext cx="2067221" cy="723925"/>
            </a:xfrm>
            <a:prstGeom prst="rect">
              <a:avLst/>
            </a:prstGeom>
            <a:solidFill>
              <a:srgbClr val="599BD5"/>
            </a:solidFill>
            <a:ln cap="flat" cmpd="sng" w="12700">
              <a:solidFill>
                <a:srgbClr val="599BD5"/>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3" name="Shape 203"/>
            <p:cNvSpPr/>
            <p:nvPr/>
          </p:nvSpPr>
          <p:spPr>
            <a:xfrm>
              <a:off x="4716705" y="98833"/>
              <a:ext cx="2067221" cy="723925"/>
            </a:xfrm>
            <a:prstGeom prst="rect">
              <a:avLst/>
            </a:prstGeom>
            <a:noFill/>
            <a:ln>
              <a:noFill/>
            </a:ln>
          </p:spPr>
          <p:txBody>
            <a:bodyPr anchorCtr="0" anchor="ctr" bIns="81275" lIns="142225" rIns="142225" tIns="81275">
              <a:noAutofit/>
            </a:bodyPr>
            <a:lstStyle/>
            <a:p>
              <a:pPr indent="0" lvl="0" marL="0" marR="0" rtl="0" algn="ctr">
                <a:lnSpc>
                  <a:spcPct val="90000"/>
                </a:lnSpc>
                <a:spcBef>
                  <a:spcPts val="0"/>
                </a:spcBef>
                <a:spcAft>
                  <a:spcPts val="0"/>
                </a:spcAft>
                <a:buSzPct val="25000"/>
                <a:buNone/>
              </a:pPr>
              <a:r>
                <a:rPr b="1" lang="en-US" sz="2000">
                  <a:solidFill>
                    <a:schemeClr val="lt1"/>
                  </a:solidFill>
                  <a:latin typeface="Calibri"/>
                  <a:ea typeface="Calibri"/>
                  <a:cs typeface="Calibri"/>
                  <a:sym typeface="Calibri"/>
                </a:rPr>
                <a:t>Delivering Finance</a:t>
              </a:r>
            </a:p>
          </p:txBody>
        </p:sp>
      </p:grpSp>
      <p:grpSp>
        <p:nvGrpSpPr>
          <p:cNvPr id="204" name="Shape 204"/>
          <p:cNvGrpSpPr/>
          <p:nvPr/>
        </p:nvGrpSpPr>
        <p:grpSpPr>
          <a:xfrm>
            <a:off x="9444402" y="1153745"/>
            <a:ext cx="1936046" cy="723925"/>
            <a:chOff x="7073339" y="98833"/>
            <a:chExt cx="2067221" cy="723925"/>
          </a:xfrm>
        </p:grpSpPr>
        <p:sp>
          <p:nvSpPr>
            <p:cNvPr id="205" name="Shape 205"/>
            <p:cNvSpPr/>
            <p:nvPr/>
          </p:nvSpPr>
          <p:spPr>
            <a:xfrm>
              <a:off x="7073339" y="98833"/>
              <a:ext cx="2067221" cy="723925"/>
            </a:xfrm>
            <a:prstGeom prst="rect">
              <a:avLst/>
            </a:prstGeom>
            <a:solidFill>
              <a:srgbClr val="599BD5"/>
            </a:solidFill>
            <a:ln cap="flat" cmpd="sng" w="12700">
              <a:solidFill>
                <a:srgbClr val="599BD5"/>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06" name="Shape 206"/>
            <p:cNvSpPr/>
            <p:nvPr/>
          </p:nvSpPr>
          <p:spPr>
            <a:xfrm>
              <a:off x="7073339" y="98833"/>
              <a:ext cx="2067221" cy="723925"/>
            </a:xfrm>
            <a:prstGeom prst="rect">
              <a:avLst/>
            </a:prstGeom>
            <a:noFill/>
            <a:ln>
              <a:noFill/>
            </a:ln>
          </p:spPr>
          <p:txBody>
            <a:bodyPr anchorCtr="0" anchor="ctr" bIns="81275" lIns="142225" rIns="142225" tIns="81275">
              <a:noAutofit/>
            </a:bodyPr>
            <a:lstStyle/>
            <a:p>
              <a:pPr indent="0" lvl="0" marL="0" marR="0" rtl="0" algn="ctr">
                <a:lnSpc>
                  <a:spcPct val="90000"/>
                </a:lnSpc>
                <a:spcBef>
                  <a:spcPts val="0"/>
                </a:spcBef>
                <a:spcAft>
                  <a:spcPts val="0"/>
                </a:spcAft>
                <a:buSzPct val="25000"/>
                <a:buNone/>
              </a:pPr>
              <a:r>
                <a:rPr b="1" lang="en-US" sz="2000">
                  <a:solidFill>
                    <a:schemeClr val="lt1"/>
                  </a:solidFill>
                  <a:latin typeface="Calibri"/>
                  <a:ea typeface="Calibri"/>
                  <a:cs typeface="Calibri"/>
                  <a:sym typeface="Calibri"/>
                </a:rPr>
                <a:t>Monitor, Report &amp; Verify</a:t>
              </a:r>
            </a:p>
          </p:txBody>
        </p:sp>
      </p:grpSp>
      <p:sp>
        <p:nvSpPr>
          <p:cNvPr id="207" name="Shape 207"/>
          <p:cNvSpPr/>
          <p:nvPr/>
        </p:nvSpPr>
        <p:spPr>
          <a:xfrm>
            <a:off x="1837763" y="5958394"/>
            <a:ext cx="9726706"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1" lang="en-US" sz="1800">
                <a:solidFill>
                  <a:schemeClr val="lt1"/>
                </a:solidFill>
                <a:latin typeface="PT Sans"/>
                <a:ea typeface="PT Sans"/>
                <a:cs typeface="PT Sans"/>
                <a:sym typeface="PT Sans"/>
              </a:rPr>
              <a:t>$ will come from multiple source and through multiple mechanisms: </a:t>
            </a:r>
          </a:p>
          <a:p>
            <a:pPr indent="0" lvl="0" marL="0" marR="0" rtl="0" algn="l">
              <a:spcBef>
                <a:spcPts val="0"/>
              </a:spcBef>
              <a:buSzPct val="25000"/>
              <a:buNone/>
            </a:pPr>
            <a:r>
              <a:rPr b="1" i="1" lang="en-US" sz="1800">
                <a:solidFill>
                  <a:schemeClr val="lt1"/>
                </a:solidFill>
                <a:latin typeface="PT Sans"/>
                <a:ea typeface="PT Sans"/>
                <a:cs typeface="PT Sans"/>
                <a:sym typeface="PT Sans"/>
              </a:rPr>
              <a:t>External and internal, public and private sectors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500"/>
                                        <p:tgtEl>
                                          <p:spTgt spid="1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500"/>
                                        <p:tgtEl>
                                          <p:spTgt spid="1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b329847-71e0-4991-ae1d-d09f2517fcad">COUNTRYRBLAC-1394-1086</_dlc_DocId>
    <_dlc_DocIdUrl xmlns="ab329847-71e0-4991-ae1d-d09f2517fcad">
      <Url>https://intranet.undp.org/country/rblac/bb/intra/jcccp/_layouts/15/DocIdRedir.aspx?ID=COUNTRYRBLAC-1394-1086</Url>
      <Description>COUNTRYRBLAC-1394-1086</Description>
    </_dlc_DocIdUrl>
    <CSMeta2010Field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109AA65D188C45B8686C6DD6129E5C" ma:contentTypeVersion="0" ma:contentTypeDescription="Create a new document." ma:contentTypeScope="" ma:versionID="c5105cbf79a5b4ad6e63b9dc4aace074">
  <xsd:schema xmlns:xsd="http://www.w3.org/2001/XMLSchema" xmlns:xs="http://www.w3.org/2001/XMLSchema" xmlns:p="http://schemas.microsoft.com/office/2006/metadata/properties" xmlns:ns1="http://schemas.microsoft.com/sharepoint/v3" xmlns:ns2="ab329847-71e0-4991-ae1d-d09f2517fcad" targetNamespace="http://schemas.microsoft.com/office/2006/metadata/properties" ma:root="true" ma:fieldsID="546307e152b974e95ef9e9321c966868" ns1:_="" ns2:_="">
    <xsd:import namespace="http://schemas.microsoft.com/sharepoint/v3"/>
    <xsd:import namespace="ab329847-71e0-4991-ae1d-d09f2517fcad"/>
    <xsd:element name="properties">
      <xsd:complexType>
        <xsd:sequence>
          <xsd:element name="documentManagement">
            <xsd:complexType>
              <xsd:all>
                <xsd:element ref="ns2:_dlc_DocId" minOccurs="0"/>
                <xsd:element ref="ns2:_dlc_DocIdUrl" minOccurs="0"/>
                <xsd:element ref="ns2:_dlc_DocIdPersistI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1" nillable="true" ma:displayName="Classification Status" ma:hidden="tru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329847-71e0-4991-ae1d-d09f2517fc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163B675-A910-4CAF-BF11-772E7DFCF5CE}"/>
</file>

<file path=customXml/itemProps2.xml><?xml version="1.0" encoding="utf-8"?>
<ds:datastoreItem xmlns:ds="http://schemas.openxmlformats.org/officeDocument/2006/customXml" ds:itemID="{60051396-F068-498D-9328-05F40F515512}"/>
</file>

<file path=customXml/itemProps3.xml><?xml version="1.0" encoding="utf-8"?>
<ds:datastoreItem xmlns:ds="http://schemas.openxmlformats.org/officeDocument/2006/customXml" ds:itemID="{DEE53E2A-D536-466A-9C83-691323E584A0}"/>
</file>

<file path=customXml/itemProps4.xml><?xml version="1.0" encoding="utf-8"?>
<ds:datastoreItem xmlns:ds="http://schemas.openxmlformats.org/officeDocument/2006/customXml" ds:itemID="{C5326A72-0A8F-4008-9E3D-D743D628D8F3}"/>
</file>

<file path=docProps/custom.xml><?xml version="1.0" encoding="utf-8"?>
<Properties xmlns="http://schemas.openxmlformats.org/officeDocument/2006/custom-properties" xmlns:vt="http://schemas.openxmlformats.org/officeDocument/2006/docPropsVTypes">
  <property fmtid="{D5CDD505-2E9C-101B-9397-08002B2CF9AE}" pid="2" name="UN LanguagesTaxHTField0">
    <vt:lpwstr>English|7f98b732-4b5b-4b70-ba90-a0eff09b5d2d</vt:lpwstr>
  </property>
  <property fmtid="{D5CDD505-2E9C-101B-9397-08002B2CF9AE}" pid="3" name="ContentTypeId">
    <vt:lpwstr>0x0101008D109AA65D188C45B8686C6DD6129E5C</vt:lpwstr>
  </property>
  <property fmtid="{D5CDD505-2E9C-101B-9397-08002B2CF9AE}" pid="4" name="TaxCatchAll">
    <vt:lpwstr>5;#English|7f98b732-4b5b-4b70-ba90-a0eff09b5d2d</vt:lpwstr>
  </property>
  <property fmtid="{D5CDD505-2E9C-101B-9397-08002B2CF9AE}" pid="5" name="UN Languages">
    <vt:lpwstr>5;#English|7f98b732-4b5b-4b70-ba90-a0eff09b5d2d</vt:lpwstr>
  </property>
  <property fmtid="{D5CDD505-2E9C-101B-9397-08002B2CF9AE}" pid="6" name="_dlc_DocIdItemGuid">
    <vt:lpwstr>eeba3ac5-84fc-4c46-8a5f-46928fed0bda</vt:lpwstr>
  </property>
</Properties>
</file>