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slides/slide13.xml" ContentType="application/vnd.openxmlformats-officedocument.presentationml.slide+xml"/>
  <Override PartName="/ppt/diagrams/data2.xml" ContentType="application/vnd.openxmlformats-officedocument.drawingml.diagramData+xml"/>
  <Override PartName="/ppt/diagrams/data1.xml" ContentType="application/vnd.openxmlformats-officedocument.drawingml.diagramData+xml"/>
  <Override PartName="/ppt/presentation.xml" ContentType="application/vnd.openxmlformats-officedocument.presentationml.presentation.main+xml"/>
  <Override PartName="/ppt/slides/slide12.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xml" ContentType="application/vnd.openxmlformats-officedocument.presentationml.slide+xml"/>
  <Override PartName="/ppt/slides/slide11.xml" ContentType="application/vnd.openxmlformats-officedocument.presentationml.slide+xml"/>
  <Override PartName="/ppt/slideLayouts/slideLayout7.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Layouts/slideLayout6.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4.xml" ContentType="application/vnd.openxmlformats-officedocument.presentationml.notesSlide+xml"/>
  <Override PartName="/ppt/notesSlides/notesSlide3.xml" ContentType="application/vnd.openxmlformats-officedocument.presentationml.notesSlide+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layout2.xml" ContentType="application/vnd.openxmlformats-officedocument.drawingml.diagramLayout+xml"/>
  <Override PartName="/ppt/diagrams/colors2.xml" ContentType="application/vnd.openxmlformats-officedocument.drawingml.diagramColors+xml"/>
  <Override PartName="/ppt/diagrams/colors1.xml" ContentType="application/vnd.openxmlformats-officedocument.drawingml.diagramColors+xml"/>
  <Override PartName="/ppt/diagrams/drawing1.xml" ContentType="application/vnd.ms-office.drawingml.diagramDrawing+xml"/>
  <Override PartName="/ppt/diagrams/drawing2.xml" ContentType="application/vnd.ms-office.drawingml.diagramDrawing+xml"/>
  <Override PartName="/ppt/diagrams/quickStyle1.xml" ContentType="application/vnd.openxmlformats-officedocument.drawingml.diagramStyle+xml"/>
  <Override PartName="/ppt/diagrams/layout1.xml" ContentType="application/vnd.openxmlformats-officedocument.drawingml.diagram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diagrams/quickStyle2.xml" ContentType="application/vnd.openxmlformats-officedocument.drawingml.diagramStyl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customXml/itemProps3.xml" ContentType="application/vnd.openxmlformats-officedocument.customXmlProperties+xml"/>
  <Override PartName="/docProps/core.xml" ContentType="application/vnd.openxmlformats-package.core-properties+xml"/>
  <Override PartName="/customXml/itemProps2.xml" ContentType="application/vnd.openxmlformats-officedocument.customXmlProperties+xml"/>
  <Override PartName="/docProps/custom.xml" ContentType="application/vnd.openxmlformats-officedocument.custom-properties+xml"/>
  <Override PartName="/docProps/app.xml" ContentType="application/vnd.openxmlformats-officedocument.extended-properties+xml"/>
  <Override PartName="/customXml/itemProps1.xml" ContentType="application/vnd.openxmlformats-officedocument.customXml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8"/>
  </p:notesMasterIdLst>
  <p:sldIdLst>
    <p:sldId id="270" r:id="rId5"/>
    <p:sldId id="273" r:id="rId6"/>
    <p:sldId id="280" r:id="rId7"/>
    <p:sldId id="305" r:id="rId8"/>
    <p:sldId id="300" r:id="rId9"/>
    <p:sldId id="306" r:id="rId10"/>
    <p:sldId id="299" r:id="rId11"/>
    <p:sldId id="277" r:id="rId12"/>
    <p:sldId id="276" r:id="rId13"/>
    <p:sldId id="287" r:id="rId14"/>
    <p:sldId id="301" r:id="rId15"/>
    <p:sldId id="302" r:id="rId16"/>
    <p:sldId id="304"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5" autoAdjust="0"/>
    <p:restoredTop sz="94660"/>
  </p:normalViewPr>
  <p:slideViewPr>
    <p:cSldViewPr snapToGrid="0">
      <p:cViewPr varScale="1">
        <p:scale>
          <a:sx n="74" d="100"/>
          <a:sy n="74" d="100"/>
        </p:scale>
        <p:origin x="49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ustomXml" Target="../customXml/item4.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21C411-0775-4BB0-9E53-7D4EEE30C1DB}"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en-GB"/>
        </a:p>
      </dgm:t>
    </dgm:pt>
    <dgm:pt modelId="{37C0520D-8C3C-42CB-B11C-DA375827A6EB}">
      <dgm:prSet phldrT="[Text]" custT="1"/>
      <dgm:spPr>
        <a:solidFill>
          <a:schemeClr val="accent4">
            <a:lumMod val="90000"/>
          </a:schemeClr>
        </a:solidFill>
      </dgm:spPr>
      <dgm:t>
        <a:bodyPr/>
        <a:lstStyle/>
        <a:p>
          <a:pPr algn="ctr"/>
          <a:r>
            <a:rPr lang="en-US" sz="1800" b="1" dirty="0" smtClean="0">
              <a:solidFill>
                <a:schemeClr val="tx1"/>
              </a:solidFill>
            </a:rPr>
            <a:t>D. Reporting, Monitoring </a:t>
          </a:r>
          <a:br>
            <a:rPr lang="en-US" sz="1800" b="1" dirty="0" smtClean="0">
              <a:solidFill>
                <a:schemeClr val="tx1"/>
              </a:solidFill>
            </a:rPr>
          </a:br>
          <a:r>
            <a:rPr lang="en-US" sz="1800" b="1" dirty="0" smtClean="0">
              <a:solidFill>
                <a:schemeClr val="tx1"/>
              </a:solidFill>
            </a:rPr>
            <a:t>and Review</a:t>
          </a:r>
        </a:p>
        <a:p>
          <a:pPr algn="l"/>
          <a:r>
            <a:rPr lang="en-US" sz="1200" dirty="0" smtClean="0">
              <a:solidFill>
                <a:schemeClr val="tx1"/>
              </a:solidFill>
            </a:rPr>
            <a:t>1. Monitoring the NAP process </a:t>
          </a:r>
          <a:endParaRPr lang="en-GB" sz="1200" dirty="0" smtClean="0">
            <a:solidFill>
              <a:schemeClr val="tx1"/>
            </a:solidFill>
          </a:endParaRPr>
        </a:p>
        <a:p>
          <a:pPr algn="l"/>
          <a:r>
            <a:rPr lang="en-US" sz="1200" dirty="0" smtClean="0">
              <a:solidFill>
                <a:schemeClr val="tx1"/>
              </a:solidFill>
            </a:rPr>
            <a:t>2. Reviewing the NAP process to assess progress, </a:t>
          </a:r>
          <a:br>
            <a:rPr lang="en-US" sz="1200" dirty="0" smtClean="0">
              <a:solidFill>
                <a:schemeClr val="tx1"/>
              </a:solidFill>
            </a:rPr>
          </a:br>
          <a:r>
            <a:rPr lang="en-US" sz="1200" dirty="0" smtClean="0">
              <a:solidFill>
                <a:schemeClr val="tx1"/>
              </a:solidFill>
            </a:rPr>
            <a:t>    effectiveness and gaps</a:t>
          </a:r>
          <a:endParaRPr lang="en-GB" sz="1200" dirty="0" smtClean="0">
            <a:solidFill>
              <a:schemeClr val="tx1"/>
            </a:solidFill>
          </a:endParaRPr>
        </a:p>
        <a:p>
          <a:pPr algn="l"/>
          <a:r>
            <a:rPr lang="en-US" sz="1200" dirty="0" smtClean="0">
              <a:solidFill>
                <a:schemeClr val="tx1"/>
              </a:solidFill>
            </a:rPr>
            <a:t>3. Iteratively updating the national adaptation plans</a:t>
          </a:r>
          <a:endParaRPr lang="en-GB" sz="1200" dirty="0" smtClean="0">
            <a:solidFill>
              <a:schemeClr val="tx1"/>
            </a:solidFill>
          </a:endParaRPr>
        </a:p>
        <a:p>
          <a:pPr algn="l"/>
          <a:r>
            <a:rPr lang="en-US" sz="1200" dirty="0" smtClean="0">
              <a:solidFill>
                <a:schemeClr val="tx1"/>
              </a:solidFill>
            </a:rPr>
            <a:t>4. Outreach on the NAP process and reporting on</a:t>
          </a:r>
          <a:br>
            <a:rPr lang="en-US" sz="1200" dirty="0" smtClean="0">
              <a:solidFill>
                <a:schemeClr val="tx1"/>
              </a:solidFill>
            </a:rPr>
          </a:br>
          <a:r>
            <a:rPr lang="en-US" sz="1200" dirty="0" smtClean="0">
              <a:solidFill>
                <a:schemeClr val="tx1"/>
              </a:solidFill>
            </a:rPr>
            <a:t>    progress and effectiveness </a:t>
          </a:r>
          <a:endParaRPr lang="en-GB" sz="1200" b="1" dirty="0">
            <a:solidFill>
              <a:schemeClr val="tx1"/>
            </a:solidFill>
          </a:endParaRPr>
        </a:p>
      </dgm:t>
    </dgm:pt>
    <dgm:pt modelId="{2F89AFB9-FC52-47E3-A1D9-EFFFAC287BFE}" type="parTrans" cxnId="{9119A9DF-30D8-4B4E-826C-F1F566CEFAD9}">
      <dgm:prSet/>
      <dgm:spPr/>
      <dgm:t>
        <a:bodyPr/>
        <a:lstStyle/>
        <a:p>
          <a:endParaRPr lang="en-GB"/>
        </a:p>
      </dgm:t>
    </dgm:pt>
    <dgm:pt modelId="{9851EDD1-9D80-4B5F-84E7-2AE66599C5C2}" type="sibTrans" cxnId="{9119A9DF-30D8-4B4E-826C-F1F566CEFAD9}">
      <dgm:prSet/>
      <dgm:spPr/>
      <dgm:t>
        <a:bodyPr/>
        <a:lstStyle/>
        <a:p>
          <a:endParaRPr lang="en-GB"/>
        </a:p>
      </dgm:t>
    </dgm:pt>
    <dgm:pt modelId="{6052C8AC-78C3-4BBB-AAF9-495B43C1F461}">
      <dgm:prSet phldrT="[Text]" custT="1"/>
      <dgm:spPr>
        <a:solidFill>
          <a:schemeClr val="accent4">
            <a:lumMod val="90000"/>
          </a:schemeClr>
        </a:solidFill>
      </dgm:spPr>
      <dgm:t>
        <a:bodyPr/>
        <a:lstStyle/>
        <a:p>
          <a:pPr algn="ctr"/>
          <a:r>
            <a:rPr lang="en-US" sz="1800" b="1" dirty="0" smtClean="0">
              <a:solidFill>
                <a:schemeClr val="tx1"/>
              </a:solidFill>
            </a:rPr>
            <a:t>A. Laying the groundwork </a:t>
          </a:r>
          <a:br>
            <a:rPr lang="en-US" sz="1800" b="1" dirty="0" smtClean="0">
              <a:solidFill>
                <a:schemeClr val="tx1"/>
              </a:solidFill>
            </a:rPr>
          </a:br>
          <a:r>
            <a:rPr lang="en-US" sz="1800" b="1" dirty="0" smtClean="0">
              <a:solidFill>
                <a:schemeClr val="tx1"/>
              </a:solidFill>
            </a:rPr>
            <a:t>and addressing gaps</a:t>
          </a:r>
        </a:p>
        <a:p>
          <a:pPr algn="l"/>
          <a:r>
            <a:rPr lang="en-US" sz="1200" dirty="0" smtClean="0">
              <a:solidFill>
                <a:schemeClr val="tx1"/>
              </a:solidFill>
              <a:latin typeface="+mn-lt"/>
              <a:ea typeface="Times New Roman"/>
            </a:rPr>
            <a:t>1. Initiating and launching of the NAP process</a:t>
          </a:r>
          <a:endParaRPr lang="en-GB" sz="1200" dirty="0" smtClean="0">
            <a:solidFill>
              <a:schemeClr val="tx1"/>
            </a:solidFill>
            <a:latin typeface="+mn-lt"/>
            <a:ea typeface="Times New Roman"/>
          </a:endParaRPr>
        </a:p>
        <a:p>
          <a:pPr algn="l"/>
          <a:r>
            <a:rPr lang="en-US" sz="1200" dirty="0" smtClean="0">
              <a:solidFill>
                <a:schemeClr val="tx1"/>
              </a:solidFill>
              <a:latin typeface="+mn-lt"/>
              <a:ea typeface="Times New Roman"/>
            </a:rPr>
            <a:t>2. Stocktaking: identifying available information on</a:t>
          </a:r>
          <a:br>
            <a:rPr lang="en-US" sz="1200" dirty="0" smtClean="0">
              <a:solidFill>
                <a:schemeClr val="tx1"/>
              </a:solidFill>
              <a:latin typeface="+mn-lt"/>
              <a:ea typeface="Times New Roman"/>
            </a:rPr>
          </a:br>
          <a:r>
            <a:rPr lang="en-US" sz="1200" dirty="0" smtClean="0">
              <a:solidFill>
                <a:schemeClr val="tx1"/>
              </a:solidFill>
              <a:latin typeface="+mn-lt"/>
              <a:ea typeface="Times New Roman"/>
            </a:rPr>
            <a:t>    climate change impacts, vulnerability and</a:t>
          </a:r>
          <a:br>
            <a:rPr lang="en-US" sz="1200" dirty="0" smtClean="0">
              <a:solidFill>
                <a:schemeClr val="tx1"/>
              </a:solidFill>
              <a:latin typeface="+mn-lt"/>
              <a:ea typeface="Times New Roman"/>
            </a:rPr>
          </a:br>
          <a:r>
            <a:rPr lang="en-US" sz="1200" dirty="0" smtClean="0">
              <a:solidFill>
                <a:schemeClr val="tx1"/>
              </a:solidFill>
              <a:latin typeface="+mn-lt"/>
              <a:ea typeface="Times New Roman"/>
            </a:rPr>
            <a:t>    adaptation and assessing gaps and needs of the</a:t>
          </a:r>
          <a:br>
            <a:rPr lang="en-US" sz="1200" dirty="0" smtClean="0">
              <a:solidFill>
                <a:schemeClr val="tx1"/>
              </a:solidFill>
              <a:latin typeface="+mn-lt"/>
              <a:ea typeface="Times New Roman"/>
            </a:rPr>
          </a:br>
          <a:r>
            <a:rPr lang="en-US" sz="1200" dirty="0" smtClean="0">
              <a:solidFill>
                <a:schemeClr val="tx1"/>
              </a:solidFill>
              <a:latin typeface="+mn-lt"/>
              <a:ea typeface="Times New Roman"/>
            </a:rPr>
            <a:t>    enabling environment for the NAP process</a:t>
          </a:r>
          <a:endParaRPr lang="en-GB" sz="1200" dirty="0" smtClean="0">
            <a:solidFill>
              <a:schemeClr val="tx1"/>
            </a:solidFill>
            <a:latin typeface="+mn-lt"/>
            <a:ea typeface="Times New Roman"/>
          </a:endParaRPr>
        </a:p>
        <a:p>
          <a:pPr algn="l"/>
          <a:r>
            <a:rPr lang="en-US" sz="1200" dirty="0" smtClean="0">
              <a:solidFill>
                <a:schemeClr val="tx1"/>
              </a:solidFill>
              <a:latin typeface="+mn-lt"/>
              <a:ea typeface="Times New Roman"/>
            </a:rPr>
            <a:t>3. Addressing capacity gaps and weaknesses in</a:t>
          </a:r>
          <a:br>
            <a:rPr lang="en-US" sz="1200" dirty="0" smtClean="0">
              <a:solidFill>
                <a:schemeClr val="tx1"/>
              </a:solidFill>
              <a:latin typeface="+mn-lt"/>
              <a:ea typeface="Times New Roman"/>
            </a:rPr>
          </a:br>
          <a:r>
            <a:rPr lang="en-US" sz="1200" dirty="0" smtClean="0">
              <a:solidFill>
                <a:schemeClr val="tx1"/>
              </a:solidFill>
              <a:latin typeface="+mn-lt"/>
              <a:ea typeface="Times New Roman"/>
            </a:rPr>
            <a:t>    undertaking the NAP process</a:t>
          </a:r>
          <a:endParaRPr lang="en-GB" sz="1200" dirty="0" smtClean="0">
            <a:solidFill>
              <a:schemeClr val="tx1"/>
            </a:solidFill>
            <a:latin typeface="+mn-lt"/>
            <a:ea typeface="Times New Roman"/>
          </a:endParaRPr>
        </a:p>
        <a:p>
          <a:pPr algn="l"/>
          <a:r>
            <a:rPr lang="en-US" sz="1200" dirty="0" smtClean="0">
              <a:solidFill>
                <a:schemeClr val="tx1"/>
              </a:solidFill>
              <a:latin typeface="+mn-lt"/>
              <a:ea typeface="Times New Roman"/>
            </a:rPr>
            <a:t>4. Comprehensively and iteratively assessing </a:t>
          </a:r>
          <a:br>
            <a:rPr lang="en-US" sz="1200" dirty="0" smtClean="0">
              <a:solidFill>
                <a:schemeClr val="tx1"/>
              </a:solidFill>
              <a:latin typeface="+mn-lt"/>
              <a:ea typeface="Times New Roman"/>
            </a:rPr>
          </a:br>
          <a:r>
            <a:rPr lang="en-US" sz="1200" dirty="0" smtClean="0">
              <a:solidFill>
                <a:schemeClr val="tx1"/>
              </a:solidFill>
              <a:latin typeface="+mn-lt"/>
              <a:ea typeface="Times New Roman"/>
            </a:rPr>
            <a:t>    development needs and climate vulnerabilities</a:t>
          </a:r>
        </a:p>
      </dgm:t>
    </dgm:pt>
    <dgm:pt modelId="{D529E34D-DDD0-4FB7-A746-B0A5461A1BFE}" type="parTrans" cxnId="{92762425-0A19-4928-BCD2-92F974706468}">
      <dgm:prSet/>
      <dgm:spPr/>
      <dgm:t>
        <a:bodyPr/>
        <a:lstStyle/>
        <a:p>
          <a:endParaRPr lang="en-GB"/>
        </a:p>
      </dgm:t>
    </dgm:pt>
    <dgm:pt modelId="{8053905A-B818-4E0A-BB17-C0C2644807D5}" type="sibTrans" cxnId="{92762425-0A19-4928-BCD2-92F974706468}">
      <dgm:prSet/>
      <dgm:spPr/>
      <dgm:t>
        <a:bodyPr/>
        <a:lstStyle/>
        <a:p>
          <a:endParaRPr lang="en-GB"/>
        </a:p>
      </dgm:t>
    </dgm:pt>
    <dgm:pt modelId="{3A20F489-0286-481B-B87C-09D890E76CFA}">
      <dgm:prSet phldrT="[Text]" custT="1"/>
      <dgm:spPr>
        <a:solidFill>
          <a:schemeClr val="accent4">
            <a:lumMod val="90000"/>
          </a:schemeClr>
        </a:solidFill>
      </dgm:spPr>
      <dgm:t>
        <a:bodyPr/>
        <a:lstStyle/>
        <a:p>
          <a:pPr algn="ctr"/>
          <a:r>
            <a:rPr lang="en-US" sz="1800" b="1" dirty="0" smtClean="0">
              <a:solidFill>
                <a:schemeClr val="tx1"/>
              </a:solidFill>
            </a:rPr>
            <a:t>C. Implementation Strategy</a:t>
          </a:r>
        </a:p>
        <a:p>
          <a:pPr algn="l"/>
          <a:r>
            <a:rPr lang="en-US" sz="1200" dirty="0" smtClean="0">
              <a:solidFill>
                <a:schemeClr val="tx1"/>
              </a:solidFill>
            </a:rPr>
            <a:t>1. Prioritizing climate change adaptation in national </a:t>
          </a:r>
          <a:br>
            <a:rPr lang="en-US" sz="1200" dirty="0" smtClean="0">
              <a:solidFill>
                <a:schemeClr val="tx1"/>
              </a:solidFill>
            </a:rPr>
          </a:br>
          <a:r>
            <a:rPr lang="en-US" sz="1200" dirty="0" smtClean="0">
              <a:solidFill>
                <a:schemeClr val="tx1"/>
              </a:solidFill>
            </a:rPr>
            <a:t>    planning</a:t>
          </a:r>
          <a:endParaRPr lang="en-GB" sz="1200" dirty="0" smtClean="0">
            <a:solidFill>
              <a:schemeClr val="tx1"/>
            </a:solidFill>
          </a:endParaRPr>
        </a:p>
        <a:p>
          <a:pPr algn="l"/>
          <a:r>
            <a:rPr lang="en-US" sz="1200" dirty="0" smtClean="0">
              <a:solidFill>
                <a:schemeClr val="tx1"/>
              </a:solidFill>
            </a:rPr>
            <a:t>2. Developing a (long-term) national adaptation </a:t>
          </a:r>
          <a:br>
            <a:rPr lang="en-US" sz="1200" dirty="0" smtClean="0">
              <a:solidFill>
                <a:schemeClr val="tx1"/>
              </a:solidFill>
            </a:rPr>
          </a:br>
          <a:r>
            <a:rPr lang="en-US" sz="1200" dirty="0" smtClean="0">
              <a:solidFill>
                <a:schemeClr val="tx1"/>
              </a:solidFill>
            </a:rPr>
            <a:t>    implementation strategy</a:t>
          </a:r>
          <a:endParaRPr lang="en-GB" sz="1200" dirty="0" smtClean="0">
            <a:solidFill>
              <a:schemeClr val="tx1"/>
            </a:solidFill>
          </a:endParaRPr>
        </a:p>
        <a:p>
          <a:pPr algn="l"/>
          <a:r>
            <a:rPr lang="en-US" sz="1200" dirty="0" smtClean="0">
              <a:solidFill>
                <a:schemeClr val="tx1"/>
              </a:solidFill>
            </a:rPr>
            <a:t>3. Enhancing capacity for planning and implementing </a:t>
          </a:r>
          <a:br>
            <a:rPr lang="en-US" sz="1200" dirty="0" smtClean="0">
              <a:solidFill>
                <a:schemeClr val="tx1"/>
              </a:solidFill>
            </a:rPr>
          </a:br>
          <a:r>
            <a:rPr lang="en-US" sz="1200" dirty="0" smtClean="0">
              <a:solidFill>
                <a:schemeClr val="tx1"/>
              </a:solidFill>
            </a:rPr>
            <a:t>    adaptation</a:t>
          </a:r>
          <a:endParaRPr lang="en-GB" sz="1200" dirty="0" smtClean="0">
            <a:solidFill>
              <a:schemeClr val="tx1"/>
            </a:solidFill>
          </a:endParaRPr>
        </a:p>
        <a:p>
          <a:pPr algn="l"/>
          <a:r>
            <a:rPr lang="en-US" sz="1200" dirty="0" smtClean="0">
              <a:solidFill>
                <a:schemeClr val="tx1"/>
              </a:solidFill>
            </a:rPr>
            <a:t>4. Promoting coordination and synergy at the regional </a:t>
          </a:r>
          <a:br>
            <a:rPr lang="en-US" sz="1200" dirty="0" smtClean="0">
              <a:solidFill>
                <a:schemeClr val="tx1"/>
              </a:solidFill>
            </a:rPr>
          </a:br>
          <a:r>
            <a:rPr lang="en-US" sz="1200" dirty="0" smtClean="0">
              <a:solidFill>
                <a:schemeClr val="tx1"/>
              </a:solidFill>
            </a:rPr>
            <a:t>    level and with other multilateral environmental </a:t>
          </a:r>
          <a:br>
            <a:rPr lang="en-US" sz="1200" dirty="0" smtClean="0">
              <a:solidFill>
                <a:schemeClr val="tx1"/>
              </a:solidFill>
            </a:rPr>
          </a:br>
          <a:r>
            <a:rPr lang="en-US" sz="1200" dirty="0" smtClean="0">
              <a:solidFill>
                <a:schemeClr val="tx1"/>
              </a:solidFill>
            </a:rPr>
            <a:t>    agreements</a:t>
          </a:r>
          <a:endParaRPr lang="en-GB" sz="1200" b="1" dirty="0">
            <a:solidFill>
              <a:schemeClr val="tx1"/>
            </a:solidFill>
          </a:endParaRPr>
        </a:p>
      </dgm:t>
    </dgm:pt>
    <dgm:pt modelId="{A7373DE4-D819-4B8B-B2CD-39EAF00BEFD3}" type="parTrans" cxnId="{4F271F64-71CD-4297-A747-5AA7C69ABECF}">
      <dgm:prSet/>
      <dgm:spPr/>
      <dgm:t>
        <a:bodyPr/>
        <a:lstStyle/>
        <a:p>
          <a:endParaRPr lang="en-GB"/>
        </a:p>
      </dgm:t>
    </dgm:pt>
    <dgm:pt modelId="{BD44955E-97FA-490A-AF9A-DC166A4B3C01}" type="sibTrans" cxnId="{4F271F64-71CD-4297-A747-5AA7C69ABECF}">
      <dgm:prSet/>
      <dgm:spPr/>
      <dgm:t>
        <a:bodyPr/>
        <a:lstStyle/>
        <a:p>
          <a:endParaRPr lang="en-GB"/>
        </a:p>
      </dgm:t>
    </dgm:pt>
    <dgm:pt modelId="{287AB3BF-032D-4E75-BB1A-076E6AB0B97A}">
      <dgm:prSet phldrT="[Text]" custT="1"/>
      <dgm:spPr>
        <a:solidFill>
          <a:schemeClr val="accent4">
            <a:lumMod val="90000"/>
          </a:schemeClr>
        </a:solidFill>
      </dgm:spPr>
      <dgm:t>
        <a:bodyPr/>
        <a:lstStyle/>
        <a:p>
          <a:pPr algn="ctr"/>
          <a:r>
            <a:rPr lang="en-US" sz="1800" b="1" dirty="0" smtClean="0">
              <a:solidFill>
                <a:schemeClr val="tx1"/>
              </a:solidFill>
            </a:rPr>
            <a:t>B. Preparatory Elements</a:t>
          </a:r>
        </a:p>
        <a:p>
          <a:pPr algn="l"/>
          <a:r>
            <a:rPr lang="en-US" sz="1200" dirty="0" smtClean="0">
              <a:solidFill>
                <a:schemeClr val="tx1"/>
              </a:solidFill>
            </a:rPr>
            <a:t>1. </a:t>
          </a:r>
          <a:r>
            <a:rPr lang="en-US" sz="1200" dirty="0" err="1" smtClean="0">
              <a:solidFill>
                <a:schemeClr val="tx1"/>
              </a:solidFill>
            </a:rPr>
            <a:t>Analysing</a:t>
          </a:r>
          <a:r>
            <a:rPr lang="en-US" sz="1200" dirty="0" smtClean="0">
              <a:solidFill>
                <a:schemeClr val="tx1"/>
              </a:solidFill>
            </a:rPr>
            <a:t> current climate and future climate</a:t>
          </a:r>
          <a:br>
            <a:rPr lang="en-US" sz="1200" dirty="0" smtClean="0">
              <a:solidFill>
                <a:schemeClr val="tx1"/>
              </a:solidFill>
            </a:rPr>
          </a:br>
          <a:r>
            <a:rPr lang="en-US" sz="1200" dirty="0" smtClean="0">
              <a:solidFill>
                <a:schemeClr val="tx1"/>
              </a:solidFill>
            </a:rPr>
            <a:t>    change scenarios</a:t>
          </a:r>
          <a:endParaRPr lang="en-GB" sz="1200" dirty="0" smtClean="0">
            <a:solidFill>
              <a:schemeClr val="tx1"/>
            </a:solidFill>
          </a:endParaRPr>
        </a:p>
        <a:p>
          <a:pPr algn="l"/>
          <a:r>
            <a:rPr lang="en-US" sz="1200" dirty="0" smtClean="0">
              <a:solidFill>
                <a:schemeClr val="tx1"/>
              </a:solidFill>
            </a:rPr>
            <a:t>2. Assessing climate vulnerabilities and identifying </a:t>
          </a:r>
          <a:br>
            <a:rPr lang="en-US" sz="1200" dirty="0" smtClean="0">
              <a:solidFill>
                <a:schemeClr val="tx1"/>
              </a:solidFill>
            </a:rPr>
          </a:br>
          <a:r>
            <a:rPr lang="en-US" sz="1200" dirty="0" smtClean="0">
              <a:solidFill>
                <a:schemeClr val="tx1"/>
              </a:solidFill>
            </a:rPr>
            <a:t>    adaptation options at the sector, subnational, </a:t>
          </a:r>
          <a:br>
            <a:rPr lang="en-US" sz="1200" dirty="0" smtClean="0">
              <a:solidFill>
                <a:schemeClr val="tx1"/>
              </a:solidFill>
            </a:rPr>
          </a:br>
          <a:r>
            <a:rPr lang="en-US" sz="1200" dirty="0" smtClean="0">
              <a:solidFill>
                <a:schemeClr val="tx1"/>
              </a:solidFill>
            </a:rPr>
            <a:t>    national and other appropriate levels</a:t>
          </a:r>
          <a:endParaRPr lang="en-GB" sz="1200" dirty="0" smtClean="0">
            <a:solidFill>
              <a:schemeClr val="tx1"/>
            </a:solidFill>
          </a:endParaRPr>
        </a:p>
        <a:p>
          <a:pPr algn="l"/>
          <a:r>
            <a:rPr lang="en-US" sz="1200" dirty="0" smtClean="0">
              <a:solidFill>
                <a:schemeClr val="tx1"/>
              </a:solidFill>
            </a:rPr>
            <a:t>3. Reviewing and appraising adaptation options</a:t>
          </a:r>
          <a:endParaRPr lang="en-GB" sz="1200" dirty="0" smtClean="0">
            <a:solidFill>
              <a:schemeClr val="tx1"/>
            </a:solidFill>
          </a:endParaRPr>
        </a:p>
        <a:p>
          <a:pPr algn="l"/>
          <a:r>
            <a:rPr lang="en-US" sz="1200" dirty="0" smtClean="0">
              <a:solidFill>
                <a:schemeClr val="tx1"/>
              </a:solidFill>
            </a:rPr>
            <a:t>4. Compiling and communicating national </a:t>
          </a:r>
          <a:br>
            <a:rPr lang="en-US" sz="1200" dirty="0" smtClean="0">
              <a:solidFill>
                <a:schemeClr val="tx1"/>
              </a:solidFill>
            </a:rPr>
          </a:br>
          <a:r>
            <a:rPr lang="en-US" sz="1200" dirty="0" smtClean="0">
              <a:solidFill>
                <a:schemeClr val="tx1"/>
              </a:solidFill>
            </a:rPr>
            <a:t>    adaptation plans</a:t>
          </a:r>
          <a:endParaRPr lang="en-GB" sz="1200" dirty="0" smtClean="0">
            <a:solidFill>
              <a:schemeClr val="tx1"/>
            </a:solidFill>
          </a:endParaRPr>
        </a:p>
        <a:p>
          <a:pPr algn="l"/>
          <a:r>
            <a:rPr lang="en-US" sz="1200" dirty="0" smtClean="0">
              <a:solidFill>
                <a:schemeClr val="tx1"/>
              </a:solidFill>
            </a:rPr>
            <a:t>5. Integrating climate change adaptation into  </a:t>
          </a:r>
          <a:br>
            <a:rPr lang="en-US" sz="1200" dirty="0" smtClean="0">
              <a:solidFill>
                <a:schemeClr val="tx1"/>
              </a:solidFill>
            </a:rPr>
          </a:br>
          <a:r>
            <a:rPr lang="en-US" sz="1200" dirty="0" smtClean="0">
              <a:solidFill>
                <a:schemeClr val="tx1"/>
              </a:solidFill>
            </a:rPr>
            <a:t>    national and subnational development and </a:t>
          </a:r>
          <a:br>
            <a:rPr lang="en-US" sz="1200" dirty="0" smtClean="0">
              <a:solidFill>
                <a:schemeClr val="tx1"/>
              </a:solidFill>
            </a:rPr>
          </a:br>
          <a:r>
            <a:rPr lang="en-US" sz="1200" dirty="0" smtClean="0">
              <a:solidFill>
                <a:schemeClr val="tx1"/>
              </a:solidFill>
            </a:rPr>
            <a:t>    </a:t>
          </a:r>
          <a:r>
            <a:rPr lang="en-US" sz="1200" dirty="0" err="1" smtClean="0">
              <a:solidFill>
                <a:schemeClr val="tx1"/>
              </a:solidFill>
            </a:rPr>
            <a:t>sectoral</a:t>
          </a:r>
          <a:r>
            <a:rPr lang="en-US" sz="1200" dirty="0" smtClean="0">
              <a:solidFill>
                <a:schemeClr val="tx1"/>
              </a:solidFill>
            </a:rPr>
            <a:t> planning</a:t>
          </a:r>
          <a:endParaRPr lang="en-GB" sz="1200" b="1" dirty="0">
            <a:solidFill>
              <a:schemeClr val="tx1"/>
            </a:solidFill>
          </a:endParaRPr>
        </a:p>
      </dgm:t>
    </dgm:pt>
    <dgm:pt modelId="{F94559D1-0673-48B6-A7C8-3BEF92D43E94}" type="parTrans" cxnId="{C50E54A8-519B-485E-ADE2-5A4BE7C5CE89}">
      <dgm:prSet/>
      <dgm:spPr/>
      <dgm:t>
        <a:bodyPr/>
        <a:lstStyle/>
        <a:p>
          <a:endParaRPr lang="en-GB"/>
        </a:p>
      </dgm:t>
    </dgm:pt>
    <dgm:pt modelId="{E7DA88C6-2EDF-42FE-B081-CF6D9C8BD1F8}" type="sibTrans" cxnId="{C50E54A8-519B-485E-ADE2-5A4BE7C5CE89}">
      <dgm:prSet/>
      <dgm:spPr/>
      <dgm:t>
        <a:bodyPr/>
        <a:lstStyle/>
        <a:p>
          <a:endParaRPr lang="en-GB"/>
        </a:p>
      </dgm:t>
    </dgm:pt>
    <dgm:pt modelId="{77E3763C-2948-452B-9B3E-7DB1EC7C4333}" type="pres">
      <dgm:prSet presAssocID="{F621C411-0775-4BB0-9E53-7D4EEE30C1DB}" presName="matrix" presStyleCnt="0">
        <dgm:presLayoutVars>
          <dgm:chMax val="1"/>
          <dgm:dir/>
          <dgm:resizeHandles val="exact"/>
        </dgm:presLayoutVars>
      </dgm:prSet>
      <dgm:spPr/>
      <dgm:t>
        <a:bodyPr/>
        <a:lstStyle/>
        <a:p>
          <a:endParaRPr lang="en-GB"/>
        </a:p>
      </dgm:t>
    </dgm:pt>
    <dgm:pt modelId="{40247F5F-2A62-459F-9251-60D1B467BEC6}" type="pres">
      <dgm:prSet presAssocID="{F621C411-0775-4BB0-9E53-7D4EEE30C1DB}" presName="diamond" presStyleLbl="bgShp" presStyleIdx="0" presStyleCnt="1" custLinFactNeighborX="-396"/>
      <dgm:spPr>
        <a:solidFill>
          <a:schemeClr val="accent3">
            <a:lumMod val="75000"/>
          </a:schemeClr>
        </a:solidFill>
      </dgm:spPr>
      <dgm:t>
        <a:bodyPr/>
        <a:lstStyle/>
        <a:p>
          <a:endParaRPr lang="en-GB"/>
        </a:p>
      </dgm:t>
    </dgm:pt>
    <dgm:pt modelId="{2CB4F6A6-222F-406B-8A85-B6AB2E4A4E65}" type="pres">
      <dgm:prSet presAssocID="{F621C411-0775-4BB0-9E53-7D4EEE30C1DB}" presName="quad1" presStyleLbl="node1" presStyleIdx="0" presStyleCnt="4" custScaleX="160184" custLinFactY="18091" custLinFactNeighborX="-29470" custLinFactNeighborY="100000">
        <dgm:presLayoutVars>
          <dgm:chMax val="0"/>
          <dgm:chPref val="0"/>
          <dgm:bulletEnabled val="1"/>
        </dgm:presLayoutVars>
      </dgm:prSet>
      <dgm:spPr/>
      <dgm:t>
        <a:bodyPr/>
        <a:lstStyle/>
        <a:p>
          <a:endParaRPr lang="en-GB"/>
        </a:p>
      </dgm:t>
    </dgm:pt>
    <dgm:pt modelId="{697DB49F-1F0E-4A15-9218-58AACFA9EF77}" type="pres">
      <dgm:prSet presAssocID="{F621C411-0775-4BB0-9E53-7D4EEE30C1DB}" presName="quad2" presStyleLbl="node1" presStyleIdx="1" presStyleCnt="4" custScaleX="156125" custLinFactX="-36343" custLinFactNeighborX="-100000" custLinFactNeighborY="-10114">
        <dgm:presLayoutVars>
          <dgm:chMax val="0"/>
          <dgm:chPref val="0"/>
          <dgm:bulletEnabled val="1"/>
        </dgm:presLayoutVars>
      </dgm:prSet>
      <dgm:spPr/>
      <dgm:t>
        <a:bodyPr/>
        <a:lstStyle/>
        <a:p>
          <a:endParaRPr lang="en-GB"/>
        </a:p>
      </dgm:t>
    </dgm:pt>
    <dgm:pt modelId="{1E90C467-BB1A-4FC6-8BEB-B43E3A0A1D3A}" type="pres">
      <dgm:prSet presAssocID="{F621C411-0775-4BB0-9E53-7D4EEE30C1DB}" presName="quad3" presStyleLbl="node1" presStyleIdx="2" presStyleCnt="4" custScaleX="159688" custLinFactX="42503" custLinFactNeighborX="100000" custLinFactNeighborY="10399">
        <dgm:presLayoutVars>
          <dgm:chMax val="0"/>
          <dgm:chPref val="0"/>
          <dgm:bulletEnabled val="1"/>
        </dgm:presLayoutVars>
      </dgm:prSet>
      <dgm:spPr/>
      <dgm:t>
        <a:bodyPr/>
        <a:lstStyle/>
        <a:p>
          <a:endParaRPr lang="en-GB"/>
        </a:p>
      </dgm:t>
    </dgm:pt>
    <dgm:pt modelId="{5D6965A4-1E97-47EC-9D78-9D68DD2AE677}" type="pres">
      <dgm:prSet presAssocID="{F621C411-0775-4BB0-9E53-7D4EEE30C1DB}" presName="quad4" presStyleLbl="node1" presStyleIdx="3" presStyleCnt="4" custScaleX="155059" custScaleY="99430" custLinFactY="-17806" custLinFactNeighborX="31216" custLinFactNeighborY="-100000">
        <dgm:presLayoutVars>
          <dgm:chMax val="0"/>
          <dgm:chPref val="0"/>
          <dgm:bulletEnabled val="1"/>
        </dgm:presLayoutVars>
      </dgm:prSet>
      <dgm:spPr/>
      <dgm:t>
        <a:bodyPr/>
        <a:lstStyle/>
        <a:p>
          <a:endParaRPr lang="en-GB"/>
        </a:p>
      </dgm:t>
    </dgm:pt>
  </dgm:ptLst>
  <dgm:cxnLst>
    <dgm:cxn modelId="{E442212E-EE6D-4DB9-BDDC-47E6909C09E6}" type="presOf" srcId="{6052C8AC-78C3-4BBB-AAF9-495B43C1F461}" destId="{697DB49F-1F0E-4A15-9218-58AACFA9EF77}" srcOrd="0" destOrd="0" presId="urn:microsoft.com/office/officeart/2005/8/layout/matrix3"/>
    <dgm:cxn modelId="{9119A9DF-30D8-4B4E-826C-F1F566CEFAD9}" srcId="{F621C411-0775-4BB0-9E53-7D4EEE30C1DB}" destId="{37C0520D-8C3C-42CB-B11C-DA375827A6EB}" srcOrd="0" destOrd="0" parTransId="{2F89AFB9-FC52-47E3-A1D9-EFFFAC287BFE}" sibTransId="{9851EDD1-9D80-4B5F-84E7-2AE66599C5C2}"/>
    <dgm:cxn modelId="{2E36FE87-5A84-4665-8E98-8DA9F84D1751}" type="presOf" srcId="{F621C411-0775-4BB0-9E53-7D4EEE30C1DB}" destId="{77E3763C-2948-452B-9B3E-7DB1EC7C4333}" srcOrd="0" destOrd="0" presId="urn:microsoft.com/office/officeart/2005/8/layout/matrix3"/>
    <dgm:cxn modelId="{632E57B5-031D-4DB4-8DA9-AA3BABAE051C}" type="presOf" srcId="{287AB3BF-032D-4E75-BB1A-076E6AB0B97A}" destId="{5D6965A4-1E97-47EC-9D78-9D68DD2AE677}" srcOrd="0" destOrd="0" presId="urn:microsoft.com/office/officeart/2005/8/layout/matrix3"/>
    <dgm:cxn modelId="{4F271F64-71CD-4297-A747-5AA7C69ABECF}" srcId="{F621C411-0775-4BB0-9E53-7D4EEE30C1DB}" destId="{3A20F489-0286-481B-B87C-09D890E76CFA}" srcOrd="2" destOrd="0" parTransId="{A7373DE4-D819-4B8B-B2CD-39EAF00BEFD3}" sibTransId="{BD44955E-97FA-490A-AF9A-DC166A4B3C01}"/>
    <dgm:cxn modelId="{C50E54A8-519B-485E-ADE2-5A4BE7C5CE89}" srcId="{F621C411-0775-4BB0-9E53-7D4EEE30C1DB}" destId="{287AB3BF-032D-4E75-BB1A-076E6AB0B97A}" srcOrd="3" destOrd="0" parTransId="{F94559D1-0673-48B6-A7C8-3BEF92D43E94}" sibTransId="{E7DA88C6-2EDF-42FE-B081-CF6D9C8BD1F8}"/>
    <dgm:cxn modelId="{C1E0DB72-49C7-4F29-9827-5F3FA6113D5B}" type="presOf" srcId="{3A20F489-0286-481B-B87C-09D890E76CFA}" destId="{1E90C467-BB1A-4FC6-8BEB-B43E3A0A1D3A}" srcOrd="0" destOrd="0" presId="urn:microsoft.com/office/officeart/2005/8/layout/matrix3"/>
    <dgm:cxn modelId="{5FD2D259-D0CA-4C9C-9AD5-ABA14FA2532F}" type="presOf" srcId="{37C0520D-8C3C-42CB-B11C-DA375827A6EB}" destId="{2CB4F6A6-222F-406B-8A85-B6AB2E4A4E65}" srcOrd="0" destOrd="0" presId="urn:microsoft.com/office/officeart/2005/8/layout/matrix3"/>
    <dgm:cxn modelId="{92762425-0A19-4928-BCD2-92F974706468}" srcId="{F621C411-0775-4BB0-9E53-7D4EEE30C1DB}" destId="{6052C8AC-78C3-4BBB-AAF9-495B43C1F461}" srcOrd="1" destOrd="0" parTransId="{D529E34D-DDD0-4FB7-A746-B0A5461A1BFE}" sibTransId="{8053905A-B818-4E0A-BB17-C0C2644807D5}"/>
    <dgm:cxn modelId="{BB1342F1-38A9-46D7-BD17-40705F892CF7}" type="presParOf" srcId="{77E3763C-2948-452B-9B3E-7DB1EC7C4333}" destId="{40247F5F-2A62-459F-9251-60D1B467BEC6}" srcOrd="0" destOrd="0" presId="urn:microsoft.com/office/officeart/2005/8/layout/matrix3"/>
    <dgm:cxn modelId="{EC884AB8-1D52-4940-BDD9-EAA29814DF26}" type="presParOf" srcId="{77E3763C-2948-452B-9B3E-7DB1EC7C4333}" destId="{2CB4F6A6-222F-406B-8A85-B6AB2E4A4E65}" srcOrd="1" destOrd="0" presId="urn:microsoft.com/office/officeart/2005/8/layout/matrix3"/>
    <dgm:cxn modelId="{72D107EC-4CC4-4E4E-9C74-70E9481FC185}" type="presParOf" srcId="{77E3763C-2948-452B-9B3E-7DB1EC7C4333}" destId="{697DB49F-1F0E-4A15-9218-58AACFA9EF77}" srcOrd="2" destOrd="0" presId="urn:microsoft.com/office/officeart/2005/8/layout/matrix3"/>
    <dgm:cxn modelId="{820A2EEF-EC2B-4072-85DF-FA1356E19BD3}" type="presParOf" srcId="{77E3763C-2948-452B-9B3E-7DB1EC7C4333}" destId="{1E90C467-BB1A-4FC6-8BEB-B43E3A0A1D3A}" srcOrd="3" destOrd="0" presId="urn:microsoft.com/office/officeart/2005/8/layout/matrix3"/>
    <dgm:cxn modelId="{7B8BA4D5-D968-46BB-A148-3D3DB789B3F2}" type="presParOf" srcId="{77E3763C-2948-452B-9B3E-7DB1EC7C4333}" destId="{5D6965A4-1E97-47EC-9D78-9D68DD2AE677}" srcOrd="4" destOrd="0" presId="urn:microsoft.com/office/officeart/2005/8/layout/matrix3"/>
  </dgm:cxnLst>
  <dgm:bg>
    <a:solidFill>
      <a:schemeClr val="bg1"/>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DF63A3-C57E-4AEF-8DD1-291D6B74E86C}" type="doc">
      <dgm:prSet loTypeId="urn:microsoft.com/office/officeart/2005/8/layout/cycle6" loCatId="relationship" qsTypeId="urn:microsoft.com/office/officeart/2005/8/quickstyle/simple1" qsCatId="simple" csTypeId="urn:microsoft.com/office/officeart/2005/8/colors/accent1_2" csCatId="accent1" phldr="1"/>
      <dgm:spPr/>
      <dgm:t>
        <a:bodyPr/>
        <a:lstStyle/>
        <a:p>
          <a:endParaRPr lang="en-US"/>
        </a:p>
      </dgm:t>
    </dgm:pt>
    <dgm:pt modelId="{7F620AE1-4D77-48FC-AA15-EC15A2F56709}">
      <dgm:prSet phldrT="[Text]"/>
      <dgm:spPr/>
      <dgm:t>
        <a:bodyPr/>
        <a:lstStyle/>
        <a:p>
          <a:r>
            <a:rPr lang="es-PA" dirty="0" err="1" smtClean="0"/>
            <a:t>National</a:t>
          </a:r>
          <a:r>
            <a:rPr lang="es-PA" smtClean="0"/>
            <a:t> CC Strategy</a:t>
          </a:r>
          <a:endParaRPr lang="en-US"/>
        </a:p>
      </dgm:t>
    </dgm:pt>
    <dgm:pt modelId="{1E6C67FE-6CCC-4B15-B1D2-474AB49D39BF}" type="parTrans" cxnId="{4137FF91-EADB-41CB-AAC3-FED22979A179}">
      <dgm:prSet/>
      <dgm:spPr/>
      <dgm:t>
        <a:bodyPr/>
        <a:lstStyle/>
        <a:p>
          <a:endParaRPr lang="en-US"/>
        </a:p>
      </dgm:t>
    </dgm:pt>
    <dgm:pt modelId="{C9FAD062-540E-4CAA-8B79-468FD6426982}" type="sibTrans" cxnId="{4137FF91-EADB-41CB-AAC3-FED22979A179}">
      <dgm:prSet/>
      <dgm:spPr/>
      <dgm:t>
        <a:bodyPr/>
        <a:lstStyle/>
        <a:p>
          <a:endParaRPr lang="en-US"/>
        </a:p>
      </dgm:t>
    </dgm:pt>
    <dgm:pt modelId="{F4EFBA39-D6F0-4ACC-BF49-4E828A65ECC0}">
      <dgm:prSet phldrT="[Text]"/>
      <dgm:spPr>
        <a:solidFill>
          <a:srgbClr val="C00000"/>
        </a:solidFill>
      </dgm:spPr>
      <dgm:t>
        <a:bodyPr/>
        <a:lstStyle/>
        <a:p>
          <a:r>
            <a:rPr lang="es-PA" dirty="0" err="1" smtClean="0"/>
            <a:t>National</a:t>
          </a:r>
          <a:r>
            <a:rPr lang="es-PA" dirty="0" smtClean="0"/>
            <a:t> </a:t>
          </a:r>
          <a:r>
            <a:rPr lang="es-PA" err="1" smtClean="0"/>
            <a:t>Adaptation</a:t>
          </a:r>
          <a:r>
            <a:rPr lang="es-PA" smtClean="0"/>
            <a:t> Plan</a:t>
          </a:r>
          <a:endParaRPr lang="en-US"/>
        </a:p>
      </dgm:t>
    </dgm:pt>
    <dgm:pt modelId="{59CB37D6-47DD-409E-B2F4-6D289A5858EB}" type="parTrans" cxnId="{D1B9D559-F60F-46DC-8D6C-340195C94B65}">
      <dgm:prSet/>
      <dgm:spPr/>
      <dgm:t>
        <a:bodyPr/>
        <a:lstStyle/>
        <a:p>
          <a:endParaRPr lang="en-US"/>
        </a:p>
      </dgm:t>
    </dgm:pt>
    <dgm:pt modelId="{A52ADE62-4A19-41E2-A074-AFE858EB2F82}" type="sibTrans" cxnId="{D1B9D559-F60F-46DC-8D6C-340195C94B65}">
      <dgm:prSet/>
      <dgm:spPr/>
      <dgm:t>
        <a:bodyPr/>
        <a:lstStyle/>
        <a:p>
          <a:endParaRPr lang="en-US"/>
        </a:p>
      </dgm:t>
    </dgm:pt>
    <dgm:pt modelId="{5FA7F2F7-B1B8-46B4-AE51-F1CCD6B945B3}">
      <dgm:prSet phldrT="[Text]"/>
      <dgm:spPr/>
      <dgm:t>
        <a:bodyPr/>
        <a:lstStyle/>
        <a:p>
          <a:r>
            <a:rPr lang="es-PA" smtClean="0"/>
            <a:t>REDD+</a:t>
          </a:r>
          <a:endParaRPr lang="en-US"/>
        </a:p>
      </dgm:t>
    </dgm:pt>
    <dgm:pt modelId="{7D6A23EA-DEB6-4DBC-9746-64F932B112B1}" type="parTrans" cxnId="{A100D7B0-AFC5-42D0-B6FC-A4EF6837C6BD}">
      <dgm:prSet/>
      <dgm:spPr/>
      <dgm:t>
        <a:bodyPr/>
        <a:lstStyle/>
        <a:p>
          <a:endParaRPr lang="en-US"/>
        </a:p>
      </dgm:t>
    </dgm:pt>
    <dgm:pt modelId="{92367A28-5FB1-4F1B-B875-482BE1F304BE}" type="sibTrans" cxnId="{A100D7B0-AFC5-42D0-B6FC-A4EF6837C6BD}">
      <dgm:prSet/>
      <dgm:spPr/>
      <dgm:t>
        <a:bodyPr/>
        <a:lstStyle/>
        <a:p>
          <a:endParaRPr lang="en-US"/>
        </a:p>
      </dgm:t>
    </dgm:pt>
    <dgm:pt modelId="{FE732030-7FA3-4216-A01C-510D68216750}">
      <dgm:prSet phldrT="[Text]"/>
      <dgm:spPr/>
      <dgm:t>
        <a:bodyPr/>
        <a:lstStyle/>
        <a:p>
          <a:r>
            <a:rPr lang="es-PA" err="1" smtClean="0"/>
            <a:t>Climate</a:t>
          </a:r>
          <a:r>
            <a:rPr lang="es-PA" smtClean="0"/>
            <a:t> Finance</a:t>
          </a:r>
          <a:endParaRPr lang="en-US"/>
        </a:p>
      </dgm:t>
    </dgm:pt>
    <dgm:pt modelId="{ADCAAE18-ECAC-4A8B-BA16-4A567E1C502C}" type="parTrans" cxnId="{3DE50812-37B8-4DF2-A53B-9019CCE9E163}">
      <dgm:prSet/>
      <dgm:spPr/>
      <dgm:t>
        <a:bodyPr/>
        <a:lstStyle/>
        <a:p>
          <a:endParaRPr lang="en-US"/>
        </a:p>
      </dgm:t>
    </dgm:pt>
    <dgm:pt modelId="{7D1703FA-B393-4EC0-8FA1-64B09F70A5F9}" type="sibTrans" cxnId="{3DE50812-37B8-4DF2-A53B-9019CCE9E163}">
      <dgm:prSet/>
      <dgm:spPr/>
      <dgm:t>
        <a:bodyPr/>
        <a:lstStyle/>
        <a:p>
          <a:endParaRPr lang="en-US"/>
        </a:p>
      </dgm:t>
    </dgm:pt>
    <dgm:pt modelId="{B6EC4D96-FD5D-4D48-B750-139A642C10D4}">
      <dgm:prSet phldrT="[Text]"/>
      <dgm:spPr/>
      <dgm:t>
        <a:bodyPr/>
        <a:lstStyle/>
        <a:p>
          <a:r>
            <a:rPr lang="es-PA" smtClean="0"/>
            <a:t>INDCs</a:t>
          </a:r>
          <a:endParaRPr lang="en-US"/>
        </a:p>
      </dgm:t>
    </dgm:pt>
    <dgm:pt modelId="{53E4A35A-D19A-444D-B224-AC11DB618E14}" type="parTrans" cxnId="{2D817815-F12F-4D53-8816-F7643A359288}">
      <dgm:prSet/>
      <dgm:spPr/>
      <dgm:t>
        <a:bodyPr/>
        <a:lstStyle/>
        <a:p>
          <a:endParaRPr lang="en-US"/>
        </a:p>
      </dgm:t>
    </dgm:pt>
    <dgm:pt modelId="{206E82DD-C223-4629-9417-853898BD8ACB}" type="sibTrans" cxnId="{2D817815-F12F-4D53-8816-F7643A359288}">
      <dgm:prSet/>
      <dgm:spPr/>
      <dgm:t>
        <a:bodyPr/>
        <a:lstStyle/>
        <a:p>
          <a:endParaRPr lang="en-US"/>
        </a:p>
      </dgm:t>
    </dgm:pt>
    <dgm:pt modelId="{E0F56F33-479E-43D2-B144-094464A864FE}">
      <dgm:prSet phldrT="[Text]"/>
      <dgm:spPr/>
      <dgm:t>
        <a:bodyPr/>
        <a:lstStyle/>
        <a:p>
          <a:r>
            <a:rPr lang="es-PA" dirty="0" err="1" smtClean="0"/>
            <a:t>Technology</a:t>
          </a:r>
          <a:r>
            <a:rPr lang="es-PA" dirty="0" smtClean="0"/>
            <a:t> </a:t>
          </a:r>
          <a:r>
            <a:rPr lang="es-PA" err="1" smtClean="0"/>
            <a:t>Needs</a:t>
          </a:r>
          <a:r>
            <a:rPr lang="es-PA" smtClean="0"/>
            <a:t> Assessment</a:t>
          </a:r>
          <a:endParaRPr lang="en-US"/>
        </a:p>
      </dgm:t>
    </dgm:pt>
    <dgm:pt modelId="{8BAC213D-AF9B-4830-9AC0-AD947E904932}" type="parTrans" cxnId="{4540E58F-3973-4481-A5C6-4222EFE8CEC4}">
      <dgm:prSet/>
      <dgm:spPr/>
      <dgm:t>
        <a:bodyPr/>
        <a:lstStyle/>
        <a:p>
          <a:endParaRPr lang="en-US"/>
        </a:p>
      </dgm:t>
    </dgm:pt>
    <dgm:pt modelId="{0E0F61DA-7A86-4425-8A92-E1FA6A805AC2}" type="sibTrans" cxnId="{4540E58F-3973-4481-A5C6-4222EFE8CEC4}">
      <dgm:prSet/>
      <dgm:spPr/>
      <dgm:t>
        <a:bodyPr/>
        <a:lstStyle/>
        <a:p>
          <a:endParaRPr lang="en-US"/>
        </a:p>
      </dgm:t>
    </dgm:pt>
    <dgm:pt modelId="{FF51C04F-97B1-47FE-8323-E208F7A8271C}" type="pres">
      <dgm:prSet presAssocID="{29DF63A3-C57E-4AEF-8DD1-291D6B74E86C}" presName="cycle" presStyleCnt="0">
        <dgm:presLayoutVars>
          <dgm:dir/>
          <dgm:resizeHandles val="exact"/>
        </dgm:presLayoutVars>
      </dgm:prSet>
      <dgm:spPr/>
      <dgm:t>
        <a:bodyPr/>
        <a:lstStyle/>
        <a:p>
          <a:endParaRPr lang="en-US"/>
        </a:p>
      </dgm:t>
    </dgm:pt>
    <dgm:pt modelId="{A41AB107-C1BF-4975-A75C-0CE62B661BB5}" type="pres">
      <dgm:prSet presAssocID="{7F620AE1-4D77-48FC-AA15-EC15A2F56709}" presName="node" presStyleLbl="node1" presStyleIdx="0" presStyleCnt="6">
        <dgm:presLayoutVars>
          <dgm:bulletEnabled val="1"/>
        </dgm:presLayoutVars>
      </dgm:prSet>
      <dgm:spPr/>
      <dgm:t>
        <a:bodyPr/>
        <a:lstStyle/>
        <a:p>
          <a:endParaRPr lang="en-US"/>
        </a:p>
      </dgm:t>
    </dgm:pt>
    <dgm:pt modelId="{47F9E461-045C-4A14-B914-6A50312C531D}" type="pres">
      <dgm:prSet presAssocID="{7F620AE1-4D77-48FC-AA15-EC15A2F56709}" presName="spNode" presStyleCnt="0"/>
      <dgm:spPr/>
    </dgm:pt>
    <dgm:pt modelId="{F9DA8823-38B0-4F34-84CD-7912621F6BF0}" type="pres">
      <dgm:prSet presAssocID="{C9FAD062-540E-4CAA-8B79-468FD6426982}" presName="sibTrans" presStyleLbl="sibTrans1D1" presStyleIdx="0" presStyleCnt="6"/>
      <dgm:spPr/>
      <dgm:t>
        <a:bodyPr/>
        <a:lstStyle/>
        <a:p>
          <a:endParaRPr lang="en-US"/>
        </a:p>
      </dgm:t>
    </dgm:pt>
    <dgm:pt modelId="{68E80F84-DB1D-4267-A0CF-32F89AD69A32}" type="pres">
      <dgm:prSet presAssocID="{F4EFBA39-D6F0-4ACC-BF49-4E828A65ECC0}" presName="node" presStyleLbl="node1" presStyleIdx="1" presStyleCnt="6" custRadScaleRad="107520" custRadScaleInc="81916">
        <dgm:presLayoutVars>
          <dgm:bulletEnabled val="1"/>
        </dgm:presLayoutVars>
      </dgm:prSet>
      <dgm:spPr/>
      <dgm:t>
        <a:bodyPr/>
        <a:lstStyle/>
        <a:p>
          <a:endParaRPr lang="en-US"/>
        </a:p>
      </dgm:t>
    </dgm:pt>
    <dgm:pt modelId="{1D074AE3-DDF4-423B-AE54-5C4875BC5EF6}" type="pres">
      <dgm:prSet presAssocID="{F4EFBA39-D6F0-4ACC-BF49-4E828A65ECC0}" presName="spNode" presStyleCnt="0"/>
      <dgm:spPr/>
    </dgm:pt>
    <dgm:pt modelId="{15DBC946-CF07-43B9-ACBA-B4576F07E52E}" type="pres">
      <dgm:prSet presAssocID="{A52ADE62-4A19-41E2-A074-AFE858EB2F82}" presName="sibTrans" presStyleLbl="sibTrans1D1" presStyleIdx="1" presStyleCnt="6"/>
      <dgm:spPr/>
      <dgm:t>
        <a:bodyPr/>
        <a:lstStyle/>
        <a:p>
          <a:endParaRPr lang="en-US"/>
        </a:p>
      </dgm:t>
    </dgm:pt>
    <dgm:pt modelId="{6165CCF5-C64A-4148-A012-6C7AA04797E6}" type="pres">
      <dgm:prSet presAssocID="{5FA7F2F7-B1B8-46B4-AE51-F1CCD6B945B3}" presName="node" presStyleLbl="node1" presStyleIdx="2" presStyleCnt="6">
        <dgm:presLayoutVars>
          <dgm:bulletEnabled val="1"/>
        </dgm:presLayoutVars>
      </dgm:prSet>
      <dgm:spPr/>
      <dgm:t>
        <a:bodyPr/>
        <a:lstStyle/>
        <a:p>
          <a:endParaRPr lang="en-US"/>
        </a:p>
      </dgm:t>
    </dgm:pt>
    <dgm:pt modelId="{B7240A5C-B3BA-448F-9B6A-D1B80C5FA408}" type="pres">
      <dgm:prSet presAssocID="{5FA7F2F7-B1B8-46B4-AE51-F1CCD6B945B3}" presName="spNode" presStyleCnt="0"/>
      <dgm:spPr/>
    </dgm:pt>
    <dgm:pt modelId="{1996E560-92C4-4E11-AE9B-F7D81BAB0961}" type="pres">
      <dgm:prSet presAssocID="{92367A28-5FB1-4F1B-B875-482BE1F304BE}" presName="sibTrans" presStyleLbl="sibTrans1D1" presStyleIdx="2" presStyleCnt="6"/>
      <dgm:spPr/>
      <dgm:t>
        <a:bodyPr/>
        <a:lstStyle/>
        <a:p>
          <a:endParaRPr lang="en-US"/>
        </a:p>
      </dgm:t>
    </dgm:pt>
    <dgm:pt modelId="{04B51173-DD87-4637-A975-2E457813857D}" type="pres">
      <dgm:prSet presAssocID="{FE732030-7FA3-4216-A01C-510D68216750}" presName="node" presStyleLbl="node1" presStyleIdx="3" presStyleCnt="6">
        <dgm:presLayoutVars>
          <dgm:bulletEnabled val="1"/>
        </dgm:presLayoutVars>
      </dgm:prSet>
      <dgm:spPr/>
      <dgm:t>
        <a:bodyPr/>
        <a:lstStyle/>
        <a:p>
          <a:endParaRPr lang="en-US"/>
        </a:p>
      </dgm:t>
    </dgm:pt>
    <dgm:pt modelId="{6506DC57-8004-4750-A107-46A3A12D8F4E}" type="pres">
      <dgm:prSet presAssocID="{FE732030-7FA3-4216-A01C-510D68216750}" presName="spNode" presStyleCnt="0"/>
      <dgm:spPr/>
    </dgm:pt>
    <dgm:pt modelId="{215AEF3E-61A1-4CC2-AB20-EB231E3FAC8D}" type="pres">
      <dgm:prSet presAssocID="{7D1703FA-B393-4EC0-8FA1-64B09F70A5F9}" presName="sibTrans" presStyleLbl="sibTrans1D1" presStyleIdx="3" presStyleCnt="6"/>
      <dgm:spPr/>
      <dgm:t>
        <a:bodyPr/>
        <a:lstStyle/>
        <a:p>
          <a:endParaRPr lang="en-US"/>
        </a:p>
      </dgm:t>
    </dgm:pt>
    <dgm:pt modelId="{6A6C385E-0DC6-46E2-89CE-B5AFAD976B1A}" type="pres">
      <dgm:prSet presAssocID="{B6EC4D96-FD5D-4D48-B750-139A642C10D4}" presName="node" presStyleLbl="node1" presStyleIdx="4" presStyleCnt="6">
        <dgm:presLayoutVars>
          <dgm:bulletEnabled val="1"/>
        </dgm:presLayoutVars>
      </dgm:prSet>
      <dgm:spPr/>
      <dgm:t>
        <a:bodyPr/>
        <a:lstStyle/>
        <a:p>
          <a:endParaRPr lang="en-US"/>
        </a:p>
      </dgm:t>
    </dgm:pt>
    <dgm:pt modelId="{B963C102-E84E-4F32-BBAD-3800DE1FE0C8}" type="pres">
      <dgm:prSet presAssocID="{B6EC4D96-FD5D-4D48-B750-139A642C10D4}" presName="spNode" presStyleCnt="0"/>
      <dgm:spPr/>
    </dgm:pt>
    <dgm:pt modelId="{9EB97D23-71FB-414B-A293-9BC5D1074C70}" type="pres">
      <dgm:prSet presAssocID="{206E82DD-C223-4629-9417-853898BD8ACB}" presName="sibTrans" presStyleLbl="sibTrans1D1" presStyleIdx="4" presStyleCnt="6"/>
      <dgm:spPr/>
      <dgm:t>
        <a:bodyPr/>
        <a:lstStyle/>
        <a:p>
          <a:endParaRPr lang="en-US"/>
        </a:p>
      </dgm:t>
    </dgm:pt>
    <dgm:pt modelId="{B575764D-FD36-49B5-B631-FB718334B5A5}" type="pres">
      <dgm:prSet presAssocID="{E0F56F33-479E-43D2-B144-094464A864FE}" presName="node" presStyleLbl="node1" presStyleIdx="5" presStyleCnt="6" custRadScaleRad="101610" custRadScaleInc="-33823">
        <dgm:presLayoutVars>
          <dgm:bulletEnabled val="1"/>
        </dgm:presLayoutVars>
      </dgm:prSet>
      <dgm:spPr/>
      <dgm:t>
        <a:bodyPr/>
        <a:lstStyle/>
        <a:p>
          <a:endParaRPr lang="en-US"/>
        </a:p>
      </dgm:t>
    </dgm:pt>
    <dgm:pt modelId="{D0DD75EA-D864-49FC-AB3A-BEE2273DA70F}" type="pres">
      <dgm:prSet presAssocID="{E0F56F33-479E-43D2-B144-094464A864FE}" presName="spNode" presStyleCnt="0"/>
      <dgm:spPr/>
    </dgm:pt>
    <dgm:pt modelId="{595B9293-BCF0-43B2-8095-0F31345ACD30}" type="pres">
      <dgm:prSet presAssocID="{0E0F61DA-7A86-4425-8A92-E1FA6A805AC2}" presName="sibTrans" presStyleLbl="sibTrans1D1" presStyleIdx="5" presStyleCnt="6"/>
      <dgm:spPr/>
      <dgm:t>
        <a:bodyPr/>
        <a:lstStyle/>
        <a:p>
          <a:endParaRPr lang="en-US"/>
        </a:p>
      </dgm:t>
    </dgm:pt>
  </dgm:ptLst>
  <dgm:cxnLst>
    <dgm:cxn modelId="{3DE50812-37B8-4DF2-A53B-9019CCE9E163}" srcId="{29DF63A3-C57E-4AEF-8DD1-291D6B74E86C}" destId="{FE732030-7FA3-4216-A01C-510D68216750}" srcOrd="3" destOrd="0" parTransId="{ADCAAE18-ECAC-4A8B-BA16-4A567E1C502C}" sibTransId="{7D1703FA-B393-4EC0-8FA1-64B09F70A5F9}"/>
    <dgm:cxn modelId="{1B3D456F-20C0-4B4B-891A-95A9692FA056}" type="presOf" srcId="{F4EFBA39-D6F0-4ACC-BF49-4E828A65ECC0}" destId="{68E80F84-DB1D-4267-A0CF-32F89AD69A32}" srcOrd="0" destOrd="0" presId="urn:microsoft.com/office/officeart/2005/8/layout/cycle6"/>
    <dgm:cxn modelId="{E77D9CF2-9071-49FA-8771-F39FFCD1FF29}" type="presOf" srcId="{E0F56F33-479E-43D2-B144-094464A864FE}" destId="{B575764D-FD36-49B5-B631-FB718334B5A5}" srcOrd="0" destOrd="0" presId="urn:microsoft.com/office/officeart/2005/8/layout/cycle6"/>
    <dgm:cxn modelId="{72ECDA13-E9C2-44A3-8128-A746BB30F3AE}" type="presOf" srcId="{5FA7F2F7-B1B8-46B4-AE51-F1CCD6B945B3}" destId="{6165CCF5-C64A-4148-A012-6C7AA04797E6}" srcOrd="0" destOrd="0" presId="urn:microsoft.com/office/officeart/2005/8/layout/cycle6"/>
    <dgm:cxn modelId="{A100D7B0-AFC5-42D0-B6FC-A4EF6837C6BD}" srcId="{29DF63A3-C57E-4AEF-8DD1-291D6B74E86C}" destId="{5FA7F2F7-B1B8-46B4-AE51-F1CCD6B945B3}" srcOrd="2" destOrd="0" parTransId="{7D6A23EA-DEB6-4DBC-9746-64F932B112B1}" sibTransId="{92367A28-5FB1-4F1B-B875-482BE1F304BE}"/>
    <dgm:cxn modelId="{88C159C8-A872-4755-8E94-EF132141C258}" type="presOf" srcId="{7F620AE1-4D77-48FC-AA15-EC15A2F56709}" destId="{A41AB107-C1BF-4975-A75C-0CE62B661BB5}" srcOrd="0" destOrd="0" presId="urn:microsoft.com/office/officeart/2005/8/layout/cycle6"/>
    <dgm:cxn modelId="{D622F537-E591-40D6-B0C4-C89F745073AB}" type="presOf" srcId="{0E0F61DA-7A86-4425-8A92-E1FA6A805AC2}" destId="{595B9293-BCF0-43B2-8095-0F31345ACD30}" srcOrd="0" destOrd="0" presId="urn:microsoft.com/office/officeart/2005/8/layout/cycle6"/>
    <dgm:cxn modelId="{AC589101-AB44-489D-94EA-27562B49E19B}" type="presOf" srcId="{B6EC4D96-FD5D-4D48-B750-139A642C10D4}" destId="{6A6C385E-0DC6-46E2-89CE-B5AFAD976B1A}" srcOrd="0" destOrd="0" presId="urn:microsoft.com/office/officeart/2005/8/layout/cycle6"/>
    <dgm:cxn modelId="{D1B9D559-F60F-46DC-8D6C-340195C94B65}" srcId="{29DF63A3-C57E-4AEF-8DD1-291D6B74E86C}" destId="{F4EFBA39-D6F0-4ACC-BF49-4E828A65ECC0}" srcOrd="1" destOrd="0" parTransId="{59CB37D6-47DD-409E-B2F4-6D289A5858EB}" sibTransId="{A52ADE62-4A19-41E2-A074-AFE858EB2F82}"/>
    <dgm:cxn modelId="{4137FF91-EADB-41CB-AAC3-FED22979A179}" srcId="{29DF63A3-C57E-4AEF-8DD1-291D6B74E86C}" destId="{7F620AE1-4D77-48FC-AA15-EC15A2F56709}" srcOrd="0" destOrd="0" parTransId="{1E6C67FE-6CCC-4B15-B1D2-474AB49D39BF}" sibTransId="{C9FAD062-540E-4CAA-8B79-468FD6426982}"/>
    <dgm:cxn modelId="{27907FB9-F294-410C-B10F-331E8D44FBF4}" type="presOf" srcId="{FE732030-7FA3-4216-A01C-510D68216750}" destId="{04B51173-DD87-4637-A975-2E457813857D}" srcOrd="0" destOrd="0" presId="urn:microsoft.com/office/officeart/2005/8/layout/cycle6"/>
    <dgm:cxn modelId="{2D817815-F12F-4D53-8816-F7643A359288}" srcId="{29DF63A3-C57E-4AEF-8DD1-291D6B74E86C}" destId="{B6EC4D96-FD5D-4D48-B750-139A642C10D4}" srcOrd="4" destOrd="0" parTransId="{53E4A35A-D19A-444D-B224-AC11DB618E14}" sibTransId="{206E82DD-C223-4629-9417-853898BD8ACB}"/>
    <dgm:cxn modelId="{0277BD48-E4C9-4674-89AA-3ED8CCC96732}" type="presOf" srcId="{92367A28-5FB1-4F1B-B875-482BE1F304BE}" destId="{1996E560-92C4-4E11-AE9B-F7D81BAB0961}" srcOrd="0" destOrd="0" presId="urn:microsoft.com/office/officeart/2005/8/layout/cycle6"/>
    <dgm:cxn modelId="{9D7ED24F-AB93-4704-B871-F28C414CEDAC}" type="presOf" srcId="{7D1703FA-B393-4EC0-8FA1-64B09F70A5F9}" destId="{215AEF3E-61A1-4CC2-AB20-EB231E3FAC8D}" srcOrd="0" destOrd="0" presId="urn:microsoft.com/office/officeart/2005/8/layout/cycle6"/>
    <dgm:cxn modelId="{D0ED5D1F-906E-4724-8D15-DCFE515A0D38}" type="presOf" srcId="{A52ADE62-4A19-41E2-A074-AFE858EB2F82}" destId="{15DBC946-CF07-43B9-ACBA-B4576F07E52E}" srcOrd="0" destOrd="0" presId="urn:microsoft.com/office/officeart/2005/8/layout/cycle6"/>
    <dgm:cxn modelId="{4540E58F-3973-4481-A5C6-4222EFE8CEC4}" srcId="{29DF63A3-C57E-4AEF-8DD1-291D6B74E86C}" destId="{E0F56F33-479E-43D2-B144-094464A864FE}" srcOrd="5" destOrd="0" parTransId="{8BAC213D-AF9B-4830-9AC0-AD947E904932}" sibTransId="{0E0F61DA-7A86-4425-8A92-E1FA6A805AC2}"/>
    <dgm:cxn modelId="{B3E6539A-0464-468C-BEBC-A2EBF3E17F6B}" type="presOf" srcId="{29DF63A3-C57E-4AEF-8DD1-291D6B74E86C}" destId="{FF51C04F-97B1-47FE-8323-E208F7A8271C}" srcOrd="0" destOrd="0" presId="urn:microsoft.com/office/officeart/2005/8/layout/cycle6"/>
    <dgm:cxn modelId="{4CF21C23-4036-483A-8AE7-F88E9A351975}" type="presOf" srcId="{C9FAD062-540E-4CAA-8B79-468FD6426982}" destId="{F9DA8823-38B0-4F34-84CD-7912621F6BF0}" srcOrd="0" destOrd="0" presId="urn:microsoft.com/office/officeart/2005/8/layout/cycle6"/>
    <dgm:cxn modelId="{CDC4E7F1-C49E-4EBB-9968-98A4E4E52B69}" type="presOf" srcId="{206E82DD-C223-4629-9417-853898BD8ACB}" destId="{9EB97D23-71FB-414B-A293-9BC5D1074C70}" srcOrd="0" destOrd="0" presId="urn:microsoft.com/office/officeart/2005/8/layout/cycle6"/>
    <dgm:cxn modelId="{2340A5C1-C9C6-4B34-B11C-D0CB80558C00}" type="presParOf" srcId="{FF51C04F-97B1-47FE-8323-E208F7A8271C}" destId="{A41AB107-C1BF-4975-A75C-0CE62B661BB5}" srcOrd="0" destOrd="0" presId="urn:microsoft.com/office/officeart/2005/8/layout/cycle6"/>
    <dgm:cxn modelId="{11005220-A1D9-4E03-BB0F-CD1863B56F5B}" type="presParOf" srcId="{FF51C04F-97B1-47FE-8323-E208F7A8271C}" destId="{47F9E461-045C-4A14-B914-6A50312C531D}" srcOrd="1" destOrd="0" presId="urn:microsoft.com/office/officeart/2005/8/layout/cycle6"/>
    <dgm:cxn modelId="{52079B0E-EF3C-4EDE-AE55-711DCB450FDE}" type="presParOf" srcId="{FF51C04F-97B1-47FE-8323-E208F7A8271C}" destId="{F9DA8823-38B0-4F34-84CD-7912621F6BF0}" srcOrd="2" destOrd="0" presId="urn:microsoft.com/office/officeart/2005/8/layout/cycle6"/>
    <dgm:cxn modelId="{EE6E47B6-0AF5-489D-88B6-9BE7BF058503}" type="presParOf" srcId="{FF51C04F-97B1-47FE-8323-E208F7A8271C}" destId="{68E80F84-DB1D-4267-A0CF-32F89AD69A32}" srcOrd="3" destOrd="0" presId="urn:microsoft.com/office/officeart/2005/8/layout/cycle6"/>
    <dgm:cxn modelId="{D0146C25-D96E-4A16-8005-998AC0DF469F}" type="presParOf" srcId="{FF51C04F-97B1-47FE-8323-E208F7A8271C}" destId="{1D074AE3-DDF4-423B-AE54-5C4875BC5EF6}" srcOrd="4" destOrd="0" presId="urn:microsoft.com/office/officeart/2005/8/layout/cycle6"/>
    <dgm:cxn modelId="{B2AF8272-3217-4D00-A77E-C346F8933711}" type="presParOf" srcId="{FF51C04F-97B1-47FE-8323-E208F7A8271C}" destId="{15DBC946-CF07-43B9-ACBA-B4576F07E52E}" srcOrd="5" destOrd="0" presId="urn:microsoft.com/office/officeart/2005/8/layout/cycle6"/>
    <dgm:cxn modelId="{F3E7B34F-48CF-4928-A610-D374297290A5}" type="presParOf" srcId="{FF51C04F-97B1-47FE-8323-E208F7A8271C}" destId="{6165CCF5-C64A-4148-A012-6C7AA04797E6}" srcOrd="6" destOrd="0" presId="urn:microsoft.com/office/officeart/2005/8/layout/cycle6"/>
    <dgm:cxn modelId="{A1DD3189-B7F3-46F6-855A-15CA3CC12568}" type="presParOf" srcId="{FF51C04F-97B1-47FE-8323-E208F7A8271C}" destId="{B7240A5C-B3BA-448F-9B6A-D1B80C5FA408}" srcOrd="7" destOrd="0" presId="urn:microsoft.com/office/officeart/2005/8/layout/cycle6"/>
    <dgm:cxn modelId="{5103598C-16CE-4EEA-827A-8207748FCCD0}" type="presParOf" srcId="{FF51C04F-97B1-47FE-8323-E208F7A8271C}" destId="{1996E560-92C4-4E11-AE9B-F7D81BAB0961}" srcOrd="8" destOrd="0" presId="urn:microsoft.com/office/officeart/2005/8/layout/cycle6"/>
    <dgm:cxn modelId="{8727F24A-C789-4C7F-94D8-E1D82C8BB7D3}" type="presParOf" srcId="{FF51C04F-97B1-47FE-8323-E208F7A8271C}" destId="{04B51173-DD87-4637-A975-2E457813857D}" srcOrd="9" destOrd="0" presId="urn:microsoft.com/office/officeart/2005/8/layout/cycle6"/>
    <dgm:cxn modelId="{2306847B-A230-4100-A829-86A30FCC22E2}" type="presParOf" srcId="{FF51C04F-97B1-47FE-8323-E208F7A8271C}" destId="{6506DC57-8004-4750-A107-46A3A12D8F4E}" srcOrd="10" destOrd="0" presId="urn:microsoft.com/office/officeart/2005/8/layout/cycle6"/>
    <dgm:cxn modelId="{CCFB93F5-4660-499E-9A54-11025B8D35CF}" type="presParOf" srcId="{FF51C04F-97B1-47FE-8323-E208F7A8271C}" destId="{215AEF3E-61A1-4CC2-AB20-EB231E3FAC8D}" srcOrd="11" destOrd="0" presId="urn:microsoft.com/office/officeart/2005/8/layout/cycle6"/>
    <dgm:cxn modelId="{461660B3-9C84-412C-898E-4E7D4FE75EB8}" type="presParOf" srcId="{FF51C04F-97B1-47FE-8323-E208F7A8271C}" destId="{6A6C385E-0DC6-46E2-89CE-B5AFAD976B1A}" srcOrd="12" destOrd="0" presId="urn:microsoft.com/office/officeart/2005/8/layout/cycle6"/>
    <dgm:cxn modelId="{DF5D4234-2329-4187-AE55-7331697D8F01}" type="presParOf" srcId="{FF51C04F-97B1-47FE-8323-E208F7A8271C}" destId="{B963C102-E84E-4F32-BBAD-3800DE1FE0C8}" srcOrd="13" destOrd="0" presId="urn:microsoft.com/office/officeart/2005/8/layout/cycle6"/>
    <dgm:cxn modelId="{640A1F14-7DC4-45A4-98BE-C7D29D9AEEDC}" type="presParOf" srcId="{FF51C04F-97B1-47FE-8323-E208F7A8271C}" destId="{9EB97D23-71FB-414B-A293-9BC5D1074C70}" srcOrd="14" destOrd="0" presId="urn:microsoft.com/office/officeart/2005/8/layout/cycle6"/>
    <dgm:cxn modelId="{B400828A-031A-40F9-930A-364C6B7BB984}" type="presParOf" srcId="{FF51C04F-97B1-47FE-8323-E208F7A8271C}" destId="{B575764D-FD36-49B5-B631-FB718334B5A5}" srcOrd="15" destOrd="0" presId="urn:microsoft.com/office/officeart/2005/8/layout/cycle6"/>
    <dgm:cxn modelId="{876CF099-7CCB-49F0-A36E-B647031304BD}" type="presParOf" srcId="{FF51C04F-97B1-47FE-8323-E208F7A8271C}" destId="{D0DD75EA-D864-49FC-AB3A-BEE2273DA70F}" srcOrd="16" destOrd="0" presId="urn:microsoft.com/office/officeart/2005/8/layout/cycle6"/>
    <dgm:cxn modelId="{90773542-321E-4EA5-A774-F18A412CB63E}" type="presParOf" srcId="{FF51C04F-97B1-47FE-8323-E208F7A8271C}" destId="{595B9293-BCF0-43B2-8095-0F31345ACD30}" srcOrd="17"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247F5F-2A62-459F-9251-60D1B467BEC6}">
      <dsp:nvSpPr>
        <dsp:cNvPr id="0" name=""/>
        <dsp:cNvSpPr/>
      </dsp:nvSpPr>
      <dsp:spPr>
        <a:xfrm>
          <a:off x="1044099" y="0"/>
          <a:ext cx="6480720" cy="6480720"/>
        </a:xfrm>
        <a:prstGeom prst="diamond">
          <a:avLst/>
        </a:prstGeom>
        <a:solidFill>
          <a:schemeClr val="accent3">
            <a:lumMod val="75000"/>
          </a:schemeClr>
        </a:solidFill>
        <a:ln>
          <a:noFill/>
        </a:ln>
        <a:effectLst/>
      </dsp:spPr>
      <dsp:style>
        <a:lnRef idx="0">
          <a:scrgbClr r="0" g="0" b="0"/>
        </a:lnRef>
        <a:fillRef idx="1">
          <a:scrgbClr r="0" g="0" b="0"/>
        </a:fillRef>
        <a:effectRef idx="0">
          <a:scrgbClr r="0" g="0" b="0"/>
        </a:effectRef>
        <a:fontRef idx="minor"/>
      </dsp:style>
    </dsp:sp>
    <dsp:sp modelId="{2CB4F6A6-222F-406B-8A85-B6AB2E4A4E65}">
      <dsp:nvSpPr>
        <dsp:cNvPr id="0" name=""/>
        <dsp:cNvSpPr/>
      </dsp:nvSpPr>
      <dsp:spPr>
        <a:xfrm>
          <a:off x="180013" y="3600395"/>
          <a:ext cx="4048619" cy="2527480"/>
        </a:xfrm>
        <a:prstGeom prst="roundRect">
          <a:avLst/>
        </a:prstGeom>
        <a:solidFill>
          <a:schemeClr val="accent4">
            <a:lumMod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1"/>
              </a:solidFill>
            </a:rPr>
            <a:t>D. Reporting, Monitoring </a:t>
          </a:r>
          <a:br>
            <a:rPr lang="en-US" sz="1800" b="1" kern="1200" dirty="0" smtClean="0">
              <a:solidFill>
                <a:schemeClr val="tx1"/>
              </a:solidFill>
            </a:rPr>
          </a:br>
          <a:r>
            <a:rPr lang="en-US" sz="1800" b="1" kern="1200" dirty="0" smtClean="0">
              <a:solidFill>
                <a:schemeClr val="tx1"/>
              </a:solidFill>
            </a:rPr>
            <a:t>and Review</a:t>
          </a:r>
        </a:p>
        <a:p>
          <a:pPr lvl="0" algn="l" defTabSz="800100">
            <a:lnSpc>
              <a:spcPct val="90000"/>
            </a:lnSpc>
            <a:spcBef>
              <a:spcPct val="0"/>
            </a:spcBef>
            <a:spcAft>
              <a:spcPct val="35000"/>
            </a:spcAft>
          </a:pPr>
          <a:r>
            <a:rPr lang="en-US" sz="1200" kern="1200" dirty="0" smtClean="0">
              <a:solidFill>
                <a:schemeClr val="tx1"/>
              </a:solidFill>
            </a:rPr>
            <a:t>1. Monitoring the NAP process </a:t>
          </a:r>
          <a:endParaRPr lang="en-GB" sz="1200" kern="1200" dirty="0" smtClean="0">
            <a:solidFill>
              <a:schemeClr val="tx1"/>
            </a:solidFill>
          </a:endParaRPr>
        </a:p>
        <a:p>
          <a:pPr lvl="0" algn="l" defTabSz="800100">
            <a:lnSpc>
              <a:spcPct val="90000"/>
            </a:lnSpc>
            <a:spcBef>
              <a:spcPct val="0"/>
            </a:spcBef>
            <a:spcAft>
              <a:spcPct val="35000"/>
            </a:spcAft>
          </a:pPr>
          <a:r>
            <a:rPr lang="en-US" sz="1200" kern="1200" dirty="0" smtClean="0">
              <a:solidFill>
                <a:schemeClr val="tx1"/>
              </a:solidFill>
            </a:rPr>
            <a:t>2. Reviewing the NAP process to assess progress, </a:t>
          </a:r>
          <a:br>
            <a:rPr lang="en-US" sz="1200" kern="1200" dirty="0" smtClean="0">
              <a:solidFill>
                <a:schemeClr val="tx1"/>
              </a:solidFill>
            </a:rPr>
          </a:br>
          <a:r>
            <a:rPr lang="en-US" sz="1200" kern="1200" dirty="0" smtClean="0">
              <a:solidFill>
                <a:schemeClr val="tx1"/>
              </a:solidFill>
            </a:rPr>
            <a:t>    effectiveness and gaps</a:t>
          </a:r>
          <a:endParaRPr lang="en-GB" sz="1200" kern="1200" dirty="0" smtClean="0">
            <a:solidFill>
              <a:schemeClr val="tx1"/>
            </a:solidFill>
          </a:endParaRPr>
        </a:p>
        <a:p>
          <a:pPr lvl="0" algn="l" defTabSz="800100">
            <a:lnSpc>
              <a:spcPct val="90000"/>
            </a:lnSpc>
            <a:spcBef>
              <a:spcPct val="0"/>
            </a:spcBef>
            <a:spcAft>
              <a:spcPct val="35000"/>
            </a:spcAft>
          </a:pPr>
          <a:r>
            <a:rPr lang="en-US" sz="1200" kern="1200" dirty="0" smtClean="0">
              <a:solidFill>
                <a:schemeClr val="tx1"/>
              </a:solidFill>
            </a:rPr>
            <a:t>3. Iteratively updating the national adaptation plans</a:t>
          </a:r>
          <a:endParaRPr lang="en-GB" sz="1200" kern="1200" dirty="0" smtClean="0">
            <a:solidFill>
              <a:schemeClr val="tx1"/>
            </a:solidFill>
          </a:endParaRPr>
        </a:p>
        <a:p>
          <a:pPr lvl="0" algn="l" defTabSz="800100">
            <a:lnSpc>
              <a:spcPct val="90000"/>
            </a:lnSpc>
            <a:spcBef>
              <a:spcPct val="0"/>
            </a:spcBef>
            <a:spcAft>
              <a:spcPct val="35000"/>
            </a:spcAft>
          </a:pPr>
          <a:r>
            <a:rPr lang="en-US" sz="1200" kern="1200" dirty="0" smtClean="0">
              <a:solidFill>
                <a:schemeClr val="tx1"/>
              </a:solidFill>
            </a:rPr>
            <a:t>4. Outreach on the NAP process and reporting on</a:t>
          </a:r>
          <a:br>
            <a:rPr lang="en-US" sz="1200" kern="1200" dirty="0" smtClean="0">
              <a:solidFill>
                <a:schemeClr val="tx1"/>
              </a:solidFill>
            </a:rPr>
          </a:br>
          <a:r>
            <a:rPr lang="en-US" sz="1200" kern="1200" dirty="0" smtClean="0">
              <a:solidFill>
                <a:schemeClr val="tx1"/>
              </a:solidFill>
            </a:rPr>
            <a:t>    progress and effectiveness </a:t>
          </a:r>
          <a:endParaRPr lang="en-GB" sz="1200" b="1" kern="1200" dirty="0">
            <a:solidFill>
              <a:schemeClr val="tx1"/>
            </a:solidFill>
          </a:endParaRPr>
        </a:p>
      </dsp:txBody>
      <dsp:txXfrm>
        <a:off x="303394" y="3723776"/>
        <a:ext cx="3801857" cy="2280718"/>
      </dsp:txXfrm>
    </dsp:sp>
    <dsp:sp modelId="{697DB49F-1F0E-4A15-9218-58AACFA9EF77}">
      <dsp:nvSpPr>
        <dsp:cNvPr id="0" name=""/>
        <dsp:cNvSpPr/>
      </dsp:nvSpPr>
      <dsp:spPr>
        <a:xfrm>
          <a:off x="252016" y="360038"/>
          <a:ext cx="3946029" cy="2527480"/>
        </a:xfrm>
        <a:prstGeom prst="roundRect">
          <a:avLst/>
        </a:prstGeom>
        <a:solidFill>
          <a:schemeClr val="accent4">
            <a:lumMod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1"/>
              </a:solidFill>
            </a:rPr>
            <a:t>A. Laying the groundwork </a:t>
          </a:r>
          <a:br>
            <a:rPr lang="en-US" sz="1800" b="1" kern="1200" dirty="0" smtClean="0">
              <a:solidFill>
                <a:schemeClr val="tx1"/>
              </a:solidFill>
            </a:rPr>
          </a:br>
          <a:r>
            <a:rPr lang="en-US" sz="1800" b="1" kern="1200" dirty="0" smtClean="0">
              <a:solidFill>
                <a:schemeClr val="tx1"/>
              </a:solidFill>
            </a:rPr>
            <a:t>and addressing gaps</a:t>
          </a:r>
        </a:p>
        <a:p>
          <a:pPr lvl="0" algn="l" defTabSz="800100">
            <a:lnSpc>
              <a:spcPct val="90000"/>
            </a:lnSpc>
            <a:spcBef>
              <a:spcPct val="0"/>
            </a:spcBef>
            <a:spcAft>
              <a:spcPct val="35000"/>
            </a:spcAft>
          </a:pPr>
          <a:r>
            <a:rPr lang="en-US" sz="1200" kern="1200" dirty="0" smtClean="0">
              <a:solidFill>
                <a:schemeClr val="tx1"/>
              </a:solidFill>
              <a:latin typeface="+mn-lt"/>
              <a:ea typeface="Times New Roman"/>
            </a:rPr>
            <a:t>1. Initiating and launching of the NAP process</a:t>
          </a:r>
          <a:endParaRPr lang="en-GB" sz="1200" kern="1200" dirty="0" smtClean="0">
            <a:solidFill>
              <a:schemeClr val="tx1"/>
            </a:solidFill>
            <a:latin typeface="+mn-lt"/>
            <a:ea typeface="Times New Roman"/>
          </a:endParaRPr>
        </a:p>
        <a:p>
          <a:pPr lvl="0" algn="l" defTabSz="800100">
            <a:lnSpc>
              <a:spcPct val="90000"/>
            </a:lnSpc>
            <a:spcBef>
              <a:spcPct val="0"/>
            </a:spcBef>
            <a:spcAft>
              <a:spcPct val="35000"/>
            </a:spcAft>
          </a:pPr>
          <a:r>
            <a:rPr lang="en-US" sz="1200" kern="1200" dirty="0" smtClean="0">
              <a:solidFill>
                <a:schemeClr val="tx1"/>
              </a:solidFill>
              <a:latin typeface="+mn-lt"/>
              <a:ea typeface="Times New Roman"/>
            </a:rPr>
            <a:t>2. Stocktaking: identifying available information on</a:t>
          </a:r>
          <a:br>
            <a:rPr lang="en-US" sz="1200" kern="1200" dirty="0" smtClean="0">
              <a:solidFill>
                <a:schemeClr val="tx1"/>
              </a:solidFill>
              <a:latin typeface="+mn-lt"/>
              <a:ea typeface="Times New Roman"/>
            </a:rPr>
          </a:br>
          <a:r>
            <a:rPr lang="en-US" sz="1200" kern="1200" dirty="0" smtClean="0">
              <a:solidFill>
                <a:schemeClr val="tx1"/>
              </a:solidFill>
              <a:latin typeface="+mn-lt"/>
              <a:ea typeface="Times New Roman"/>
            </a:rPr>
            <a:t>    climate change impacts, vulnerability and</a:t>
          </a:r>
          <a:br>
            <a:rPr lang="en-US" sz="1200" kern="1200" dirty="0" smtClean="0">
              <a:solidFill>
                <a:schemeClr val="tx1"/>
              </a:solidFill>
              <a:latin typeface="+mn-lt"/>
              <a:ea typeface="Times New Roman"/>
            </a:rPr>
          </a:br>
          <a:r>
            <a:rPr lang="en-US" sz="1200" kern="1200" dirty="0" smtClean="0">
              <a:solidFill>
                <a:schemeClr val="tx1"/>
              </a:solidFill>
              <a:latin typeface="+mn-lt"/>
              <a:ea typeface="Times New Roman"/>
            </a:rPr>
            <a:t>    adaptation and assessing gaps and needs of the</a:t>
          </a:r>
          <a:br>
            <a:rPr lang="en-US" sz="1200" kern="1200" dirty="0" smtClean="0">
              <a:solidFill>
                <a:schemeClr val="tx1"/>
              </a:solidFill>
              <a:latin typeface="+mn-lt"/>
              <a:ea typeface="Times New Roman"/>
            </a:rPr>
          </a:br>
          <a:r>
            <a:rPr lang="en-US" sz="1200" kern="1200" dirty="0" smtClean="0">
              <a:solidFill>
                <a:schemeClr val="tx1"/>
              </a:solidFill>
              <a:latin typeface="+mn-lt"/>
              <a:ea typeface="Times New Roman"/>
            </a:rPr>
            <a:t>    enabling environment for the NAP process</a:t>
          </a:r>
          <a:endParaRPr lang="en-GB" sz="1200" kern="1200" dirty="0" smtClean="0">
            <a:solidFill>
              <a:schemeClr val="tx1"/>
            </a:solidFill>
            <a:latin typeface="+mn-lt"/>
            <a:ea typeface="Times New Roman"/>
          </a:endParaRPr>
        </a:p>
        <a:p>
          <a:pPr lvl="0" algn="l" defTabSz="800100">
            <a:lnSpc>
              <a:spcPct val="90000"/>
            </a:lnSpc>
            <a:spcBef>
              <a:spcPct val="0"/>
            </a:spcBef>
            <a:spcAft>
              <a:spcPct val="35000"/>
            </a:spcAft>
          </a:pPr>
          <a:r>
            <a:rPr lang="en-US" sz="1200" kern="1200" dirty="0" smtClean="0">
              <a:solidFill>
                <a:schemeClr val="tx1"/>
              </a:solidFill>
              <a:latin typeface="+mn-lt"/>
              <a:ea typeface="Times New Roman"/>
            </a:rPr>
            <a:t>3. Addressing capacity gaps and weaknesses in</a:t>
          </a:r>
          <a:br>
            <a:rPr lang="en-US" sz="1200" kern="1200" dirty="0" smtClean="0">
              <a:solidFill>
                <a:schemeClr val="tx1"/>
              </a:solidFill>
              <a:latin typeface="+mn-lt"/>
              <a:ea typeface="Times New Roman"/>
            </a:rPr>
          </a:br>
          <a:r>
            <a:rPr lang="en-US" sz="1200" kern="1200" dirty="0" smtClean="0">
              <a:solidFill>
                <a:schemeClr val="tx1"/>
              </a:solidFill>
              <a:latin typeface="+mn-lt"/>
              <a:ea typeface="Times New Roman"/>
            </a:rPr>
            <a:t>    undertaking the NAP process</a:t>
          </a:r>
          <a:endParaRPr lang="en-GB" sz="1200" kern="1200" dirty="0" smtClean="0">
            <a:solidFill>
              <a:schemeClr val="tx1"/>
            </a:solidFill>
            <a:latin typeface="+mn-lt"/>
            <a:ea typeface="Times New Roman"/>
          </a:endParaRPr>
        </a:p>
        <a:p>
          <a:pPr lvl="0" algn="l" defTabSz="800100">
            <a:lnSpc>
              <a:spcPct val="90000"/>
            </a:lnSpc>
            <a:spcBef>
              <a:spcPct val="0"/>
            </a:spcBef>
            <a:spcAft>
              <a:spcPct val="35000"/>
            </a:spcAft>
          </a:pPr>
          <a:r>
            <a:rPr lang="en-US" sz="1200" kern="1200" dirty="0" smtClean="0">
              <a:solidFill>
                <a:schemeClr val="tx1"/>
              </a:solidFill>
              <a:latin typeface="+mn-lt"/>
              <a:ea typeface="Times New Roman"/>
            </a:rPr>
            <a:t>4. Comprehensively and iteratively assessing </a:t>
          </a:r>
          <a:br>
            <a:rPr lang="en-US" sz="1200" kern="1200" dirty="0" smtClean="0">
              <a:solidFill>
                <a:schemeClr val="tx1"/>
              </a:solidFill>
              <a:latin typeface="+mn-lt"/>
              <a:ea typeface="Times New Roman"/>
            </a:rPr>
          </a:br>
          <a:r>
            <a:rPr lang="en-US" sz="1200" kern="1200" dirty="0" smtClean="0">
              <a:solidFill>
                <a:schemeClr val="tx1"/>
              </a:solidFill>
              <a:latin typeface="+mn-lt"/>
              <a:ea typeface="Times New Roman"/>
            </a:rPr>
            <a:t>    development needs and climate vulnerabilities</a:t>
          </a:r>
        </a:p>
      </dsp:txBody>
      <dsp:txXfrm>
        <a:off x="375397" y="483419"/>
        <a:ext cx="3699267" cy="2280718"/>
      </dsp:txXfrm>
    </dsp:sp>
    <dsp:sp modelId="{1E90C467-BB1A-4FC6-8BEB-B43E3A0A1D3A}">
      <dsp:nvSpPr>
        <dsp:cNvPr id="0" name=""/>
        <dsp:cNvSpPr/>
      </dsp:nvSpPr>
      <dsp:spPr>
        <a:xfrm>
          <a:off x="4532866" y="3600403"/>
          <a:ext cx="4036083" cy="2527480"/>
        </a:xfrm>
        <a:prstGeom prst="roundRect">
          <a:avLst/>
        </a:prstGeom>
        <a:solidFill>
          <a:schemeClr val="accent4">
            <a:lumMod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1"/>
              </a:solidFill>
            </a:rPr>
            <a:t>C. Implementation Strategy</a:t>
          </a:r>
        </a:p>
        <a:p>
          <a:pPr lvl="0" algn="l" defTabSz="800100">
            <a:lnSpc>
              <a:spcPct val="90000"/>
            </a:lnSpc>
            <a:spcBef>
              <a:spcPct val="0"/>
            </a:spcBef>
            <a:spcAft>
              <a:spcPct val="35000"/>
            </a:spcAft>
          </a:pPr>
          <a:r>
            <a:rPr lang="en-US" sz="1200" kern="1200" dirty="0" smtClean="0">
              <a:solidFill>
                <a:schemeClr val="tx1"/>
              </a:solidFill>
            </a:rPr>
            <a:t>1. Prioritizing climate change adaptation in national </a:t>
          </a:r>
          <a:br>
            <a:rPr lang="en-US" sz="1200" kern="1200" dirty="0" smtClean="0">
              <a:solidFill>
                <a:schemeClr val="tx1"/>
              </a:solidFill>
            </a:rPr>
          </a:br>
          <a:r>
            <a:rPr lang="en-US" sz="1200" kern="1200" dirty="0" smtClean="0">
              <a:solidFill>
                <a:schemeClr val="tx1"/>
              </a:solidFill>
            </a:rPr>
            <a:t>    planning</a:t>
          </a:r>
          <a:endParaRPr lang="en-GB" sz="1200" kern="1200" dirty="0" smtClean="0">
            <a:solidFill>
              <a:schemeClr val="tx1"/>
            </a:solidFill>
          </a:endParaRPr>
        </a:p>
        <a:p>
          <a:pPr lvl="0" algn="l" defTabSz="800100">
            <a:lnSpc>
              <a:spcPct val="90000"/>
            </a:lnSpc>
            <a:spcBef>
              <a:spcPct val="0"/>
            </a:spcBef>
            <a:spcAft>
              <a:spcPct val="35000"/>
            </a:spcAft>
          </a:pPr>
          <a:r>
            <a:rPr lang="en-US" sz="1200" kern="1200" dirty="0" smtClean="0">
              <a:solidFill>
                <a:schemeClr val="tx1"/>
              </a:solidFill>
            </a:rPr>
            <a:t>2. Developing a (long-term) national adaptation </a:t>
          </a:r>
          <a:br>
            <a:rPr lang="en-US" sz="1200" kern="1200" dirty="0" smtClean="0">
              <a:solidFill>
                <a:schemeClr val="tx1"/>
              </a:solidFill>
            </a:rPr>
          </a:br>
          <a:r>
            <a:rPr lang="en-US" sz="1200" kern="1200" dirty="0" smtClean="0">
              <a:solidFill>
                <a:schemeClr val="tx1"/>
              </a:solidFill>
            </a:rPr>
            <a:t>    implementation strategy</a:t>
          </a:r>
          <a:endParaRPr lang="en-GB" sz="1200" kern="1200" dirty="0" smtClean="0">
            <a:solidFill>
              <a:schemeClr val="tx1"/>
            </a:solidFill>
          </a:endParaRPr>
        </a:p>
        <a:p>
          <a:pPr lvl="0" algn="l" defTabSz="800100">
            <a:lnSpc>
              <a:spcPct val="90000"/>
            </a:lnSpc>
            <a:spcBef>
              <a:spcPct val="0"/>
            </a:spcBef>
            <a:spcAft>
              <a:spcPct val="35000"/>
            </a:spcAft>
          </a:pPr>
          <a:r>
            <a:rPr lang="en-US" sz="1200" kern="1200" dirty="0" smtClean="0">
              <a:solidFill>
                <a:schemeClr val="tx1"/>
              </a:solidFill>
            </a:rPr>
            <a:t>3. Enhancing capacity for planning and implementing </a:t>
          </a:r>
          <a:br>
            <a:rPr lang="en-US" sz="1200" kern="1200" dirty="0" smtClean="0">
              <a:solidFill>
                <a:schemeClr val="tx1"/>
              </a:solidFill>
            </a:rPr>
          </a:br>
          <a:r>
            <a:rPr lang="en-US" sz="1200" kern="1200" dirty="0" smtClean="0">
              <a:solidFill>
                <a:schemeClr val="tx1"/>
              </a:solidFill>
            </a:rPr>
            <a:t>    adaptation</a:t>
          </a:r>
          <a:endParaRPr lang="en-GB" sz="1200" kern="1200" dirty="0" smtClean="0">
            <a:solidFill>
              <a:schemeClr val="tx1"/>
            </a:solidFill>
          </a:endParaRPr>
        </a:p>
        <a:p>
          <a:pPr lvl="0" algn="l" defTabSz="800100">
            <a:lnSpc>
              <a:spcPct val="90000"/>
            </a:lnSpc>
            <a:spcBef>
              <a:spcPct val="0"/>
            </a:spcBef>
            <a:spcAft>
              <a:spcPct val="35000"/>
            </a:spcAft>
          </a:pPr>
          <a:r>
            <a:rPr lang="en-US" sz="1200" kern="1200" dirty="0" smtClean="0">
              <a:solidFill>
                <a:schemeClr val="tx1"/>
              </a:solidFill>
            </a:rPr>
            <a:t>4. Promoting coordination and synergy at the regional </a:t>
          </a:r>
          <a:br>
            <a:rPr lang="en-US" sz="1200" kern="1200" dirty="0" smtClean="0">
              <a:solidFill>
                <a:schemeClr val="tx1"/>
              </a:solidFill>
            </a:rPr>
          </a:br>
          <a:r>
            <a:rPr lang="en-US" sz="1200" kern="1200" dirty="0" smtClean="0">
              <a:solidFill>
                <a:schemeClr val="tx1"/>
              </a:solidFill>
            </a:rPr>
            <a:t>    level and with other multilateral environmental </a:t>
          </a:r>
          <a:br>
            <a:rPr lang="en-US" sz="1200" kern="1200" dirty="0" smtClean="0">
              <a:solidFill>
                <a:schemeClr val="tx1"/>
              </a:solidFill>
            </a:rPr>
          </a:br>
          <a:r>
            <a:rPr lang="en-US" sz="1200" kern="1200" dirty="0" smtClean="0">
              <a:solidFill>
                <a:schemeClr val="tx1"/>
              </a:solidFill>
            </a:rPr>
            <a:t>    agreements</a:t>
          </a:r>
          <a:endParaRPr lang="en-GB" sz="1200" b="1" kern="1200" dirty="0">
            <a:solidFill>
              <a:schemeClr val="tx1"/>
            </a:solidFill>
          </a:endParaRPr>
        </a:p>
      </dsp:txBody>
      <dsp:txXfrm>
        <a:off x="4656247" y="3723784"/>
        <a:ext cx="3789321" cy="2280718"/>
      </dsp:txXfrm>
    </dsp:sp>
    <dsp:sp modelId="{5D6965A4-1E97-47EC-9D78-9D68DD2AE677}">
      <dsp:nvSpPr>
        <dsp:cNvPr id="0" name=""/>
        <dsp:cNvSpPr/>
      </dsp:nvSpPr>
      <dsp:spPr>
        <a:xfrm>
          <a:off x="4500509" y="360046"/>
          <a:ext cx="3919086" cy="2513074"/>
        </a:xfrm>
        <a:prstGeom prst="roundRect">
          <a:avLst/>
        </a:prstGeom>
        <a:solidFill>
          <a:schemeClr val="accent4">
            <a:lumMod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1"/>
              </a:solidFill>
            </a:rPr>
            <a:t>B. Preparatory Elements</a:t>
          </a:r>
        </a:p>
        <a:p>
          <a:pPr lvl="0" algn="l" defTabSz="800100">
            <a:lnSpc>
              <a:spcPct val="90000"/>
            </a:lnSpc>
            <a:spcBef>
              <a:spcPct val="0"/>
            </a:spcBef>
            <a:spcAft>
              <a:spcPct val="35000"/>
            </a:spcAft>
          </a:pPr>
          <a:r>
            <a:rPr lang="en-US" sz="1200" kern="1200" dirty="0" smtClean="0">
              <a:solidFill>
                <a:schemeClr val="tx1"/>
              </a:solidFill>
            </a:rPr>
            <a:t>1. </a:t>
          </a:r>
          <a:r>
            <a:rPr lang="en-US" sz="1200" kern="1200" dirty="0" err="1" smtClean="0">
              <a:solidFill>
                <a:schemeClr val="tx1"/>
              </a:solidFill>
            </a:rPr>
            <a:t>Analysing</a:t>
          </a:r>
          <a:r>
            <a:rPr lang="en-US" sz="1200" kern="1200" dirty="0" smtClean="0">
              <a:solidFill>
                <a:schemeClr val="tx1"/>
              </a:solidFill>
            </a:rPr>
            <a:t> current climate and future climate</a:t>
          </a:r>
          <a:br>
            <a:rPr lang="en-US" sz="1200" kern="1200" dirty="0" smtClean="0">
              <a:solidFill>
                <a:schemeClr val="tx1"/>
              </a:solidFill>
            </a:rPr>
          </a:br>
          <a:r>
            <a:rPr lang="en-US" sz="1200" kern="1200" dirty="0" smtClean="0">
              <a:solidFill>
                <a:schemeClr val="tx1"/>
              </a:solidFill>
            </a:rPr>
            <a:t>    change scenarios</a:t>
          </a:r>
          <a:endParaRPr lang="en-GB" sz="1200" kern="1200" dirty="0" smtClean="0">
            <a:solidFill>
              <a:schemeClr val="tx1"/>
            </a:solidFill>
          </a:endParaRPr>
        </a:p>
        <a:p>
          <a:pPr lvl="0" algn="l" defTabSz="800100">
            <a:lnSpc>
              <a:spcPct val="90000"/>
            </a:lnSpc>
            <a:spcBef>
              <a:spcPct val="0"/>
            </a:spcBef>
            <a:spcAft>
              <a:spcPct val="35000"/>
            </a:spcAft>
          </a:pPr>
          <a:r>
            <a:rPr lang="en-US" sz="1200" kern="1200" dirty="0" smtClean="0">
              <a:solidFill>
                <a:schemeClr val="tx1"/>
              </a:solidFill>
            </a:rPr>
            <a:t>2. Assessing climate vulnerabilities and identifying </a:t>
          </a:r>
          <a:br>
            <a:rPr lang="en-US" sz="1200" kern="1200" dirty="0" smtClean="0">
              <a:solidFill>
                <a:schemeClr val="tx1"/>
              </a:solidFill>
            </a:rPr>
          </a:br>
          <a:r>
            <a:rPr lang="en-US" sz="1200" kern="1200" dirty="0" smtClean="0">
              <a:solidFill>
                <a:schemeClr val="tx1"/>
              </a:solidFill>
            </a:rPr>
            <a:t>    adaptation options at the sector, subnational, </a:t>
          </a:r>
          <a:br>
            <a:rPr lang="en-US" sz="1200" kern="1200" dirty="0" smtClean="0">
              <a:solidFill>
                <a:schemeClr val="tx1"/>
              </a:solidFill>
            </a:rPr>
          </a:br>
          <a:r>
            <a:rPr lang="en-US" sz="1200" kern="1200" dirty="0" smtClean="0">
              <a:solidFill>
                <a:schemeClr val="tx1"/>
              </a:solidFill>
            </a:rPr>
            <a:t>    national and other appropriate levels</a:t>
          </a:r>
          <a:endParaRPr lang="en-GB" sz="1200" kern="1200" dirty="0" smtClean="0">
            <a:solidFill>
              <a:schemeClr val="tx1"/>
            </a:solidFill>
          </a:endParaRPr>
        </a:p>
        <a:p>
          <a:pPr lvl="0" algn="l" defTabSz="800100">
            <a:lnSpc>
              <a:spcPct val="90000"/>
            </a:lnSpc>
            <a:spcBef>
              <a:spcPct val="0"/>
            </a:spcBef>
            <a:spcAft>
              <a:spcPct val="35000"/>
            </a:spcAft>
          </a:pPr>
          <a:r>
            <a:rPr lang="en-US" sz="1200" kern="1200" dirty="0" smtClean="0">
              <a:solidFill>
                <a:schemeClr val="tx1"/>
              </a:solidFill>
            </a:rPr>
            <a:t>3. Reviewing and appraising adaptation options</a:t>
          </a:r>
          <a:endParaRPr lang="en-GB" sz="1200" kern="1200" dirty="0" smtClean="0">
            <a:solidFill>
              <a:schemeClr val="tx1"/>
            </a:solidFill>
          </a:endParaRPr>
        </a:p>
        <a:p>
          <a:pPr lvl="0" algn="l" defTabSz="800100">
            <a:lnSpc>
              <a:spcPct val="90000"/>
            </a:lnSpc>
            <a:spcBef>
              <a:spcPct val="0"/>
            </a:spcBef>
            <a:spcAft>
              <a:spcPct val="35000"/>
            </a:spcAft>
          </a:pPr>
          <a:r>
            <a:rPr lang="en-US" sz="1200" kern="1200" dirty="0" smtClean="0">
              <a:solidFill>
                <a:schemeClr val="tx1"/>
              </a:solidFill>
            </a:rPr>
            <a:t>4. Compiling and communicating national </a:t>
          </a:r>
          <a:br>
            <a:rPr lang="en-US" sz="1200" kern="1200" dirty="0" smtClean="0">
              <a:solidFill>
                <a:schemeClr val="tx1"/>
              </a:solidFill>
            </a:rPr>
          </a:br>
          <a:r>
            <a:rPr lang="en-US" sz="1200" kern="1200" dirty="0" smtClean="0">
              <a:solidFill>
                <a:schemeClr val="tx1"/>
              </a:solidFill>
            </a:rPr>
            <a:t>    adaptation plans</a:t>
          </a:r>
          <a:endParaRPr lang="en-GB" sz="1200" kern="1200" dirty="0" smtClean="0">
            <a:solidFill>
              <a:schemeClr val="tx1"/>
            </a:solidFill>
          </a:endParaRPr>
        </a:p>
        <a:p>
          <a:pPr lvl="0" algn="l" defTabSz="800100">
            <a:lnSpc>
              <a:spcPct val="90000"/>
            </a:lnSpc>
            <a:spcBef>
              <a:spcPct val="0"/>
            </a:spcBef>
            <a:spcAft>
              <a:spcPct val="35000"/>
            </a:spcAft>
          </a:pPr>
          <a:r>
            <a:rPr lang="en-US" sz="1200" kern="1200" dirty="0" smtClean="0">
              <a:solidFill>
                <a:schemeClr val="tx1"/>
              </a:solidFill>
            </a:rPr>
            <a:t>5. Integrating climate change adaptation into  </a:t>
          </a:r>
          <a:br>
            <a:rPr lang="en-US" sz="1200" kern="1200" dirty="0" smtClean="0">
              <a:solidFill>
                <a:schemeClr val="tx1"/>
              </a:solidFill>
            </a:rPr>
          </a:br>
          <a:r>
            <a:rPr lang="en-US" sz="1200" kern="1200" dirty="0" smtClean="0">
              <a:solidFill>
                <a:schemeClr val="tx1"/>
              </a:solidFill>
            </a:rPr>
            <a:t>    national and subnational development and </a:t>
          </a:r>
          <a:br>
            <a:rPr lang="en-US" sz="1200" kern="1200" dirty="0" smtClean="0">
              <a:solidFill>
                <a:schemeClr val="tx1"/>
              </a:solidFill>
            </a:rPr>
          </a:br>
          <a:r>
            <a:rPr lang="en-US" sz="1200" kern="1200" dirty="0" smtClean="0">
              <a:solidFill>
                <a:schemeClr val="tx1"/>
              </a:solidFill>
            </a:rPr>
            <a:t>    </a:t>
          </a:r>
          <a:r>
            <a:rPr lang="en-US" sz="1200" kern="1200" dirty="0" err="1" smtClean="0">
              <a:solidFill>
                <a:schemeClr val="tx1"/>
              </a:solidFill>
            </a:rPr>
            <a:t>sectoral</a:t>
          </a:r>
          <a:r>
            <a:rPr lang="en-US" sz="1200" kern="1200" dirty="0" smtClean="0">
              <a:solidFill>
                <a:schemeClr val="tx1"/>
              </a:solidFill>
            </a:rPr>
            <a:t> planning</a:t>
          </a:r>
          <a:endParaRPr lang="en-GB" sz="1200" b="1" kern="1200" dirty="0">
            <a:solidFill>
              <a:schemeClr val="tx1"/>
            </a:solidFill>
          </a:endParaRPr>
        </a:p>
      </dsp:txBody>
      <dsp:txXfrm>
        <a:off x="4623187" y="482724"/>
        <a:ext cx="3673730" cy="22677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9E3AF2-00C6-4D7D-B4AF-18BEA38946AF}" type="datetimeFigureOut">
              <a:rPr lang="en-US" smtClean="0"/>
              <a:t>1/26/2016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47363E-1562-4C22-82AC-0ED6D78F0B24}" type="slidenum">
              <a:rPr lang="en-US" smtClean="0"/>
              <a:t>‹#›</a:t>
            </a:fld>
            <a:endParaRPr lang="en-US"/>
          </a:p>
        </p:txBody>
      </p:sp>
    </p:spTree>
    <p:extLst>
      <p:ext uri="{BB962C8B-B14F-4D97-AF65-F5344CB8AC3E}">
        <p14:creationId xmlns:p14="http://schemas.microsoft.com/office/powerpoint/2010/main" val="22000200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extLst/>
        </p:spPr>
        <p:txBody>
          <a:bodyPr wrap="square" numCol="1" anchor="t" anchorCtr="0" compatLnSpc="1">
            <a:prstTxWarp prst="textNoShape">
              <a:avLst/>
            </a:prstTxWarp>
          </a:bodyPr>
          <a:lstStyle/>
          <a:p>
            <a:pPr>
              <a:spcBef>
                <a:spcPts val="0"/>
              </a:spcBef>
              <a:buFont typeface="Wingdings" pitchFamily="2" charset="2"/>
              <a:buChar char="§"/>
              <a:defRPr/>
            </a:pPr>
            <a:r>
              <a:rPr lang="en-US" dirty="0" smtClean="0"/>
              <a:t>Copenhagen Accord- </a:t>
            </a:r>
            <a:r>
              <a:rPr lang="en-US" b="1" dirty="0" smtClean="0">
                <a:solidFill>
                  <a:srgbClr val="FF0000"/>
                </a:solidFill>
              </a:rPr>
              <a:t>$100b </a:t>
            </a:r>
            <a:r>
              <a:rPr lang="en-US" b="1" i="1" dirty="0" smtClean="0">
                <a:solidFill>
                  <a:srgbClr val="FF0000"/>
                </a:solidFill>
              </a:rPr>
              <a:t>additional finance </a:t>
            </a:r>
            <a:r>
              <a:rPr lang="en-US" dirty="0" smtClean="0"/>
              <a:t>needed annually by 2020 (50% of this for adaptation)</a:t>
            </a:r>
          </a:p>
          <a:p>
            <a:pPr>
              <a:spcBef>
                <a:spcPts val="0"/>
              </a:spcBef>
              <a:defRPr/>
            </a:pPr>
            <a:endParaRPr lang="en-US" dirty="0" smtClean="0"/>
          </a:p>
          <a:p>
            <a:pPr>
              <a:spcBef>
                <a:spcPts val="0"/>
              </a:spcBef>
              <a:defRPr/>
            </a:pPr>
            <a:r>
              <a:rPr lang="en-US" b="1" u="sng" dirty="0" smtClean="0"/>
              <a:t>Estimates of Funding Required</a:t>
            </a:r>
          </a:p>
          <a:p>
            <a:pPr>
              <a:spcBef>
                <a:spcPts val="0"/>
              </a:spcBef>
              <a:buFont typeface="Wingdings" pitchFamily="2" charset="2"/>
              <a:buChar char="§"/>
              <a:defRPr/>
            </a:pPr>
            <a:r>
              <a:rPr lang="en-US" dirty="0" smtClean="0"/>
              <a:t>Other Estimates of Adaptation financing Needs:</a:t>
            </a:r>
          </a:p>
          <a:p>
            <a:pPr marL="914400" indent="-914400">
              <a:spcBef>
                <a:spcPts val="0"/>
              </a:spcBef>
              <a:buFont typeface="Arial" charset="0"/>
              <a:buNone/>
              <a:defRPr/>
            </a:pPr>
            <a:r>
              <a:rPr lang="en-US" dirty="0" smtClean="0"/>
              <a:t>	- </a:t>
            </a:r>
            <a:r>
              <a:rPr lang="en-US" b="1" dirty="0" smtClean="0">
                <a:solidFill>
                  <a:srgbClr val="FF0000"/>
                </a:solidFill>
              </a:rPr>
              <a:t>$2.129 b </a:t>
            </a:r>
            <a:r>
              <a:rPr lang="en-US" dirty="0" smtClean="0"/>
              <a:t>(total cost of implementing all </a:t>
            </a:r>
            <a:r>
              <a:rPr lang="en-US" u="sng" dirty="0" smtClean="0"/>
              <a:t>Urgent and Immediate Priorities </a:t>
            </a:r>
            <a:r>
              <a:rPr lang="en-US" dirty="0" smtClean="0"/>
              <a:t>(as articulated in NAPAs)</a:t>
            </a:r>
          </a:p>
          <a:p>
            <a:pPr marL="914400" indent="-914400">
              <a:spcBef>
                <a:spcPts val="0"/>
              </a:spcBef>
              <a:buFont typeface="Arial" charset="0"/>
              <a:buNone/>
              <a:defRPr/>
            </a:pPr>
            <a:r>
              <a:rPr lang="en-US" dirty="0" smtClean="0"/>
              <a:t>	- </a:t>
            </a:r>
            <a:r>
              <a:rPr lang="en-US" b="1" dirty="0" smtClean="0">
                <a:solidFill>
                  <a:srgbClr val="FF0000"/>
                </a:solidFill>
              </a:rPr>
              <a:t>$30-100 b/year </a:t>
            </a:r>
            <a:r>
              <a:rPr lang="en-US" dirty="0" smtClean="0"/>
              <a:t>for period 2010-2050 (</a:t>
            </a:r>
            <a:r>
              <a:rPr lang="en-US" i="1" dirty="0" smtClean="0"/>
              <a:t>World Development Report (2010)</a:t>
            </a:r>
          </a:p>
          <a:p>
            <a:pPr marL="914400" indent="-914400">
              <a:spcBef>
                <a:spcPts val="0"/>
              </a:spcBef>
              <a:buFont typeface="Arial" charset="0"/>
              <a:buNone/>
              <a:defRPr/>
            </a:pPr>
            <a:r>
              <a:rPr lang="en-US" dirty="0" smtClean="0"/>
              <a:t>	- </a:t>
            </a:r>
            <a:r>
              <a:rPr lang="en-US" b="1" dirty="0" smtClean="0">
                <a:solidFill>
                  <a:srgbClr val="FF0000"/>
                </a:solidFill>
              </a:rPr>
              <a:t>$290 b/year  </a:t>
            </a:r>
            <a:r>
              <a:rPr lang="en-US" dirty="0" smtClean="0"/>
              <a:t>(</a:t>
            </a:r>
            <a:r>
              <a:rPr lang="en-US" i="1" dirty="0" smtClean="0"/>
              <a:t>Source: Parry et all 2009</a:t>
            </a:r>
            <a:r>
              <a:rPr lang="en-US" dirty="0" smtClean="0"/>
              <a:t>)</a:t>
            </a:r>
          </a:p>
          <a:p>
            <a:pPr marL="914400" indent="-914400">
              <a:spcBef>
                <a:spcPts val="0"/>
              </a:spcBef>
              <a:defRPr/>
            </a:pPr>
            <a:r>
              <a:rPr lang="en-US" dirty="0" smtClean="0"/>
              <a:t>	- </a:t>
            </a:r>
            <a:r>
              <a:rPr lang="en-US" b="1" dirty="0" smtClean="0">
                <a:solidFill>
                  <a:srgbClr val="FF0000"/>
                </a:solidFill>
              </a:rPr>
              <a:t>$326 - $355 b/year </a:t>
            </a:r>
            <a:r>
              <a:rPr lang="en-US" dirty="0" smtClean="0"/>
              <a:t>for financing adaptation options on natural ecosystems) (</a:t>
            </a:r>
            <a:r>
              <a:rPr lang="en-US" i="1" dirty="0" smtClean="0"/>
              <a:t>Source: Berry 2007</a:t>
            </a:r>
            <a:r>
              <a:rPr lang="en-US" dirty="0" smtClean="0"/>
              <a:t>)</a:t>
            </a:r>
          </a:p>
          <a:p>
            <a:pPr marL="914400" indent="-914400">
              <a:spcBef>
                <a:spcPts val="0"/>
              </a:spcBef>
              <a:defRPr/>
            </a:pPr>
            <a:endParaRPr lang="en-US" dirty="0" smtClean="0"/>
          </a:p>
          <a:p>
            <a:pPr>
              <a:spcBef>
                <a:spcPts val="0"/>
              </a:spcBef>
              <a:defRPr/>
            </a:pPr>
            <a:r>
              <a:rPr lang="en-US" dirty="0" smtClean="0"/>
              <a:t>Most estimates are underestimates; non-market values not taken into account, largely based on costs on infrastructure.</a:t>
            </a:r>
          </a:p>
          <a:p>
            <a:pPr marL="914400" indent="-914400">
              <a:spcBef>
                <a:spcPts val="0"/>
              </a:spcBef>
              <a:defRPr/>
            </a:pPr>
            <a:endParaRPr lang="en-US" dirty="0" smtClean="0"/>
          </a:p>
          <a:p>
            <a:pPr marL="914400" indent="-914400">
              <a:spcBef>
                <a:spcPts val="0"/>
              </a:spcBef>
              <a:defRPr/>
            </a:pPr>
            <a:r>
              <a:rPr lang="en-US" b="1" u="sng" dirty="0" smtClean="0"/>
              <a:t>Estimates of Funding Committed</a:t>
            </a:r>
          </a:p>
          <a:p>
            <a:pPr marL="914400" indent="-914400">
              <a:spcBef>
                <a:spcPts val="0"/>
              </a:spcBef>
              <a:defRPr/>
            </a:pPr>
            <a:r>
              <a:rPr lang="en-US" dirty="0" smtClean="0"/>
              <a:t>For mitigation and adaptation actions:  around </a:t>
            </a:r>
            <a:r>
              <a:rPr lang="en-US" b="1" dirty="0" smtClean="0">
                <a:solidFill>
                  <a:schemeClr val="accent1"/>
                </a:solidFill>
              </a:rPr>
              <a:t>USD $140-175b &amp; $70-100 b/year </a:t>
            </a:r>
            <a:r>
              <a:rPr lang="en-US" dirty="0" smtClean="0"/>
              <a:t>for 2010-2050 (World Bank 2010)</a:t>
            </a:r>
          </a:p>
          <a:p>
            <a:pPr>
              <a:spcBef>
                <a:spcPts val="0"/>
              </a:spcBef>
              <a:buFont typeface="Arial" charset="0"/>
              <a:buNone/>
              <a:defRPr/>
            </a:pPr>
            <a:r>
              <a:rPr lang="en-US" dirty="0" smtClean="0"/>
              <a:t>Vertical Funds (Least Developed Country Fund, Special Climate Change Fund, Adaptation Fund): less than </a:t>
            </a:r>
            <a:r>
              <a:rPr lang="en-US" b="1" dirty="0" smtClean="0">
                <a:solidFill>
                  <a:schemeClr val="accent1"/>
                </a:solidFill>
              </a:rPr>
              <a:t>$1.5b </a:t>
            </a:r>
            <a:r>
              <a:rPr lang="en-US" dirty="0" smtClean="0"/>
              <a:t>t-date cumulatively)</a:t>
            </a:r>
          </a:p>
          <a:p>
            <a:pPr>
              <a:defRPr/>
            </a:pPr>
            <a:endParaRPr lang="en-US" dirty="0" smtClean="0"/>
          </a:p>
        </p:txBody>
      </p:sp>
      <p:sp>
        <p:nvSpPr>
          <p:cNvPr id="4" name="Slide Number Placeholder 3"/>
          <p:cNvSpPr>
            <a:spLocks noGrp="1"/>
          </p:cNvSpPr>
          <p:nvPr>
            <p:ph type="sldNum" sz="quarter" idx="5"/>
          </p:nvPr>
        </p:nvSpPr>
        <p:spPr/>
        <p:txBody>
          <a:bodyPr/>
          <a:lstStyle/>
          <a:p>
            <a:pPr>
              <a:defRPr/>
            </a:pPr>
            <a:fld id="{ED831E5A-A8AA-49E3-A8F8-674A22539000}" type="slidenum">
              <a:rPr lang="en-US" smtClean="0"/>
              <a:pPr>
                <a:defRPr/>
              </a:pPr>
              <a:t>3</a:t>
            </a:fld>
            <a:endParaRPr lang="en-US"/>
          </a:p>
        </p:txBody>
      </p:sp>
    </p:spTree>
    <p:extLst>
      <p:ext uri="{BB962C8B-B14F-4D97-AF65-F5344CB8AC3E}">
        <p14:creationId xmlns:p14="http://schemas.microsoft.com/office/powerpoint/2010/main" val="10235693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noTextEdit="1"/>
          </p:cNvSpPr>
          <p:nvPr>
            <p:ph type="sldImg"/>
          </p:nvPr>
        </p:nvSpPr>
        <p:spPr>
          <a:ln/>
        </p:spPr>
      </p:sp>
      <p:sp>
        <p:nvSpPr>
          <p:cNvPr id="53250"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GB" dirty="0" smtClean="0">
                <a:latin typeface="Arial" pitchFamily="34" charset="0"/>
              </a:rPr>
              <a:t>Introduce</a:t>
            </a:r>
            <a:r>
              <a:rPr lang="en-GB" baseline="0" dirty="0" smtClean="0">
                <a:latin typeface="Arial" pitchFamily="34" charset="0"/>
              </a:rPr>
              <a:t> pillars of coordination, implementation, and monitoring here</a:t>
            </a:r>
            <a:endParaRPr lang="en-GB" dirty="0" smtClean="0">
              <a:latin typeface="Arial" pitchFamily="34" charset="0"/>
            </a:endParaRPr>
          </a:p>
        </p:txBody>
      </p:sp>
      <p:sp>
        <p:nvSpPr>
          <p:cNvPr id="53251" name="Header Placeholder 3"/>
          <p:cNvSpPr>
            <a:spLocks noGrp="1"/>
          </p:cNvSpPr>
          <p:nvPr>
            <p:ph type="hdr"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53834" eaLnBrk="0" hangingPunct="0">
              <a:spcBef>
                <a:spcPct val="50000"/>
              </a:spcBef>
              <a:defRPr sz="1500">
                <a:solidFill>
                  <a:schemeClr val="tx1"/>
                </a:solidFill>
                <a:latin typeface="Arial" pitchFamily="34" charset="0"/>
                <a:ea typeface="ＭＳ Ｐゴシック" pitchFamily="34" charset="-128"/>
              </a:defRPr>
            </a:lvl1pPr>
            <a:lvl2pPr marL="743990" indent="-286150" defTabSz="953834" eaLnBrk="0" hangingPunct="0">
              <a:spcBef>
                <a:spcPct val="50000"/>
              </a:spcBef>
              <a:defRPr sz="1500">
                <a:solidFill>
                  <a:schemeClr val="tx1"/>
                </a:solidFill>
                <a:latin typeface="Arial" pitchFamily="34" charset="0"/>
                <a:ea typeface="ＭＳ Ｐゴシック" pitchFamily="34" charset="-128"/>
              </a:defRPr>
            </a:lvl2pPr>
            <a:lvl3pPr marL="1144600" indent="-228920" defTabSz="953834" eaLnBrk="0" hangingPunct="0">
              <a:spcBef>
                <a:spcPct val="50000"/>
              </a:spcBef>
              <a:defRPr sz="1500">
                <a:solidFill>
                  <a:schemeClr val="tx1"/>
                </a:solidFill>
                <a:latin typeface="Arial" pitchFamily="34" charset="0"/>
                <a:ea typeface="ＭＳ Ｐゴシック" pitchFamily="34" charset="-128"/>
              </a:defRPr>
            </a:lvl3pPr>
            <a:lvl4pPr marL="1602440" indent="-228920" defTabSz="953834" eaLnBrk="0" hangingPunct="0">
              <a:spcBef>
                <a:spcPct val="50000"/>
              </a:spcBef>
              <a:defRPr sz="1500">
                <a:solidFill>
                  <a:schemeClr val="tx1"/>
                </a:solidFill>
                <a:latin typeface="Arial" pitchFamily="34" charset="0"/>
                <a:ea typeface="ＭＳ Ｐゴシック" pitchFamily="34" charset="-128"/>
              </a:defRPr>
            </a:lvl4pPr>
            <a:lvl5pPr marL="2060280" indent="-228920" defTabSz="953834" eaLnBrk="0" hangingPunct="0">
              <a:spcBef>
                <a:spcPct val="50000"/>
              </a:spcBef>
              <a:defRPr sz="1500">
                <a:solidFill>
                  <a:schemeClr val="tx1"/>
                </a:solidFill>
                <a:latin typeface="Arial" pitchFamily="34" charset="0"/>
                <a:ea typeface="ＭＳ Ｐゴシック" pitchFamily="34" charset="-128"/>
              </a:defRPr>
            </a:lvl5pPr>
            <a:lvl6pPr marL="2518120" indent="-228920" defTabSz="953834" eaLnBrk="0" fontAlgn="base" hangingPunct="0">
              <a:spcBef>
                <a:spcPct val="50000"/>
              </a:spcBef>
              <a:spcAft>
                <a:spcPct val="0"/>
              </a:spcAft>
              <a:defRPr sz="1500">
                <a:solidFill>
                  <a:schemeClr val="tx1"/>
                </a:solidFill>
                <a:latin typeface="Arial" pitchFamily="34" charset="0"/>
                <a:ea typeface="ＭＳ Ｐゴシック" pitchFamily="34" charset="-128"/>
              </a:defRPr>
            </a:lvl6pPr>
            <a:lvl7pPr marL="2975961" indent="-228920" defTabSz="953834" eaLnBrk="0" fontAlgn="base" hangingPunct="0">
              <a:spcBef>
                <a:spcPct val="50000"/>
              </a:spcBef>
              <a:spcAft>
                <a:spcPct val="0"/>
              </a:spcAft>
              <a:defRPr sz="1500">
                <a:solidFill>
                  <a:schemeClr val="tx1"/>
                </a:solidFill>
                <a:latin typeface="Arial" pitchFamily="34" charset="0"/>
                <a:ea typeface="ＭＳ Ｐゴシック" pitchFamily="34" charset="-128"/>
              </a:defRPr>
            </a:lvl7pPr>
            <a:lvl8pPr marL="3433801" indent="-228920" defTabSz="953834" eaLnBrk="0" fontAlgn="base" hangingPunct="0">
              <a:spcBef>
                <a:spcPct val="50000"/>
              </a:spcBef>
              <a:spcAft>
                <a:spcPct val="0"/>
              </a:spcAft>
              <a:defRPr sz="1500">
                <a:solidFill>
                  <a:schemeClr val="tx1"/>
                </a:solidFill>
                <a:latin typeface="Arial" pitchFamily="34" charset="0"/>
                <a:ea typeface="ＭＳ Ｐゴシック" pitchFamily="34" charset="-128"/>
              </a:defRPr>
            </a:lvl8pPr>
            <a:lvl9pPr marL="3891641" indent="-228920" defTabSz="953834" eaLnBrk="0" fontAlgn="base" hangingPunct="0">
              <a:spcBef>
                <a:spcPct val="50000"/>
              </a:spcBef>
              <a:spcAft>
                <a:spcPct val="0"/>
              </a:spcAft>
              <a:defRPr sz="1500">
                <a:solidFill>
                  <a:schemeClr val="tx1"/>
                </a:solidFill>
                <a:latin typeface="Arial" pitchFamily="34" charset="0"/>
                <a:ea typeface="ＭＳ Ｐゴシック" pitchFamily="34" charset="-128"/>
              </a:defRPr>
            </a:lvl9pPr>
          </a:lstStyle>
          <a:p>
            <a:pPr eaLnBrk="1" hangingPunct="1">
              <a:spcBef>
                <a:spcPct val="0"/>
              </a:spcBef>
            </a:pPr>
            <a:r>
              <a:rPr lang="en-US" sz="1200">
                <a:solidFill>
                  <a:prstClr val="black"/>
                </a:solidFill>
                <a:cs typeface="Arial" pitchFamily="34" charset="0"/>
              </a:rPr>
              <a:t>Presentation title</a:t>
            </a:r>
          </a:p>
        </p:txBody>
      </p:sp>
    </p:spTree>
    <p:extLst>
      <p:ext uri="{BB962C8B-B14F-4D97-AF65-F5344CB8AC3E}">
        <p14:creationId xmlns:p14="http://schemas.microsoft.com/office/powerpoint/2010/main" val="3244154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altLang="en-US" smtClean="0"/>
              <a:t>presents a four-part framework through which to understand the different components of readiness and the specific capacities needed to underpin it. </a:t>
            </a:r>
          </a:p>
          <a:p>
            <a:pPr eaLnBrk="1" hangingPunct="1"/>
            <a:endParaRPr lang="en-GB" altLang="en-US" smtClean="0"/>
          </a:p>
          <a:p>
            <a:pPr eaLnBrk="1" hangingPunct="1"/>
            <a:r>
              <a:rPr lang="en-GB" altLang="en-US" smtClean="0"/>
              <a:t>provide a framework through which to understand and the role of the plethora of tools, mechanisms, and modalities available for using climate finance—ultimately improving the capacity of policy-makers to put in place nationally-appropriate systems to manage climate finance.  </a:t>
            </a:r>
            <a:endParaRPr lang="en-US" altLang="en-US" smtClean="0"/>
          </a:p>
          <a:p>
            <a:pPr eaLnBrk="1" hangingPunct="1"/>
            <a:endParaRPr lang="en-US" altLang="en-US" smtClean="0"/>
          </a:p>
        </p:txBody>
      </p:sp>
      <p:sp>
        <p:nvSpPr>
          <p:cNvPr id="4" name="Slide Number Placeholder 3"/>
          <p:cNvSpPr>
            <a:spLocks noGrp="1"/>
          </p:cNvSpPr>
          <p:nvPr>
            <p:ph type="sldNum" sz="quarter" idx="5"/>
          </p:nvPr>
        </p:nvSpPr>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fld id="{FEE95237-E300-419C-863C-F66D3040E252}" type="slidenum">
              <a:rPr lang="en-US" altLang="en-US" sz="1200">
                <a:solidFill>
                  <a:srgbClr val="000000"/>
                </a:solidFill>
              </a:rPr>
              <a:pPr eaLnBrk="1" hangingPunct="1"/>
              <a:t>9</a:t>
            </a:fld>
            <a:endParaRPr lang="en-US" altLang="en-US" sz="1200">
              <a:solidFill>
                <a:srgbClr val="000000"/>
              </a:solidFill>
            </a:endParaRPr>
          </a:p>
        </p:txBody>
      </p:sp>
    </p:spTree>
    <p:extLst>
      <p:ext uri="{BB962C8B-B14F-4D97-AF65-F5344CB8AC3E}">
        <p14:creationId xmlns:p14="http://schemas.microsoft.com/office/powerpoint/2010/main" val="14136107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Fortunately</a:t>
            </a:r>
            <a:r>
              <a:rPr lang="en-US" baseline="0" dirty="0" smtClean="0"/>
              <a:t> there are a lot of opportunities for countries to seek out support for developing NAMAs and over the next two days we are going to discuss one of the most recent support mechanisms the Japan Caribbean Climate Change Partnership. As mentioned earlier, the JCCCP is a new support mechanism for NAMAs and NAPs. </a:t>
            </a:r>
          </a:p>
          <a:p>
            <a:endParaRPr lang="en-US" baseline="0" dirty="0" smtClean="0"/>
          </a:p>
          <a:p>
            <a:r>
              <a:rPr lang="en-US" baseline="0" dirty="0" smtClean="0"/>
              <a:t>In terms of mitigation, The objectives of the JCCCP is to provide mitigation assistance that is tailored to a country’s specific needs</a:t>
            </a:r>
          </a:p>
          <a:p>
            <a:r>
              <a:rPr lang="en-US" baseline="0" dirty="0" smtClean="0"/>
              <a:t>Support the development and/or implementation of a country’s NAMAs</a:t>
            </a:r>
          </a:p>
          <a:p>
            <a:r>
              <a:rPr lang="en-US" baseline="0" dirty="0" smtClean="0"/>
              <a:t>Strengthen a country’s institutional and technical capacities and</a:t>
            </a:r>
          </a:p>
          <a:p>
            <a:r>
              <a:rPr lang="en-US" baseline="0" dirty="0" smtClean="0"/>
              <a:t>Support the investment in mitigation technologies via pilot projects</a:t>
            </a:r>
          </a:p>
          <a:p>
            <a:endParaRPr lang="en-US" dirty="0"/>
          </a:p>
        </p:txBody>
      </p:sp>
      <p:sp>
        <p:nvSpPr>
          <p:cNvPr id="4" name="Slide Number Placeholder 3"/>
          <p:cNvSpPr>
            <a:spLocks noGrp="1"/>
          </p:cNvSpPr>
          <p:nvPr>
            <p:ph type="sldNum" sz="quarter" idx="10"/>
          </p:nvPr>
        </p:nvSpPr>
        <p:spPr/>
        <p:txBody>
          <a:bodyPr/>
          <a:lstStyle/>
          <a:p>
            <a:fld id="{24C8E561-162A-40D9-85FB-503A6B8B3A1C}" type="slidenum">
              <a:rPr lang="en-US" smtClean="0"/>
              <a:t>13</a:t>
            </a:fld>
            <a:endParaRPr lang="en-US"/>
          </a:p>
        </p:txBody>
      </p:sp>
    </p:spTree>
    <p:extLst>
      <p:ext uri="{BB962C8B-B14F-4D97-AF65-F5344CB8AC3E}">
        <p14:creationId xmlns:p14="http://schemas.microsoft.com/office/powerpoint/2010/main" val="19812156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solidFill>
                  <a:schemeClr val="bg1"/>
                </a:solidFill>
              </a:defRPr>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solidFill>
                  <a:schemeClr val="bg1"/>
                </a:solidFill>
              </a:defRPr>
            </a:lvl1pPr>
          </a:lstStyle>
          <a:p>
            <a:fld id="{BA87CD7D-3F8A-4B24-AD2D-5E63A552E8E4}" type="datetimeFigureOut">
              <a:rPr lang="en-US" smtClean="0"/>
              <a:pPr/>
              <a:t>1/26/2016</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250CA7D-5AB1-4AD3-8BBE-68A3AE5341F5}" type="slidenum">
              <a:rPr lang="en-US" smtClean="0"/>
              <a:pPr/>
              <a:t>‹#›</a:t>
            </a:fld>
            <a:endParaRPr lang="en-US"/>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1814" y="3652133"/>
            <a:ext cx="1572771" cy="3069342"/>
          </a:xfrm>
          <a:prstGeom prst="rect">
            <a:avLst/>
          </a:prstGeom>
        </p:spPr>
      </p:pic>
    </p:spTree>
    <p:extLst>
      <p:ext uri="{BB962C8B-B14F-4D97-AF65-F5344CB8AC3E}">
        <p14:creationId xmlns:p14="http://schemas.microsoft.com/office/powerpoint/2010/main" val="22222424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87CD7D-3F8A-4B24-AD2D-5E63A552E8E4}" type="datetimeFigureOut">
              <a:rPr lang="en-US" smtClean="0"/>
              <a:t>1/26/2016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50CA7D-5AB1-4AD3-8BBE-68A3AE5341F5}" type="slidenum">
              <a:rPr lang="en-US" smtClean="0"/>
              <a:t>‹#›</a:t>
            </a:fld>
            <a:endParaRPr lang="en-US"/>
          </a:p>
        </p:txBody>
      </p:sp>
    </p:spTree>
    <p:extLst>
      <p:ext uri="{BB962C8B-B14F-4D97-AF65-F5344CB8AC3E}">
        <p14:creationId xmlns:p14="http://schemas.microsoft.com/office/powerpoint/2010/main" val="15820628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87CD7D-3F8A-4B24-AD2D-5E63A552E8E4}" type="datetimeFigureOut">
              <a:rPr lang="en-US" smtClean="0"/>
              <a:t>1/26/2016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50CA7D-5AB1-4AD3-8BBE-68A3AE5341F5}" type="slidenum">
              <a:rPr lang="en-US" smtClean="0"/>
              <a:t>‹#›</a:t>
            </a:fld>
            <a:endParaRPr lang="en-US"/>
          </a:p>
        </p:txBody>
      </p:sp>
    </p:spTree>
    <p:extLst>
      <p:ext uri="{BB962C8B-B14F-4D97-AF65-F5344CB8AC3E}">
        <p14:creationId xmlns:p14="http://schemas.microsoft.com/office/powerpoint/2010/main" val="30148465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190923" cy="1143000"/>
          </a:xfrm>
          <a:prstGeom prst="rect">
            <a:avLst/>
          </a:prstGeom>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508000" y="1124744"/>
            <a:ext cx="11176000" cy="2210862"/>
          </a:xfrm>
          <a:prstGeom prst="rect">
            <a:avLst/>
          </a:prstGeo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557921803"/>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87CD7D-3F8A-4B24-AD2D-5E63A552E8E4}" type="datetimeFigureOut">
              <a:rPr lang="en-US" smtClean="0"/>
              <a:t>1/26/2016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50CA7D-5AB1-4AD3-8BBE-68A3AE5341F5}" type="slidenum">
              <a:rPr lang="en-US" smtClean="0"/>
              <a:t>‹#›</a:t>
            </a:fld>
            <a:endParaRPr lang="en-US"/>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1814" y="3788658"/>
            <a:ext cx="1572771" cy="3069342"/>
          </a:xfrm>
          <a:prstGeom prst="rect">
            <a:avLst/>
          </a:prstGeom>
        </p:spPr>
      </p:pic>
    </p:spTree>
    <p:extLst>
      <p:ext uri="{BB962C8B-B14F-4D97-AF65-F5344CB8AC3E}">
        <p14:creationId xmlns:p14="http://schemas.microsoft.com/office/powerpoint/2010/main" val="71260686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A87CD7D-3F8A-4B24-AD2D-5E63A552E8E4}" type="datetimeFigureOut">
              <a:rPr lang="en-US" smtClean="0"/>
              <a:t>1/26/2016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50CA7D-5AB1-4AD3-8BBE-68A3AE5341F5}" type="slidenum">
              <a:rPr lang="en-US" smtClean="0"/>
              <a:t>‹#›</a:t>
            </a:fld>
            <a:endParaRPr lang="en-US"/>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1814" y="3788658"/>
            <a:ext cx="1572771" cy="3069342"/>
          </a:xfrm>
          <a:prstGeom prst="rect">
            <a:avLst/>
          </a:prstGeom>
        </p:spPr>
      </p:pic>
    </p:spTree>
    <p:extLst>
      <p:ext uri="{BB962C8B-B14F-4D97-AF65-F5344CB8AC3E}">
        <p14:creationId xmlns:p14="http://schemas.microsoft.com/office/powerpoint/2010/main" val="406060513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A87CD7D-3F8A-4B24-AD2D-5E63A552E8E4}" type="datetimeFigureOut">
              <a:rPr lang="en-US" smtClean="0"/>
              <a:t>1/26/2016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50CA7D-5AB1-4AD3-8BBE-68A3AE5341F5}" type="slidenum">
              <a:rPr lang="en-US" smtClean="0"/>
              <a:t>‹#›</a:t>
            </a:fld>
            <a:endParaRPr lang="en-US"/>
          </a:p>
        </p:txBody>
      </p:sp>
    </p:spTree>
    <p:extLst>
      <p:ext uri="{BB962C8B-B14F-4D97-AF65-F5344CB8AC3E}">
        <p14:creationId xmlns:p14="http://schemas.microsoft.com/office/powerpoint/2010/main" val="9396046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A87CD7D-3F8A-4B24-AD2D-5E63A552E8E4}" type="datetimeFigureOut">
              <a:rPr lang="en-US" smtClean="0"/>
              <a:t>1/26/2016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250CA7D-5AB1-4AD3-8BBE-68A3AE5341F5}" type="slidenum">
              <a:rPr lang="en-US" smtClean="0"/>
              <a:t>‹#›</a:t>
            </a:fld>
            <a:endParaRPr lang="en-US"/>
          </a:p>
        </p:txBody>
      </p:sp>
    </p:spTree>
    <p:extLst>
      <p:ext uri="{BB962C8B-B14F-4D97-AF65-F5344CB8AC3E}">
        <p14:creationId xmlns:p14="http://schemas.microsoft.com/office/powerpoint/2010/main" val="22754151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A87CD7D-3F8A-4B24-AD2D-5E63A552E8E4}" type="datetimeFigureOut">
              <a:rPr lang="en-US" smtClean="0"/>
              <a:t>1/26/2016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250CA7D-5AB1-4AD3-8BBE-68A3AE5341F5}" type="slidenum">
              <a:rPr lang="en-US" smtClean="0"/>
              <a:t>‹#›</a:t>
            </a:fld>
            <a:endParaRPr lang="en-US"/>
          </a:p>
        </p:txBody>
      </p:sp>
    </p:spTree>
    <p:extLst>
      <p:ext uri="{BB962C8B-B14F-4D97-AF65-F5344CB8AC3E}">
        <p14:creationId xmlns:p14="http://schemas.microsoft.com/office/powerpoint/2010/main" val="2982479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87CD7D-3F8A-4B24-AD2D-5E63A552E8E4}" type="datetimeFigureOut">
              <a:rPr lang="en-US" smtClean="0"/>
              <a:t>1/26/2016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250CA7D-5AB1-4AD3-8BBE-68A3AE5341F5}" type="slidenum">
              <a:rPr lang="en-US" smtClean="0"/>
              <a:t>‹#›</a:t>
            </a:fld>
            <a:endParaRPr lang="en-US"/>
          </a:p>
        </p:txBody>
      </p:sp>
    </p:spTree>
    <p:extLst>
      <p:ext uri="{BB962C8B-B14F-4D97-AF65-F5344CB8AC3E}">
        <p14:creationId xmlns:p14="http://schemas.microsoft.com/office/powerpoint/2010/main" val="7173525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87CD7D-3F8A-4B24-AD2D-5E63A552E8E4}" type="datetimeFigureOut">
              <a:rPr lang="en-US" smtClean="0"/>
              <a:t>1/26/2016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50CA7D-5AB1-4AD3-8BBE-68A3AE5341F5}" type="slidenum">
              <a:rPr lang="en-US" smtClean="0"/>
              <a:t>‹#›</a:t>
            </a:fld>
            <a:endParaRPr lang="en-US"/>
          </a:p>
        </p:txBody>
      </p:sp>
    </p:spTree>
    <p:extLst>
      <p:ext uri="{BB962C8B-B14F-4D97-AF65-F5344CB8AC3E}">
        <p14:creationId xmlns:p14="http://schemas.microsoft.com/office/powerpoint/2010/main" val="13797387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87CD7D-3F8A-4B24-AD2D-5E63A552E8E4}" type="datetimeFigureOut">
              <a:rPr lang="en-US" smtClean="0"/>
              <a:t>1/26/2016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50CA7D-5AB1-4AD3-8BBE-68A3AE5341F5}" type="slidenum">
              <a:rPr lang="en-US" smtClean="0"/>
              <a:t>‹#›</a:t>
            </a:fld>
            <a:endParaRPr lang="en-US"/>
          </a:p>
        </p:txBody>
      </p:sp>
    </p:spTree>
    <p:extLst>
      <p:ext uri="{BB962C8B-B14F-4D97-AF65-F5344CB8AC3E}">
        <p14:creationId xmlns:p14="http://schemas.microsoft.com/office/powerpoint/2010/main" val="16465818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87CD7D-3F8A-4B24-AD2D-5E63A552E8E4}" type="datetimeFigureOut">
              <a:rPr lang="en-US" smtClean="0"/>
              <a:t>1/26/2016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50CA7D-5AB1-4AD3-8BBE-68A3AE5341F5}" type="slidenum">
              <a:rPr lang="en-US" smtClean="0"/>
              <a:t>‹#›</a:t>
            </a:fld>
            <a:endParaRPr lang="en-US"/>
          </a:p>
        </p:txBody>
      </p:sp>
    </p:spTree>
    <p:extLst>
      <p:ext uri="{BB962C8B-B14F-4D97-AF65-F5344CB8AC3E}">
        <p14:creationId xmlns:p14="http://schemas.microsoft.com/office/powerpoint/2010/main" val="23991584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jpeg"/><Relationship Id="rId2" Type="http://schemas.openxmlformats.org/officeDocument/2006/relationships/image" Target="../media/image7.png"/><Relationship Id="rId16"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6.jpeg"/><Relationship Id="rId5" Type="http://schemas.openxmlformats.org/officeDocument/2006/relationships/image" Target="../media/image10.jpeg"/><Relationship Id="rId15" Type="http://schemas.openxmlformats.org/officeDocument/2006/relationships/image" Target="../media/image20.jpeg"/><Relationship Id="rId10" Type="http://schemas.openxmlformats.org/officeDocument/2006/relationships/image" Target="../media/image15.jpeg"/><Relationship Id="rId4" Type="http://schemas.openxmlformats.org/officeDocument/2006/relationships/image" Target="../media/image9.png"/><Relationship Id="rId9" Type="http://schemas.openxmlformats.org/officeDocument/2006/relationships/image" Target="../media/image14.jpeg"/><Relationship Id="rId14" Type="http://schemas.openxmlformats.org/officeDocument/2006/relationships/image" Target="../media/image19.gif"/></Relationships>
</file>

<file path=ppt/slides/_rels/slide11.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diagramLayout" Target="../diagrams/layout2.xml"/><Relationship Id="rId7" Type="http://schemas.openxmlformats.org/officeDocument/2006/relationships/image" Target="../media/image23.jpeg"/><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11" Type="http://schemas.openxmlformats.org/officeDocument/2006/relationships/image" Target="../media/image27.png"/><Relationship Id="rId5" Type="http://schemas.openxmlformats.org/officeDocument/2006/relationships/diagramColors" Target="../diagrams/colors2.xml"/><Relationship Id="rId10" Type="http://schemas.openxmlformats.org/officeDocument/2006/relationships/image" Target="../media/image26.jpeg"/><Relationship Id="rId4" Type="http://schemas.openxmlformats.org/officeDocument/2006/relationships/diagramQuickStyle" Target="../diagrams/quickStyle2.xml"/><Relationship Id="rId9" Type="http://schemas.openxmlformats.org/officeDocument/2006/relationships/image" Target="../media/image25.jpe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hyperlink" Target="http://unfccc.int/adaptation/items/5852.php"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775654" y="292293"/>
            <a:ext cx="9753600" cy="5486400"/>
          </a:xfrm>
          <a:prstGeom prst="rect">
            <a:avLst/>
          </a:prstGeom>
        </p:spPr>
      </p:pic>
      <p:sp>
        <p:nvSpPr>
          <p:cNvPr id="6" name="Rounded Rectangle 5"/>
          <p:cNvSpPr/>
          <p:nvPr/>
        </p:nvSpPr>
        <p:spPr>
          <a:xfrm>
            <a:off x="2161136" y="3665925"/>
            <a:ext cx="3740965" cy="1913371"/>
          </a:xfrm>
          <a:prstGeom prst="roundRect">
            <a:avLst/>
          </a:prstGeom>
          <a:solidFill>
            <a:schemeClr val="accent1">
              <a:lumMod val="50000"/>
            </a:schemeClr>
          </a:solidFill>
          <a:ln>
            <a:solidFill>
              <a:schemeClr val="tx1"/>
            </a:solidFill>
          </a:ln>
        </p:spPr>
        <p:style>
          <a:lnRef idx="3">
            <a:schemeClr val="lt1"/>
          </a:lnRef>
          <a:fillRef idx="1">
            <a:schemeClr val="accent2"/>
          </a:fillRef>
          <a:effectRef idx="1">
            <a:schemeClr val="accent2"/>
          </a:effectRef>
          <a:fontRef idx="minor">
            <a:schemeClr val="lt1"/>
          </a:fontRef>
        </p:style>
        <p:txBody>
          <a:bodyPr rtlCol="0" anchor="ctr"/>
          <a:lstStyle/>
          <a:p>
            <a:pPr algn="ctr"/>
            <a:r>
              <a:rPr lang="en-US" sz="4000" dirty="0" smtClean="0">
                <a:solidFill>
                  <a:prstClr val="white"/>
                </a:solidFill>
                <a:cs typeface="Adobe Garamond Pro"/>
              </a:rPr>
              <a:t>National Adaptation Planning</a:t>
            </a:r>
            <a:endParaRPr lang="en-US" sz="4000" dirty="0">
              <a:solidFill>
                <a:prstClr val="white"/>
              </a:solidFill>
              <a:cs typeface="Adobe Garamond Pro"/>
            </a:endParaRPr>
          </a:p>
        </p:txBody>
      </p:sp>
      <p:sp>
        <p:nvSpPr>
          <p:cNvPr id="9" name="Rounded Rectangle 8"/>
          <p:cNvSpPr/>
          <p:nvPr/>
        </p:nvSpPr>
        <p:spPr>
          <a:xfrm>
            <a:off x="2621918" y="5765246"/>
            <a:ext cx="2819400" cy="950162"/>
          </a:xfrm>
          <a:prstGeom prst="roundRect">
            <a:avLst/>
          </a:prstGeom>
          <a:solidFill>
            <a:srgbClr val="C00000"/>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dirty="0">
                <a:solidFill>
                  <a:prstClr val="white"/>
                </a:solidFill>
                <a:cs typeface="Adobe Garamond Pro"/>
              </a:rPr>
              <a:t>Gabor Vereczi </a:t>
            </a:r>
            <a:endParaRPr lang="en-US" sz="1400" dirty="0" smtClean="0">
              <a:solidFill>
                <a:prstClr val="white"/>
              </a:solidFill>
              <a:cs typeface="Adobe Garamond Pro"/>
            </a:endParaRPr>
          </a:p>
          <a:p>
            <a:pPr algn="ctr"/>
            <a:r>
              <a:rPr lang="en-US" sz="1400" dirty="0" smtClean="0">
                <a:solidFill>
                  <a:prstClr val="white"/>
                </a:solidFill>
                <a:cs typeface="Adobe Garamond Pro"/>
              </a:rPr>
              <a:t>Regional Specialist</a:t>
            </a:r>
          </a:p>
          <a:p>
            <a:pPr algn="ctr"/>
            <a:r>
              <a:rPr lang="en-US" sz="1400" dirty="0" smtClean="0">
                <a:solidFill>
                  <a:prstClr val="white"/>
                </a:solidFill>
                <a:cs typeface="Adobe Garamond Pro"/>
              </a:rPr>
              <a:t> </a:t>
            </a:r>
            <a:r>
              <a:rPr lang="en-US" sz="1400" dirty="0">
                <a:solidFill>
                  <a:prstClr val="white"/>
                </a:solidFill>
                <a:cs typeface="Adobe Garamond Pro"/>
              </a:rPr>
              <a:t>Climate Change Adaptation </a:t>
            </a:r>
            <a:endParaRPr lang="en-US" sz="1400" dirty="0" smtClean="0">
              <a:solidFill>
                <a:prstClr val="white"/>
              </a:solidFill>
              <a:cs typeface="Adobe Garamond Pro"/>
            </a:endParaRPr>
          </a:p>
          <a:p>
            <a:pPr algn="ctr"/>
            <a:r>
              <a:rPr lang="en-US" sz="1400" dirty="0" smtClean="0">
                <a:solidFill>
                  <a:prstClr val="white"/>
                </a:solidFill>
                <a:cs typeface="Adobe Garamond Pro"/>
              </a:rPr>
              <a:t>UNDP-GEF</a:t>
            </a:r>
            <a:endParaRPr lang="en-US" sz="1400" dirty="0">
              <a:solidFill>
                <a:prstClr val="white"/>
              </a:solidFill>
              <a:cs typeface="Adobe Garamond Pro"/>
            </a:endParaRPr>
          </a:p>
        </p:txBody>
      </p:sp>
    </p:spTree>
    <p:extLst>
      <p:ext uri="{BB962C8B-B14F-4D97-AF65-F5344CB8AC3E}">
        <p14:creationId xmlns:p14="http://schemas.microsoft.com/office/powerpoint/2010/main" val="17942746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946617" y="495056"/>
            <a:ext cx="5779596" cy="523220"/>
          </a:xfrm>
          <a:prstGeom prst="rect">
            <a:avLst/>
          </a:prstGeom>
        </p:spPr>
        <p:txBody>
          <a:bodyPr wrap="none">
            <a:spAutoFit/>
          </a:bodyPr>
          <a:lstStyle/>
          <a:p>
            <a:r>
              <a:rPr lang="en-US" sz="2800" b="1" dirty="0" smtClean="0">
                <a:solidFill>
                  <a:schemeClr val="bg1"/>
                </a:solidFill>
                <a:effectLst/>
                <a:latin typeface="Calibri" panose="020F0502020204030204" pitchFamily="34" charset="0"/>
                <a:ea typeface="MS Mincho" panose="02020609040205080304" pitchFamily="49" charset="-128"/>
                <a:cs typeface="Times New Roman" panose="02020603050405020304" pitchFamily="18" charset="0"/>
              </a:rPr>
              <a:t> Targeted capacity building initiatives </a:t>
            </a:r>
            <a:endParaRPr lang="en-US" sz="2800" b="1" dirty="0">
              <a:solidFill>
                <a:schemeClr val="bg1"/>
              </a:solidFill>
            </a:endParaRPr>
          </a:p>
        </p:txBody>
      </p:sp>
      <p:sp>
        <p:nvSpPr>
          <p:cNvPr id="5" name="Rectangle 4"/>
          <p:cNvSpPr/>
          <p:nvPr/>
        </p:nvSpPr>
        <p:spPr>
          <a:xfrm>
            <a:off x="18288" y="26693"/>
            <a:ext cx="5043054" cy="707886"/>
          </a:xfrm>
          <a:prstGeom prst="rect">
            <a:avLst/>
          </a:prstGeom>
          <a:solidFill>
            <a:schemeClr val="bg1">
              <a:lumMod val="50000"/>
            </a:schemeClr>
          </a:solidFill>
        </p:spPr>
        <p:txBody>
          <a:bodyPr wrap="square">
            <a:spAutoFit/>
          </a:bodyPr>
          <a:lstStyle/>
          <a:p>
            <a:pPr marR="0" lvl="0">
              <a:spcBef>
                <a:spcPts val="0"/>
              </a:spcBef>
              <a:spcAft>
                <a:spcPts val="0"/>
              </a:spcAft>
            </a:pPr>
            <a:r>
              <a:rPr lang="en-US" sz="2000" b="1" i="1" dirty="0">
                <a:solidFill>
                  <a:schemeClr val="bg1"/>
                </a:solidFill>
                <a:ea typeface="MS Mincho" panose="02020609040205080304" pitchFamily="49" charset="-128"/>
                <a:cs typeface="Times New Roman" panose="02020603050405020304" pitchFamily="18" charset="0"/>
              </a:rPr>
              <a:t>F</a:t>
            </a:r>
            <a:r>
              <a:rPr lang="en-US" sz="2000" b="1" i="1" dirty="0" smtClean="0">
                <a:solidFill>
                  <a:schemeClr val="bg1"/>
                </a:solidFill>
                <a:effectLst/>
                <a:ea typeface="MS Mincho" panose="02020609040205080304" pitchFamily="49" charset="-128"/>
                <a:cs typeface="Times New Roman" panose="02020603050405020304" pitchFamily="18" charset="0"/>
              </a:rPr>
              <a:t>oundations for integrating climate change into medium- and long-term planning </a:t>
            </a:r>
          </a:p>
        </p:txBody>
      </p:sp>
      <p:grpSp>
        <p:nvGrpSpPr>
          <p:cNvPr id="6" name="Group 5"/>
          <p:cNvGrpSpPr>
            <a:grpSpLocks/>
          </p:cNvGrpSpPr>
          <p:nvPr/>
        </p:nvGrpSpPr>
        <p:grpSpPr bwMode="auto">
          <a:xfrm>
            <a:off x="3037442" y="3818324"/>
            <a:ext cx="3179762" cy="1671191"/>
            <a:chOff x="5513285" y="4181349"/>
            <a:chExt cx="3179640" cy="1671892"/>
          </a:xfrm>
        </p:grpSpPr>
        <p:pic>
          <p:nvPicPr>
            <p:cNvPr id="7" name="Picture 12" descr="www.sida.se"/>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646355" y="5490413"/>
              <a:ext cx="973437" cy="362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bwMode="auto">
            <a:xfrm>
              <a:off x="5513285" y="4181349"/>
              <a:ext cx="3179640" cy="1323993"/>
            </a:xfrm>
            <a:prstGeom prst="rect">
              <a:avLst/>
            </a:prstGeom>
            <a:noFill/>
            <a:ln w="9525">
              <a:noFill/>
              <a:prstDash val="lgDash"/>
              <a:miter lim="800000"/>
              <a:headEnd/>
              <a:tailEnd/>
            </a:ln>
          </p:spPr>
          <p:txBody>
            <a:bodyPr>
              <a:spAutoFit/>
            </a:bodyPr>
            <a:lstStyle/>
            <a:p>
              <a:pPr algn="ctr">
                <a:defRPr/>
              </a:pPr>
              <a:r>
                <a:rPr lang="en-US" sz="2000" b="1" dirty="0" smtClean="0">
                  <a:solidFill>
                    <a:schemeClr val="bg1"/>
                  </a:solidFill>
                  <a:latin typeface="Myriad Pro" pitchFamily="34" charset="0"/>
                  <a:cs typeface="+mn-cs"/>
                </a:rPr>
                <a:t>Capacity building on Climate </a:t>
              </a:r>
              <a:r>
                <a:rPr lang="en-US" sz="2000" b="1" dirty="0">
                  <a:solidFill>
                    <a:schemeClr val="bg1"/>
                  </a:solidFill>
                  <a:latin typeface="Myriad Pro" pitchFamily="34" charset="0"/>
                  <a:cs typeface="+mn-cs"/>
                </a:rPr>
                <a:t>Expenditure and </a:t>
              </a:r>
            </a:p>
            <a:p>
              <a:pPr algn="ctr">
                <a:defRPr/>
              </a:pPr>
              <a:r>
                <a:rPr lang="en-US" sz="2000" b="1" dirty="0">
                  <a:solidFill>
                    <a:schemeClr val="bg1"/>
                  </a:solidFill>
                  <a:latin typeface="Myriad Pro" pitchFamily="34" charset="0"/>
                  <a:cs typeface="+mn-cs"/>
                </a:rPr>
                <a:t>Institutional Reviews (CPEIRs)</a:t>
              </a:r>
            </a:p>
          </p:txBody>
        </p:sp>
      </p:grpSp>
      <p:pic>
        <p:nvPicPr>
          <p:cNvPr id="18" name="Picture 1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0198" y="1520796"/>
            <a:ext cx="3264684" cy="1512902"/>
          </a:xfrm>
          <a:prstGeom prst="rect">
            <a:avLst/>
          </a:prstGeom>
        </p:spPr>
      </p:pic>
      <p:pic>
        <p:nvPicPr>
          <p:cNvPr id="19" name="Picture 1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062251" y="1235114"/>
            <a:ext cx="1977974" cy="4420856"/>
          </a:xfrm>
          <a:prstGeom prst="rect">
            <a:avLst/>
          </a:prstGeom>
        </p:spPr>
      </p:pic>
      <p:sp>
        <p:nvSpPr>
          <p:cNvPr id="22" name="TextBox 21"/>
          <p:cNvSpPr txBox="1"/>
          <p:nvPr/>
        </p:nvSpPr>
        <p:spPr>
          <a:xfrm>
            <a:off x="9339072" y="1520796"/>
            <a:ext cx="2852928" cy="1200329"/>
          </a:xfrm>
          <a:prstGeom prst="rect">
            <a:avLst/>
          </a:prstGeom>
          <a:noFill/>
        </p:spPr>
        <p:txBody>
          <a:bodyPr wrap="square" rtlCol="0">
            <a:spAutoFit/>
          </a:bodyPr>
          <a:lstStyle/>
          <a:p>
            <a:pPr algn="ctr"/>
            <a:r>
              <a:rPr lang="en-US" sz="2400" b="1" dirty="0" smtClean="0">
                <a:solidFill>
                  <a:schemeClr val="bg1"/>
                </a:solidFill>
              </a:rPr>
              <a:t>Capacity building on </a:t>
            </a:r>
          </a:p>
          <a:p>
            <a:r>
              <a:rPr lang="en-US" sz="2400" b="1" dirty="0" smtClean="0">
                <a:solidFill>
                  <a:schemeClr val="bg1"/>
                </a:solidFill>
              </a:rPr>
              <a:t>Climate Information </a:t>
            </a:r>
          </a:p>
          <a:p>
            <a:pPr algn="ctr"/>
            <a:r>
              <a:rPr lang="en-US" sz="2400" b="1" dirty="0" smtClean="0">
                <a:solidFill>
                  <a:schemeClr val="bg1"/>
                </a:solidFill>
              </a:rPr>
              <a:t>Systems</a:t>
            </a:r>
            <a:endParaRPr lang="en-US" sz="2400" b="1" dirty="0">
              <a:solidFill>
                <a:schemeClr val="bg1"/>
              </a:solidFill>
            </a:endParaRPr>
          </a:p>
        </p:txBody>
      </p:sp>
      <p:grpSp>
        <p:nvGrpSpPr>
          <p:cNvPr id="34" name="Group 33"/>
          <p:cNvGrpSpPr/>
          <p:nvPr/>
        </p:nvGrpSpPr>
        <p:grpSpPr>
          <a:xfrm>
            <a:off x="2055225" y="5376472"/>
            <a:ext cx="9549764" cy="1830546"/>
            <a:chOff x="2055225" y="5376472"/>
            <a:chExt cx="9549764" cy="1830546"/>
          </a:xfrm>
        </p:grpSpPr>
        <p:pic>
          <p:nvPicPr>
            <p:cNvPr id="23" name="Picture 4" descr="C:\Users\I7920\Desktop\00a\UNEP-logo.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080451" y="5420128"/>
              <a:ext cx="639763" cy="677862"/>
            </a:xfrm>
            <a:prstGeom prst="rect">
              <a:avLst/>
            </a:prstGeom>
            <a:noFill/>
            <a:ln w="9525">
              <a:noFill/>
              <a:miter lim="800000"/>
              <a:headEnd/>
              <a:tailEnd/>
            </a:ln>
          </p:spPr>
        </p:pic>
        <p:pic>
          <p:nvPicPr>
            <p:cNvPr id="24" name="Picture 9" descr="C:\Users\I7920\Desktop\00a\gef_1377842079.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970557" y="5376472"/>
              <a:ext cx="676275" cy="792163"/>
            </a:xfrm>
            <a:prstGeom prst="rect">
              <a:avLst/>
            </a:prstGeom>
            <a:noFill/>
            <a:ln w="9525">
              <a:noFill/>
              <a:miter lim="800000"/>
              <a:headEnd/>
              <a:tailEnd/>
            </a:ln>
          </p:spPr>
        </p:pic>
        <p:pic>
          <p:nvPicPr>
            <p:cNvPr id="25" name="Picture 5" descr="C:\Users\I7920\Desktop\00a\fao.gif"/>
            <p:cNvPicPr>
              <a:picLocks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055225" y="6227372"/>
              <a:ext cx="503238" cy="508000"/>
            </a:xfrm>
            <a:prstGeom prst="rect">
              <a:avLst/>
            </a:prstGeom>
            <a:noFill/>
            <a:ln w="9525">
              <a:noFill/>
              <a:miter lim="800000"/>
              <a:headEnd/>
              <a:tailEnd/>
            </a:ln>
          </p:spPr>
        </p:pic>
        <p:pic>
          <p:nvPicPr>
            <p:cNvPr id="26" name="Picture 11" descr="C:\Users\I7920\Desktop\00a\giz_logo.gif"/>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2702925" y="6240072"/>
              <a:ext cx="1514475" cy="433388"/>
            </a:xfrm>
            <a:prstGeom prst="rect">
              <a:avLst/>
            </a:prstGeom>
            <a:noFill/>
            <a:ln w="9525">
              <a:noFill/>
              <a:miter lim="800000"/>
              <a:headEnd/>
              <a:tailEnd/>
            </a:ln>
          </p:spPr>
        </p:pic>
        <p:pic>
          <p:nvPicPr>
            <p:cNvPr id="27" name="Picture 7" descr="GWP_Global_rgb"/>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4407900" y="6227372"/>
              <a:ext cx="1247775" cy="323850"/>
            </a:xfrm>
            <a:prstGeom prst="rect">
              <a:avLst/>
            </a:prstGeom>
            <a:noFill/>
            <a:ln w="9525">
              <a:noFill/>
              <a:miter lim="800000"/>
              <a:headEnd/>
              <a:tailEnd/>
            </a:ln>
          </p:spPr>
        </p:pic>
        <p:pic>
          <p:nvPicPr>
            <p:cNvPr id="28" name="Picture 8" descr="C:\Users\I7920\Desktop\00a\logo.jpg"/>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5943013" y="6168635"/>
              <a:ext cx="846137" cy="520700"/>
            </a:xfrm>
            <a:prstGeom prst="rect">
              <a:avLst/>
            </a:prstGeom>
            <a:noFill/>
            <a:ln w="9525">
              <a:noFill/>
              <a:miter lim="800000"/>
              <a:headEnd/>
              <a:tailEnd/>
            </a:ln>
          </p:spPr>
        </p:pic>
        <p:pic>
          <p:nvPicPr>
            <p:cNvPr id="30" name="Picture 6" descr="C:\Users\I7920\Desktop\00a\WHO.jpg"/>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9903825" y="6313097"/>
              <a:ext cx="1041400" cy="334963"/>
            </a:xfrm>
            <a:prstGeom prst="rect">
              <a:avLst/>
            </a:prstGeom>
            <a:noFill/>
            <a:ln w="9525">
              <a:noFill/>
              <a:miter lim="800000"/>
              <a:headEnd/>
              <a:tailEnd/>
            </a:ln>
          </p:spPr>
        </p:pic>
        <p:pic>
          <p:nvPicPr>
            <p:cNvPr id="31" name="Picture 2" descr="+UNISDR"/>
            <p:cNvPicPr>
              <a:picLocks noChangeAspect="1" noChangeArrowheads="1"/>
            </p:cNvPicPr>
            <p:nvPr/>
          </p:nvPicPr>
          <p:blipFill>
            <a:blip r:embed="rId12" cstate="email">
              <a:extLst>
                <a:ext uri="{28A0092B-C50C-407E-A947-70E740481C1C}">
                  <a14:useLocalDpi xmlns:a14="http://schemas.microsoft.com/office/drawing/2010/main"/>
                </a:ext>
              </a:extLst>
            </a:blip>
            <a:srcRect l="-16945" t="-18842"/>
            <a:stretch>
              <a:fillRect/>
            </a:stretch>
          </p:blipFill>
          <p:spPr bwMode="auto">
            <a:xfrm>
              <a:off x="6806613" y="6217847"/>
              <a:ext cx="1260475" cy="422275"/>
            </a:xfrm>
            <a:prstGeom prst="rect">
              <a:avLst/>
            </a:prstGeom>
            <a:noFill/>
            <a:ln w="9525">
              <a:noFill/>
              <a:miter lim="800000"/>
              <a:headEnd/>
              <a:tailEnd/>
            </a:ln>
          </p:spPr>
        </p:pic>
        <p:pic>
          <p:nvPicPr>
            <p:cNvPr id="32" name="Picture 5"/>
            <p:cNvPicPr>
              <a:picLocks noChangeAspect="1"/>
            </p:cNvPicPr>
            <p:nvPr/>
          </p:nvPicPr>
          <p:blipFill>
            <a:blip r:embed="rId13" cstate="email">
              <a:extLst>
                <a:ext uri="{28A0092B-C50C-407E-A947-70E740481C1C}">
                  <a14:useLocalDpi xmlns:a14="http://schemas.microsoft.com/office/drawing/2010/main"/>
                </a:ext>
              </a:extLst>
            </a:blip>
            <a:srcRect/>
            <a:stretch>
              <a:fillRect/>
            </a:stretch>
          </p:blipFill>
          <p:spPr bwMode="auto">
            <a:xfrm>
              <a:off x="9552352" y="5678923"/>
              <a:ext cx="2052637" cy="496888"/>
            </a:xfrm>
            <a:prstGeom prst="rect">
              <a:avLst/>
            </a:prstGeom>
            <a:noFill/>
            <a:ln w="9525">
              <a:noFill/>
              <a:miter lim="800000"/>
              <a:headEnd/>
              <a:tailEnd/>
            </a:ln>
          </p:spPr>
        </p:pic>
        <p:pic>
          <p:nvPicPr>
            <p:cNvPr id="33" name="Picture 32"/>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7951856" y="5420128"/>
              <a:ext cx="1786890" cy="1786890"/>
            </a:xfrm>
            <a:prstGeom prst="rect">
              <a:avLst/>
            </a:prstGeom>
          </p:spPr>
        </p:pic>
      </p:grpSp>
      <p:sp>
        <p:nvSpPr>
          <p:cNvPr id="21" name="object 3"/>
          <p:cNvSpPr/>
          <p:nvPr/>
        </p:nvSpPr>
        <p:spPr>
          <a:xfrm>
            <a:off x="3871402" y="1313597"/>
            <a:ext cx="2736558" cy="2176058"/>
          </a:xfrm>
          <a:prstGeom prst="rect">
            <a:avLst/>
          </a:prstGeom>
          <a:blipFill>
            <a:blip r:embed="rId15" cstate="email">
              <a:extLst>
                <a:ext uri="{28A0092B-C50C-407E-A947-70E740481C1C}">
                  <a14:useLocalDpi xmlns:a14="http://schemas.microsoft.com/office/drawing/2010/main"/>
                </a:ext>
              </a:extLst>
            </a:blip>
            <a:srcRect/>
            <a:stretch>
              <a:fillRect/>
            </a:stretch>
          </a:blipFill>
        </p:spPr>
        <p:txBody>
          <a:bodyPr wrap="square" lIns="0" tIns="0" rIns="0" bIns="0" rtlCol="0"/>
          <a:lstStyle/>
          <a:p>
            <a:endParaRPr sz="1588"/>
          </a:p>
        </p:txBody>
      </p:sp>
      <p:sp>
        <p:nvSpPr>
          <p:cNvPr id="2" name="AutoShape 2" descr="Hom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Hom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5" name="Picture 3"/>
          <p:cNvPicPr>
            <a:picLocks noChangeAspect="1" noChangeArrowheads="1"/>
          </p:cNvPicPr>
          <p:nvPr/>
        </p:nvPicPr>
        <p:blipFill>
          <a:blip r:embed="rId16" cstate="email">
            <a:extLst>
              <a:ext uri="{28A0092B-C50C-407E-A947-70E740481C1C}">
                <a14:useLocalDpi xmlns:a14="http://schemas.microsoft.com/office/drawing/2010/main"/>
              </a:ext>
            </a:extLst>
          </a:blip>
          <a:srcRect/>
          <a:stretch>
            <a:fillRect/>
          </a:stretch>
        </p:blipFill>
        <p:spPr bwMode="auto">
          <a:xfrm>
            <a:off x="9552352" y="3717279"/>
            <a:ext cx="2279453" cy="479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0079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additive="base">
                                        <p:cTn id="13" dur="500" fill="hold"/>
                                        <p:tgtEl>
                                          <p:spTgt spid="21"/>
                                        </p:tgtEl>
                                        <p:attrNameLst>
                                          <p:attrName>ppt_x</p:attrName>
                                        </p:attrNameLst>
                                      </p:cBhvr>
                                      <p:tavLst>
                                        <p:tav tm="0">
                                          <p:val>
                                            <p:strVal val="#ppt_x"/>
                                          </p:val>
                                        </p:tav>
                                        <p:tav tm="100000">
                                          <p:val>
                                            <p:strVal val="#ppt_x"/>
                                          </p:val>
                                        </p:tav>
                                      </p:tavLst>
                                    </p:anim>
                                    <p:anim calcmode="lin" valueType="num">
                                      <p:cBhvr additive="base">
                                        <p:cTn id="14" dur="500" fill="hold"/>
                                        <p:tgtEl>
                                          <p:spTgt spid="21"/>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500" fill="hold"/>
                                        <p:tgtEl>
                                          <p:spTgt spid="18"/>
                                        </p:tgtEl>
                                        <p:attrNameLst>
                                          <p:attrName>ppt_x</p:attrName>
                                        </p:attrNameLst>
                                      </p:cBhvr>
                                      <p:tavLst>
                                        <p:tav tm="0">
                                          <p:val>
                                            <p:strVal val="#ppt_x"/>
                                          </p:val>
                                        </p:tav>
                                        <p:tav tm="100000">
                                          <p:val>
                                            <p:strVal val="#ppt_x"/>
                                          </p:val>
                                        </p:tav>
                                      </p:tavLst>
                                    </p:anim>
                                    <p:anim calcmode="lin" valueType="num">
                                      <p:cBhvr additive="base">
                                        <p:cTn id="2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additive="base">
                                        <p:cTn id="29" dur="500" fill="hold"/>
                                        <p:tgtEl>
                                          <p:spTgt spid="22"/>
                                        </p:tgtEl>
                                        <p:attrNameLst>
                                          <p:attrName>ppt_x</p:attrName>
                                        </p:attrNameLst>
                                      </p:cBhvr>
                                      <p:tavLst>
                                        <p:tav tm="0">
                                          <p:val>
                                            <p:strVal val="#ppt_x"/>
                                          </p:val>
                                        </p:tav>
                                        <p:tav tm="100000">
                                          <p:val>
                                            <p:strVal val="#ppt_x"/>
                                          </p:val>
                                        </p:tav>
                                      </p:tavLst>
                                    </p:anim>
                                    <p:anim calcmode="lin" valueType="num">
                                      <p:cBhvr additive="base">
                                        <p:cTn id="3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4"/>
                                        </p:tgtEl>
                                        <p:attrNameLst>
                                          <p:attrName>style.visibility</p:attrName>
                                        </p:attrNameLst>
                                      </p:cBhvr>
                                      <p:to>
                                        <p:strVal val="visible"/>
                                      </p:to>
                                    </p:set>
                                    <p:anim calcmode="lin" valueType="num">
                                      <p:cBhvr additive="base">
                                        <p:cTn id="35" dur="500" fill="hold"/>
                                        <p:tgtEl>
                                          <p:spTgt spid="34"/>
                                        </p:tgtEl>
                                        <p:attrNameLst>
                                          <p:attrName>ppt_x</p:attrName>
                                        </p:attrNameLst>
                                      </p:cBhvr>
                                      <p:tavLst>
                                        <p:tav tm="0">
                                          <p:val>
                                            <p:strVal val="#ppt_x"/>
                                          </p:val>
                                        </p:tav>
                                        <p:tav tm="100000">
                                          <p:val>
                                            <p:strVal val="#ppt_x"/>
                                          </p:val>
                                        </p:tav>
                                      </p:tavLst>
                                    </p:anim>
                                    <p:anim calcmode="lin" valueType="num">
                                      <p:cBhvr additive="base">
                                        <p:cTn id="36"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5"/>
                                        </p:tgtEl>
                                        <p:attrNameLst>
                                          <p:attrName>style.visibility</p:attrName>
                                        </p:attrNameLst>
                                      </p:cBhvr>
                                      <p:to>
                                        <p:strVal val="visible"/>
                                      </p:to>
                                    </p:set>
                                    <p:anim calcmode="lin" valueType="num">
                                      <p:cBhvr additive="base">
                                        <p:cTn id="41" dur="500" fill="hold"/>
                                        <p:tgtEl>
                                          <p:spTgt spid="35"/>
                                        </p:tgtEl>
                                        <p:attrNameLst>
                                          <p:attrName>ppt_x</p:attrName>
                                        </p:attrNameLst>
                                      </p:cBhvr>
                                      <p:tavLst>
                                        <p:tav tm="0">
                                          <p:val>
                                            <p:strVal val="#ppt_x"/>
                                          </p:val>
                                        </p:tav>
                                        <p:tav tm="100000">
                                          <p:val>
                                            <p:strVal val="#ppt_x"/>
                                          </p:val>
                                        </p:tav>
                                      </p:tavLst>
                                    </p:anim>
                                    <p:anim calcmode="lin" valueType="num">
                                      <p:cBhvr additive="base">
                                        <p:cTn id="42"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87011" y="80683"/>
            <a:ext cx="8788997" cy="4421414"/>
          </a:xfrm>
          <a:prstGeom prst="rect">
            <a:avLst/>
          </a:prstGeom>
        </p:spPr>
      </p:pic>
      <p:sp>
        <p:nvSpPr>
          <p:cNvPr id="3" name="TextBox 2"/>
          <p:cNvSpPr txBox="1"/>
          <p:nvPr/>
        </p:nvSpPr>
        <p:spPr>
          <a:xfrm>
            <a:off x="40344" y="4693025"/>
            <a:ext cx="6871446" cy="2031325"/>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rgbClr val="FFFF00"/>
                </a:solidFill>
              </a:rPr>
              <a:t>Caribbean Climate </a:t>
            </a:r>
            <a:r>
              <a:rPr lang="en-US" dirty="0" smtClean="0">
                <a:solidFill>
                  <a:srgbClr val="FFFF00"/>
                </a:solidFill>
              </a:rPr>
              <a:t>Online Risk </a:t>
            </a:r>
            <a:r>
              <a:rPr lang="en-US" dirty="0">
                <a:solidFill>
                  <a:srgbClr val="FFFF00"/>
                </a:solidFill>
              </a:rPr>
              <a:t>and Adaptation Tool” (CCORAL</a:t>
            </a:r>
            <a:r>
              <a:rPr lang="en-US" dirty="0" smtClean="0">
                <a:solidFill>
                  <a:srgbClr val="FFFF00"/>
                </a:solidFill>
              </a:rPr>
              <a:t>)</a:t>
            </a:r>
          </a:p>
          <a:p>
            <a:pPr marL="285750" indent="-285750">
              <a:buFont typeface="Arial" panose="020B0604020202020204" pitchFamily="34" charset="0"/>
              <a:buChar char="•"/>
            </a:pPr>
            <a:r>
              <a:rPr lang="es-PA" dirty="0" smtClean="0">
                <a:solidFill>
                  <a:srgbClr val="FFFF00"/>
                </a:solidFill>
              </a:rPr>
              <a:t>CC </a:t>
            </a:r>
            <a:r>
              <a:rPr lang="es-PA" dirty="0" err="1">
                <a:solidFill>
                  <a:srgbClr val="FFFF00"/>
                </a:solidFill>
              </a:rPr>
              <a:t>integration</a:t>
            </a:r>
            <a:r>
              <a:rPr lang="es-PA" dirty="0">
                <a:solidFill>
                  <a:srgbClr val="FFFF00"/>
                </a:solidFill>
              </a:rPr>
              <a:t> - </a:t>
            </a:r>
            <a:r>
              <a:rPr lang="en-US" dirty="0">
                <a:solidFill>
                  <a:srgbClr val="FFFF00"/>
                </a:solidFill>
              </a:rPr>
              <a:t>National Sustainable Development </a:t>
            </a:r>
            <a:r>
              <a:rPr lang="en-US" dirty="0" smtClean="0">
                <a:solidFill>
                  <a:srgbClr val="FFFF00"/>
                </a:solidFill>
              </a:rPr>
              <a:t>Plan</a:t>
            </a:r>
          </a:p>
          <a:p>
            <a:r>
              <a:rPr lang="en-US" dirty="0" smtClean="0">
                <a:solidFill>
                  <a:srgbClr val="FFFF00"/>
                </a:solidFill>
              </a:rPr>
              <a:t>      </a:t>
            </a:r>
            <a:r>
              <a:rPr lang="en-US" dirty="0">
                <a:solidFill>
                  <a:srgbClr val="FFFF00"/>
                </a:solidFill>
              </a:rPr>
              <a:t>(2015- 2030</a:t>
            </a:r>
            <a:r>
              <a:rPr lang="en-US" dirty="0" smtClean="0">
                <a:solidFill>
                  <a:srgbClr val="FFFF00"/>
                </a:solidFill>
              </a:rPr>
              <a:t>)</a:t>
            </a:r>
          </a:p>
          <a:p>
            <a:pPr marL="285750" indent="-285750">
              <a:buFont typeface="Arial" panose="020B0604020202020204" pitchFamily="34" charset="0"/>
              <a:buChar char="•"/>
            </a:pPr>
            <a:r>
              <a:rPr lang="es-PA" dirty="0" err="1" smtClean="0">
                <a:solidFill>
                  <a:srgbClr val="FFFF00"/>
                </a:solidFill>
              </a:rPr>
              <a:t>Integrated</a:t>
            </a:r>
            <a:r>
              <a:rPr lang="es-PA" dirty="0" smtClean="0">
                <a:solidFill>
                  <a:srgbClr val="FFFF00"/>
                </a:solidFill>
              </a:rPr>
              <a:t> </a:t>
            </a:r>
            <a:r>
              <a:rPr lang="es-PA" dirty="0" err="1" smtClean="0">
                <a:solidFill>
                  <a:srgbClr val="FFFF00"/>
                </a:solidFill>
              </a:rPr>
              <a:t>Coastal</a:t>
            </a:r>
            <a:r>
              <a:rPr lang="es-PA" dirty="0" smtClean="0">
                <a:solidFill>
                  <a:srgbClr val="FFFF00"/>
                </a:solidFill>
              </a:rPr>
              <a:t> </a:t>
            </a:r>
            <a:r>
              <a:rPr lang="es-PA" dirty="0" err="1" smtClean="0">
                <a:solidFill>
                  <a:srgbClr val="FFFF00"/>
                </a:solidFill>
              </a:rPr>
              <a:t>Zone</a:t>
            </a:r>
            <a:r>
              <a:rPr lang="es-PA" dirty="0" smtClean="0">
                <a:solidFill>
                  <a:srgbClr val="FFFF00"/>
                </a:solidFill>
              </a:rPr>
              <a:t> Management </a:t>
            </a:r>
            <a:r>
              <a:rPr lang="es-PA" dirty="0" err="1" smtClean="0">
                <a:solidFill>
                  <a:srgbClr val="FFFF00"/>
                </a:solidFill>
              </a:rPr>
              <a:t>Policy</a:t>
            </a:r>
            <a:endParaRPr lang="es-PA" dirty="0" smtClean="0">
              <a:solidFill>
                <a:srgbClr val="FFFF00"/>
              </a:solidFill>
            </a:endParaRPr>
          </a:p>
          <a:p>
            <a:pPr marL="285750" indent="-285750">
              <a:buFont typeface="Arial" panose="020B0604020202020204" pitchFamily="34" charset="0"/>
              <a:buChar char="•"/>
            </a:pPr>
            <a:r>
              <a:rPr lang="es-PA" dirty="0" err="1" smtClean="0">
                <a:solidFill>
                  <a:srgbClr val="FFFF00"/>
                </a:solidFill>
              </a:rPr>
              <a:t>Community</a:t>
            </a:r>
            <a:r>
              <a:rPr lang="es-PA" dirty="0" smtClean="0">
                <a:solidFill>
                  <a:srgbClr val="FFFF00"/>
                </a:solidFill>
              </a:rPr>
              <a:t> </a:t>
            </a:r>
            <a:r>
              <a:rPr lang="es-PA" dirty="0" err="1" smtClean="0">
                <a:solidFill>
                  <a:srgbClr val="FFFF00"/>
                </a:solidFill>
              </a:rPr>
              <a:t>Climate</a:t>
            </a:r>
            <a:r>
              <a:rPr lang="es-PA" dirty="0" smtClean="0">
                <a:solidFill>
                  <a:srgbClr val="FFFF00"/>
                </a:solidFill>
              </a:rPr>
              <a:t> </a:t>
            </a:r>
            <a:r>
              <a:rPr lang="es-PA" dirty="0" err="1" smtClean="0">
                <a:solidFill>
                  <a:srgbClr val="FFFF00"/>
                </a:solidFill>
              </a:rPr>
              <a:t>Change</a:t>
            </a:r>
            <a:r>
              <a:rPr lang="es-PA" dirty="0" smtClean="0">
                <a:solidFill>
                  <a:srgbClr val="FFFF00"/>
                </a:solidFill>
              </a:rPr>
              <a:t> </a:t>
            </a:r>
            <a:r>
              <a:rPr lang="es-PA" dirty="0" err="1" smtClean="0">
                <a:solidFill>
                  <a:srgbClr val="FFFF00"/>
                </a:solidFill>
              </a:rPr>
              <a:t>Adaptation</a:t>
            </a:r>
            <a:r>
              <a:rPr lang="es-PA" dirty="0" smtClean="0">
                <a:solidFill>
                  <a:srgbClr val="FFFF00"/>
                </a:solidFill>
              </a:rPr>
              <a:t> </a:t>
            </a:r>
            <a:r>
              <a:rPr lang="es-PA" dirty="0" err="1" smtClean="0">
                <a:solidFill>
                  <a:srgbClr val="FFFF00"/>
                </a:solidFill>
              </a:rPr>
              <a:t>Fund</a:t>
            </a:r>
            <a:endParaRPr lang="es-PA" dirty="0" smtClean="0">
              <a:solidFill>
                <a:srgbClr val="FFFF00"/>
              </a:solidFill>
            </a:endParaRPr>
          </a:p>
          <a:p>
            <a:pPr marL="285750" indent="-285750">
              <a:buFont typeface="Arial" panose="020B0604020202020204" pitchFamily="34" charset="0"/>
              <a:buChar char="•"/>
            </a:pPr>
            <a:r>
              <a:rPr lang="es-PA" dirty="0" smtClean="0">
                <a:solidFill>
                  <a:srgbClr val="FFFF00"/>
                </a:solidFill>
              </a:rPr>
              <a:t>GCF NIE </a:t>
            </a:r>
            <a:r>
              <a:rPr lang="es-PA" dirty="0" err="1" smtClean="0">
                <a:solidFill>
                  <a:srgbClr val="FFFF00"/>
                </a:solidFill>
              </a:rPr>
              <a:t>accredition</a:t>
            </a:r>
            <a:r>
              <a:rPr lang="es-PA" dirty="0" smtClean="0">
                <a:solidFill>
                  <a:srgbClr val="FFFF00"/>
                </a:solidFill>
              </a:rPr>
              <a:t> </a:t>
            </a:r>
            <a:r>
              <a:rPr lang="es-PA" dirty="0" err="1" smtClean="0">
                <a:solidFill>
                  <a:srgbClr val="FFFF00"/>
                </a:solidFill>
              </a:rPr>
              <a:t>support</a:t>
            </a:r>
            <a:r>
              <a:rPr lang="es-PA" dirty="0" smtClean="0">
                <a:solidFill>
                  <a:srgbClr val="FFFF00"/>
                </a:solidFill>
              </a:rPr>
              <a:t> – </a:t>
            </a:r>
            <a:r>
              <a:rPr lang="es-PA" dirty="0" err="1" smtClean="0">
                <a:solidFill>
                  <a:srgbClr val="FFFF00"/>
                </a:solidFill>
              </a:rPr>
              <a:t>proposal</a:t>
            </a:r>
            <a:r>
              <a:rPr lang="es-PA" dirty="0" smtClean="0">
                <a:solidFill>
                  <a:srgbClr val="FFFF00"/>
                </a:solidFill>
              </a:rPr>
              <a:t> </a:t>
            </a:r>
            <a:r>
              <a:rPr lang="es-PA" dirty="0" err="1" smtClean="0">
                <a:solidFill>
                  <a:srgbClr val="FFFF00"/>
                </a:solidFill>
              </a:rPr>
              <a:t>preparation</a:t>
            </a:r>
            <a:r>
              <a:rPr lang="es-PA" dirty="0" smtClean="0">
                <a:solidFill>
                  <a:srgbClr val="FFFF00"/>
                </a:solidFill>
              </a:rPr>
              <a:t> (MIE)</a:t>
            </a:r>
          </a:p>
          <a:p>
            <a:pPr marL="285750" indent="-285750">
              <a:buFont typeface="Arial" panose="020B0604020202020204" pitchFamily="34" charset="0"/>
              <a:buChar char="•"/>
            </a:pPr>
            <a:r>
              <a:rPr lang="es-PA" dirty="0" err="1" smtClean="0">
                <a:solidFill>
                  <a:srgbClr val="FFFF00"/>
                </a:solidFill>
              </a:rPr>
              <a:t>Public</a:t>
            </a:r>
            <a:r>
              <a:rPr lang="es-PA" dirty="0" smtClean="0">
                <a:solidFill>
                  <a:srgbClr val="FFFF00"/>
                </a:solidFill>
              </a:rPr>
              <a:t> </a:t>
            </a:r>
            <a:r>
              <a:rPr lang="es-PA" dirty="0" err="1" smtClean="0">
                <a:solidFill>
                  <a:srgbClr val="FFFF00"/>
                </a:solidFill>
              </a:rPr>
              <a:t>awareness</a:t>
            </a:r>
            <a:r>
              <a:rPr lang="es-PA" dirty="0" smtClean="0">
                <a:solidFill>
                  <a:srgbClr val="FFFF00"/>
                </a:solidFill>
              </a:rPr>
              <a:t> </a:t>
            </a:r>
            <a:r>
              <a:rPr lang="es-PA" dirty="0" err="1" smtClean="0">
                <a:solidFill>
                  <a:srgbClr val="FFFF00"/>
                </a:solidFill>
              </a:rPr>
              <a:t>raising</a:t>
            </a:r>
            <a:r>
              <a:rPr lang="es-PA" dirty="0" smtClean="0">
                <a:solidFill>
                  <a:srgbClr val="FFFF00"/>
                </a:solidFill>
              </a:rPr>
              <a:t> and </a:t>
            </a:r>
            <a:r>
              <a:rPr lang="es-PA" dirty="0" err="1" smtClean="0">
                <a:solidFill>
                  <a:srgbClr val="FFFF00"/>
                </a:solidFill>
              </a:rPr>
              <a:t>communications</a:t>
            </a:r>
            <a:endParaRPr lang="en-US" dirty="0">
              <a:solidFill>
                <a:srgbClr val="FFFF00"/>
              </a:solidFill>
            </a:endParaRPr>
          </a:p>
        </p:txBody>
      </p:sp>
      <p:sp>
        <p:nvSpPr>
          <p:cNvPr id="4" name="Rectangle 3"/>
          <p:cNvSpPr/>
          <p:nvPr/>
        </p:nvSpPr>
        <p:spPr>
          <a:xfrm>
            <a:off x="6320122" y="4662449"/>
            <a:ext cx="5728446" cy="2031325"/>
          </a:xfrm>
          <a:prstGeom prst="rect">
            <a:avLst/>
          </a:prstGeom>
          <a:solidFill>
            <a:schemeClr val="bg1"/>
          </a:solidFill>
        </p:spPr>
        <p:txBody>
          <a:bodyPr wrap="square">
            <a:spAutoFit/>
          </a:bodyPr>
          <a:lstStyle/>
          <a:p>
            <a:r>
              <a:rPr lang="en-US" b="1" dirty="0">
                <a:solidFill>
                  <a:srgbClr val="C00000"/>
                </a:solidFill>
                <a:latin typeface="BundesSerif-Regular"/>
              </a:rPr>
              <a:t>National Adaptation Plan – </a:t>
            </a:r>
            <a:r>
              <a:rPr lang="en-US" b="1" dirty="0" smtClean="0">
                <a:solidFill>
                  <a:srgbClr val="C00000"/>
                </a:solidFill>
                <a:latin typeface="BundesSerif-Regular"/>
              </a:rPr>
              <a:t>umbrella document:</a:t>
            </a:r>
            <a:endParaRPr lang="en-US" b="1" dirty="0">
              <a:solidFill>
                <a:srgbClr val="C00000"/>
              </a:solidFill>
              <a:latin typeface="BundesSerif-Regular"/>
            </a:endParaRPr>
          </a:p>
          <a:p>
            <a:r>
              <a:rPr lang="en-US" dirty="0">
                <a:solidFill>
                  <a:srgbClr val="0081C9"/>
                </a:solidFill>
                <a:latin typeface="BundesSerif-Regular"/>
              </a:rPr>
              <a:t>• </a:t>
            </a:r>
            <a:r>
              <a:rPr lang="en-US" dirty="0">
                <a:solidFill>
                  <a:srgbClr val="000000"/>
                </a:solidFill>
                <a:latin typeface="BundesSerif-Regular"/>
              </a:rPr>
              <a:t>provides the framework for further mainstreaming,</a:t>
            </a:r>
          </a:p>
          <a:p>
            <a:r>
              <a:rPr lang="en-US" dirty="0">
                <a:solidFill>
                  <a:srgbClr val="0081C9"/>
                </a:solidFill>
                <a:latin typeface="BundesSerif-Regular"/>
              </a:rPr>
              <a:t>• </a:t>
            </a:r>
            <a:r>
              <a:rPr lang="en-US" dirty="0">
                <a:solidFill>
                  <a:srgbClr val="000000"/>
                </a:solidFill>
                <a:latin typeface="BundesSerif-Regular"/>
              </a:rPr>
              <a:t>establishes implementation and resource </a:t>
            </a:r>
            <a:r>
              <a:rPr lang="en-US" dirty="0" smtClean="0">
                <a:solidFill>
                  <a:srgbClr val="000000"/>
                </a:solidFill>
                <a:latin typeface="BundesSerif-Regular"/>
              </a:rPr>
              <a:t>mobilization mechanisms </a:t>
            </a:r>
            <a:r>
              <a:rPr lang="en-US" dirty="0">
                <a:solidFill>
                  <a:srgbClr val="000000"/>
                </a:solidFill>
                <a:latin typeface="BundesSerif-Regular"/>
              </a:rPr>
              <a:t>and</a:t>
            </a:r>
          </a:p>
          <a:p>
            <a:r>
              <a:rPr lang="en-US" dirty="0">
                <a:solidFill>
                  <a:srgbClr val="0081C9"/>
                </a:solidFill>
                <a:latin typeface="BundesSerif-Regular"/>
              </a:rPr>
              <a:t>• </a:t>
            </a:r>
            <a:r>
              <a:rPr lang="en-US" dirty="0">
                <a:solidFill>
                  <a:srgbClr val="000000"/>
                </a:solidFill>
                <a:latin typeface="BundesSerif-Regular"/>
              </a:rPr>
              <a:t>prioritizes activities from already existing sectoral </a:t>
            </a:r>
            <a:endParaRPr lang="en-US" dirty="0" smtClean="0">
              <a:solidFill>
                <a:srgbClr val="000000"/>
              </a:solidFill>
              <a:latin typeface="BundesSerif-Regular"/>
            </a:endParaRPr>
          </a:p>
          <a:p>
            <a:r>
              <a:rPr lang="en-US" dirty="0">
                <a:solidFill>
                  <a:srgbClr val="000000"/>
                </a:solidFill>
                <a:latin typeface="BundesSerif-Regular"/>
              </a:rPr>
              <a:t>a</a:t>
            </a:r>
            <a:r>
              <a:rPr lang="en-US" dirty="0" smtClean="0">
                <a:solidFill>
                  <a:srgbClr val="000000"/>
                </a:solidFill>
                <a:latin typeface="BundesSerif-Regular"/>
              </a:rPr>
              <a:t>nd local </a:t>
            </a:r>
            <a:r>
              <a:rPr lang="en-US" dirty="0">
                <a:solidFill>
                  <a:srgbClr val="000000"/>
                </a:solidFill>
                <a:latin typeface="BundesSerif-Regular"/>
              </a:rPr>
              <a:t>plans with climate change adaptation aspects.</a:t>
            </a:r>
            <a:endParaRPr lang="en-US" dirty="0"/>
          </a:p>
        </p:txBody>
      </p:sp>
    </p:spTree>
    <p:extLst>
      <p:ext uri="{BB962C8B-B14F-4D97-AF65-F5344CB8AC3E}">
        <p14:creationId xmlns:p14="http://schemas.microsoft.com/office/powerpoint/2010/main" val="9010210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947743522"/>
              </p:ext>
            </p:extLst>
          </p:nvPr>
        </p:nvGraphicFramePr>
        <p:xfrm>
          <a:off x="-783432" y="1005307"/>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457200" y="157163"/>
            <a:ext cx="5429250" cy="523220"/>
          </a:xfrm>
          <a:prstGeom prst="rect">
            <a:avLst/>
          </a:prstGeom>
          <a:noFill/>
        </p:spPr>
        <p:txBody>
          <a:bodyPr wrap="square" rtlCol="0">
            <a:spAutoFit/>
          </a:bodyPr>
          <a:lstStyle/>
          <a:p>
            <a:r>
              <a:rPr lang="es-PA" sz="2800" b="1" dirty="0" smtClean="0">
                <a:solidFill>
                  <a:srgbClr val="FFC000"/>
                </a:solidFill>
              </a:rPr>
              <a:t>Honduras  NAP </a:t>
            </a:r>
            <a:r>
              <a:rPr lang="es-PA" sz="2800" b="1" err="1" smtClean="0">
                <a:solidFill>
                  <a:srgbClr val="FFC000"/>
                </a:solidFill>
              </a:rPr>
              <a:t>process</a:t>
            </a:r>
            <a:r>
              <a:rPr lang="es-PA" sz="2800" b="1" smtClean="0">
                <a:solidFill>
                  <a:srgbClr val="FFC000"/>
                </a:solidFill>
              </a:rPr>
              <a:t> integrated</a:t>
            </a:r>
            <a:endParaRPr lang="en-US" sz="2800" b="1">
              <a:solidFill>
                <a:srgbClr val="FFC000"/>
              </a:solidFill>
            </a:endParaRPr>
          </a:p>
        </p:txBody>
      </p:sp>
      <p:pic>
        <p:nvPicPr>
          <p:cNvPr id="2054" name="Picture 6" descr="https://scontent-mia1-1.xx.fbcdn.net/hphotos-xal1/v/t1.0-9/10659325_925765114128828_2131917958086888444_n.jpg?oh=debbe77bb56518bc0c88ddeef2bc8166&amp;oe=5729F9A8"/>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752518" y="1005307"/>
            <a:ext cx="5072063" cy="513397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scontent-mia1-1.xx.fbcdn.net/hphotos-xpa1/v/t1.0-9/11222058_925765210795485_8170791122474674535_n.jpg?oh=cc71fe9ba8d1ac3f403e342d2c26e47c&amp;oe=5743C55A"/>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t="-2862"/>
          <a:stretch/>
        </p:blipFill>
        <p:spPr bwMode="auto">
          <a:xfrm>
            <a:off x="6310356" y="885355"/>
            <a:ext cx="5167840" cy="5133975"/>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p:cNvGrpSpPr/>
          <p:nvPr/>
        </p:nvGrpSpPr>
        <p:grpSpPr>
          <a:xfrm>
            <a:off x="6477279" y="406698"/>
            <a:ext cx="5000917" cy="5971316"/>
            <a:chOff x="6477279" y="406698"/>
            <a:chExt cx="5000917" cy="5971316"/>
          </a:xfrm>
        </p:grpSpPr>
        <p:sp>
          <p:nvSpPr>
            <p:cNvPr id="5" name="TextBox 4"/>
            <p:cNvSpPr txBox="1"/>
            <p:nvPr/>
          </p:nvSpPr>
          <p:spPr>
            <a:xfrm>
              <a:off x="6477279" y="480711"/>
              <a:ext cx="4499331" cy="5293757"/>
            </a:xfrm>
            <a:prstGeom prst="rect">
              <a:avLst/>
            </a:prstGeom>
            <a:noFill/>
          </p:spPr>
          <p:txBody>
            <a:bodyPr wrap="square" rtlCol="0">
              <a:spAutoFit/>
            </a:bodyPr>
            <a:lstStyle/>
            <a:p>
              <a:r>
                <a:rPr lang="es-PA" sz="2400" dirty="0" err="1" smtClean="0">
                  <a:solidFill>
                    <a:schemeClr val="bg1"/>
                  </a:solidFill>
                </a:rPr>
                <a:t>Supported</a:t>
              </a:r>
              <a:r>
                <a:rPr lang="es-PA" sz="2400" dirty="0" smtClean="0">
                  <a:solidFill>
                    <a:schemeClr val="bg1"/>
                  </a:solidFill>
                </a:rPr>
                <a:t> and </a:t>
              </a:r>
              <a:r>
                <a:rPr lang="es-PA" sz="2400" dirty="0" err="1" smtClean="0">
                  <a:solidFill>
                    <a:schemeClr val="bg1"/>
                  </a:solidFill>
                </a:rPr>
                <a:t>linked</a:t>
              </a:r>
              <a:r>
                <a:rPr lang="es-PA" sz="2400" dirty="0" smtClean="0">
                  <a:solidFill>
                    <a:schemeClr val="bg1"/>
                  </a:solidFill>
                </a:rPr>
                <a:t> </a:t>
              </a:r>
              <a:r>
                <a:rPr lang="es-PA" sz="2400" dirty="0" err="1" smtClean="0">
                  <a:solidFill>
                    <a:schemeClr val="bg1"/>
                  </a:solidFill>
                </a:rPr>
                <a:t>through</a:t>
              </a:r>
              <a:r>
                <a:rPr lang="es-PA" sz="2400" dirty="0" smtClean="0">
                  <a:solidFill>
                    <a:schemeClr val="bg1"/>
                  </a:solidFill>
                </a:rPr>
                <a:t>:</a:t>
              </a:r>
            </a:p>
            <a:p>
              <a:endParaRPr lang="es-PA" sz="2400" dirty="0">
                <a:solidFill>
                  <a:schemeClr val="bg1"/>
                </a:solidFill>
              </a:endParaRPr>
            </a:p>
            <a:p>
              <a:pPr marL="342900" indent="-342900">
                <a:spcAft>
                  <a:spcPts val="1200"/>
                </a:spcAft>
                <a:buFont typeface="Arial" panose="020B0604020202020204" pitchFamily="34" charset="0"/>
                <a:buChar char="•"/>
              </a:pPr>
              <a:r>
                <a:rPr lang="es-PA" sz="2400" dirty="0" smtClean="0">
                  <a:solidFill>
                    <a:schemeClr val="bg1"/>
                  </a:solidFill>
                </a:rPr>
                <a:t>3rd </a:t>
              </a:r>
              <a:r>
                <a:rPr lang="es-PA" sz="2400" dirty="0" err="1" smtClean="0">
                  <a:solidFill>
                    <a:schemeClr val="bg1"/>
                  </a:solidFill>
                </a:rPr>
                <a:t>National</a:t>
              </a:r>
              <a:r>
                <a:rPr lang="es-PA" sz="2400" dirty="0" smtClean="0">
                  <a:solidFill>
                    <a:schemeClr val="bg1"/>
                  </a:solidFill>
                </a:rPr>
                <a:t> </a:t>
              </a:r>
              <a:r>
                <a:rPr lang="es-PA" sz="2400" dirty="0" err="1" smtClean="0">
                  <a:solidFill>
                    <a:schemeClr val="bg1"/>
                  </a:solidFill>
                </a:rPr>
                <a:t>Communications</a:t>
              </a:r>
              <a:endParaRPr lang="es-PA" sz="2400" dirty="0" smtClean="0">
                <a:solidFill>
                  <a:schemeClr val="bg1"/>
                </a:solidFill>
              </a:endParaRPr>
            </a:p>
            <a:p>
              <a:pPr marL="342900" indent="-342900">
                <a:spcAft>
                  <a:spcPts val="1200"/>
                </a:spcAft>
                <a:buFont typeface="Arial" panose="020B0604020202020204" pitchFamily="34" charset="0"/>
                <a:buChar char="•"/>
              </a:pPr>
              <a:r>
                <a:rPr lang="es-PA" sz="2400" dirty="0" smtClean="0">
                  <a:solidFill>
                    <a:schemeClr val="bg1"/>
                  </a:solidFill>
                </a:rPr>
                <a:t>AF </a:t>
              </a:r>
              <a:r>
                <a:rPr lang="es-PA" sz="2400" dirty="0" err="1" smtClean="0">
                  <a:solidFill>
                    <a:schemeClr val="bg1"/>
                  </a:solidFill>
                </a:rPr>
                <a:t>funded</a:t>
              </a:r>
              <a:r>
                <a:rPr lang="es-PA" sz="2400" dirty="0" smtClean="0">
                  <a:solidFill>
                    <a:schemeClr val="bg1"/>
                  </a:solidFill>
                </a:rPr>
                <a:t> </a:t>
              </a:r>
              <a:r>
                <a:rPr lang="es-PA" sz="2400" dirty="0" err="1" smtClean="0">
                  <a:solidFill>
                    <a:schemeClr val="bg1"/>
                  </a:solidFill>
                </a:rPr>
                <a:t>project</a:t>
              </a:r>
              <a:r>
                <a:rPr lang="es-PA" sz="2400" dirty="0" smtClean="0">
                  <a:solidFill>
                    <a:schemeClr val="bg1"/>
                  </a:solidFill>
                </a:rPr>
                <a:t> </a:t>
              </a:r>
              <a:r>
                <a:rPr lang="es-PA" sz="2400" dirty="0" err="1" smtClean="0">
                  <a:solidFill>
                    <a:schemeClr val="bg1"/>
                  </a:solidFill>
                </a:rPr>
                <a:t>on</a:t>
              </a:r>
              <a:r>
                <a:rPr lang="es-PA" sz="2400" dirty="0" smtClean="0">
                  <a:solidFill>
                    <a:schemeClr val="bg1"/>
                  </a:solidFill>
                </a:rPr>
                <a:t> </a:t>
              </a:r>
              <a:r>
                <a:rPr lang="es-PA" sz="2400" dirty="0" err="1" smtClean="0">
                  <a:solidFill>
                    <a:schemeClr val="bg1"/>
                  </a:solidFill>
                </a:rPr>
                <a:t>drought</a:t>
              </a:r>
              <a:r>
                <a:rPr lang="es-PA" sz="2400" dirty="0" smtClean="0">
                  <a:solidFill>
                    <a:schemeClr val="bg1"/>
                  </a:solidFill>
                </a:rPr>
                <a:t> and </a:t>
              </a:r>
              <a:r>
                <a:rPr lang="es-PA" sz="2400" dirty="0" err="1" smtClean="0">
                  <a:solidFill>
                    <a:schemeClr val="bg1"/>
                  </a:solidFill>
                </a:rPr>
                <a:t>flood</a:t>
              </a:r>
              <a:r>
                <a:rPr lang="es-PA" sz="2400" dirty="0" smtClean="0">
                  <a:solidFill>
                    <a:schemeClr val="bg1"/>
                  </a:solidFill>
                </a:rPr>
                <a:t> </a:t>
              </a:r>
              <a:r>
                <a:rPr lang="es-PA" sz="2400" dirty="0" err="1" smtClean="0">
                  <a:solidFill>
                    <a:schemeClr val="bg1"/>
                  </a:solidFill>
                </a:rPr>
                <a:t>adaptation</a:t>
              </a:r>
              <a:endParaRPr lang="es-PA" sz="2400" dirty="0" smtClean="0">
                <a:solidFill>
                  <a:schemeClr val="bg1"/>
                </a:solidFill>
              </a:endParaRPr>
            </a:p>
            <a:p>
              <a:pPr marL="342900" indent="-342900">
                <a:spcAft>
                  <a:spcPts val="1200"/>
                </a:spcAft>
                <a:buFont typeface="Arial" panose="020B0604020202020204" pitchFamily="34" charset="0"/>
                <a:buChar char="•"/>
              </a:pPr>
              <a:r>
                <a:rPr lang="es-PA" sz="2400" dirty="0" err="1" smtClean="0">
                  <a:solidFill>
                    <a:schemeClr val="bg1"/>
                  </a:solidFill>
                </a:rPr>
                <a:t>National</a:t>
              </a:r>
              <a:r>
                <a:rPr lang="es-PA" sz="2400" dirty="0" smtClean="0">
                  <a:solidFill>
                    <a:schemeClr val="bg1"/>
                  </a:solidFill>
                </a:rPr>
                <a:t> CC and </a:t>
              </a:r>
              <a:r>
                <a:rPr lang="es-PA" sz="2400" dirty="0" err="1" smtClean="0">
                  <a:solidFill>
                    <a:schemeClr val="bg1"/>
                  </a:solidFill>
                </a:rPr>
                <a:t>Water</a:t>
              </a:r>
              <a:r>
                <a:rPr lang="es-PA" sz="2400" dirty="0" smtClean="0">
                  <a:solidFill>
                    <a:schemeClr val="bg1"/>
                  </a:solidFill>
                </a:rPr>
                <a:t> </a:t>
              </a:r>
              <a:r>
                <a:rPr lang="es-PA" sz="2400" dirty="0" err="1" smtClean="0">
                  <a:solidFill>
                    <a:schemeClr val="bg1"/>
                  </a:solidFill>
                </a:rPr>
                <a:t>Observatory</a:t>
              </a:r>
              <a:endParaRPr lang="es-PA" sz="2400" dirty="0" smtClean="0">
                <a:solidFill>
                  <a:schemeClr val="bg1"/>
                </a:solidFill>
              </a:endParaRPr>
            </a:p>
            <a:p>
              <a:pPr marL="342900" indent="-342900">
                <a:spcAft>
                  <a:spcPts val="1200"/>
                </a:spcAft>
                <a:buFont typeface="Arial" panose="020B0604020202020204" pitchFamily="34" charset="0"/>
                <a:buChar char="•"/>
              </a:pPr>
              <a:r>
                <a:rPr lang="es-PA" sz="2400" dirty="0" err="1" smtClean="0">
                  <a:solidFill>
                    <a:schemeClr val="bg1"/>
                  </a:solidFill>
                </a:rPr>
                <a:t>Sectoral</a:t>
              </a:r>
              <a:r>
                <a:rPr lang="es-PA" sz="2400" dirty="0" smtClean="0">
                  <a:solidFill>
                    <a:schemeClr val="bg1"/>
                  </a:solidFill>
                </a:rPr>
                <a:t> </a:t>
              </a:r>
              <a:r>
                <a:rPr lang="es-PA" sz="2400" dirty="0" err="1" smtClean="0">
                  <a:solidFill>
                    <a:schemeClr val="bg1"/>
                  </a:solidFill>
                </a:rPr>
                <a:t>Mainstreaming</a:t>
              </a:r>
              <a:endParaRPr lang="es-PA" sz="2400" dirty="0" smtClean="0">
                <a:solidFill>
                  <a:schemeClr val="bg1"/>
                </a:solidFill>
              </a:endParaRPr>
            </a:p>
            <a:p>
              <a:pPr marL="342900" indent="-342900">
                <a:spcAft>
                  <a:spcPts val="1200"/>
                </a:spcAft>
                <a:buFont typeface="Arial" panose="020B0604020202020204" pitchFamily="34" charset="0"/>
                <a:buChar char="•"/>
              </a:pPr>
              <a:r>
                <a:rPr lang="es-PA" sz="2400" dirty="0" smtClean="0">
                  <a:solidFill>
                    <a:schemeClr val="bg1"/>
                  </a:solidFill>
                </a:rPr>
                <a:t>NAP GSP </a:t>
              </a:r>
              <a:r>
                <a:rPr lang="es-PA" sz="2400" dirty="0" err="1" smtClean="0">
                  <a:solidFill>
                    <a:schemeClr val="bg1"/>
                  </a:solidFill>
                </a:rPr>
                <a:t>national</a:t>
              </a:r>
              <a:r>
                <a:rPr lang="es-PA" sz="2400" dirty="0" smtClean="0">
                  <a:solidFill>
                    <a:schemeClr val="bg1"/>
                  </a:solidFill>
                </a:rPr>
                <a:t> workshop</a:t>
              </a:r>
            </a:p>
            <a:p>
              <a:pPr marL="342900" indent="-342900">
                <a:spcAft>
                  <a:spcPts val="1200"/>
                </a:spcAft>
                <a:buFont typeface="Arial" panose="020B0604020202020204" pitchFamily="34" charset="0"/>
                <a:buChar char="•"/>
              </a:pPr>
              <a:r>
                <a:rPr lang="es-PA" sz="2400" dirty="0" err="1" smtClean="0">
                  <a:solidFill>
                    <a:schemeClr val="bg1"/>
                  </a:solidFill>
                </a:rPr>
                <a:t>Prepartion</a:t>
              </a:r>
              <a:r>
                <a:rPr lang="es-PA" sz="2400" dirty="0">
                  <a:solidFill>
                    <a:schemeClr val="bg1"/>
                  </a:solidFill>
                </a:rPr>
                <a:t> </a:t>
              </a:r>
              <a:r>
                <a:rPr lang="es-PA" sz="2400" dirty="0" smtClean="0">
                  <a:solidFill>
                    <a:schemeClr val="bg1"/>
                  </a:solidFill>
                </a:rPr>
                <a:t>of a GCF </a:t>
              </a:r>
              <a:r>
                <a:rPr lang="es-PA" sz="2400" dirty="0" err="1" smtClean="0">
                  <a:solidFill>
                    <a:schemeClr val="bg1"/>
                  </a:solidFill>
                </a:rPr>
                <a:t>proposal</a:t>
              </a:r>
              <a:r>
                <a:rPr lang="es-PA" sz="2400" dirty="0" smtClean="0">
                  <a:solidFill>
                    <a:schemeClr val="bg1"/>
                  </a:solidFill>
                </a:rPr>
                <a:t> to </a:t>
              </a:r>
              <a:r>
                <a:rPr lang="es-PA" sz="2400" dirty="0" err="1" smtClean="0">
                  <a:solidFill>
                    <a:schemeClr val="bg1"/>
                  </a:solidFill>
                </a:rPr>
                <a:t>upscale</a:t>
              </a:r>
              <a:r>
                <a:rPr lang="es-PA" sz="2400" dirty="0" smtClean="0">
                  <a:solidFill>
                    <a:schemeClr val="bg1"/>
                  </a:solidFill>
                </a:rPr>
                <a:t> </a:t>
              </a:r>
              <a:r>
                <a:rPr lang="es-PA" sz="2400" dirty="0" err="1" smtClean="0">
                  <a:solidFill>
                    <a:schemeClr val="bg1"/>
                  </a:solidFill>
                </a:rPr>
                <a:t>water</a:t>
              </a:r>
              <a:r>
                <a:rPr lang="es-PA" sz="2400" dirty="0" smtClean="0">
                  <a:solidFill>
                    <a:schemeClr val="bg1"/>
                  </a:solidFill>
                </a:rPr>
                <a:t> sector </a:t>
              </a:r>
              <a:r>
                <a:rPr lang="es-PA" sz="2400" dirty="0" err="1" smtClean="0">
                  <a:solidFill>
                    <a:schemeClr val="bg1"/>
                  </a:solidFill>
                </a:rPr>
                <a:t>adaptation</a:t>
              </a:r>
              <a:r>
                <a:rPr lang="es-PA" sz="2400" dirty="0" smtClean="0">
                  <a:solidFill>
                    <a:schemeClr val="bg1"/>
                  </a:solidFill>
                </a:rPr>
                <a:t> in Choluteca </a:t>
              </a:r>
              <a:r>
                <a:rPr lang="es-PA" sz="2400" dirty="0" err="1" smtClean="0">
                  <a:solidFill>
                    <a:schemeClr val="bg1"/>
                  </a:solidFill>
                </a:rPr>
                <a:t>basin</a:t>
              </a:r>
              <a:endParaRPr lang="en-US" sz="2400" dirty="0">
                <a:solidFill>
                  <a:schemeClr val="bg1"/>
                </a:solidFill>
              </a:endParaRPr>
            </a:p>
          </p:txBody>
        </p:sp>
        <p:pic>
          <p:nvPicPr>
            <p:cNvPr id="9" name="Picture 8"/>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964696" y="2142715"/>
              <a:ext cx="1366518" cy="815638"/>
            </a:xfrm>
            <a:prstGeom prst="rect">
              <a:avLst/>
            </a:prstGeom>
          </p:spPr>
        </p:pic>
        <p:pic>
          <p:nvPicPr>
            <p:cNvPr id="10" name="Content Placeholder 7"/>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9616250" y="5415784"/>
              <a:ext cx="1359499" cy="962230"/>
            </a:xfrm>
            <a:prstGeom prst="rect">
              <a:avLst/>
            </a:prstGeom>
            <a:ln>
              <a:noFill/>
            </a:ln>
          </p:spPr>
        </p:pic>
        <p:pic>
          <p:nvPicPr>
            <p:cNvPr id="12" name="Picture 11"/>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0488304" y="406698"/>
              <a:ext cx="989892" cy="1107337"/>
            </a:xfrm>
            <a:prstGeom prst="rect">
              <a:avLst/>
            </a:prstGeom>
          </p:spPr>
        </p:pic>
      </p:grpSp>
    </p:spTree>
    <p:extLst>
      <p:ext uri="{BB962C8B-B14F-4D97-AF65-F5344CB8AC3E}">
        <p14:creationId xmlns:p14="http://schemas.microsoft.com/office/powerpoint/2010/main" val="257065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2054"/>
                                        </p:tgtEl>
                                        <p:attrNameLst>
                                          <p:attrName>ppt_x</p:attrName>
                                        </p:attrNameLst>
                                      </p:cBhvr>
                                      <p:tavLst>
                                        <p:tav tm="0">
                                          <p:val>
                                            <p:strVal val="ppt_x"/>
                                          </p:val>
                                        </p:tav>
                                        <p:tav tm="100000">
                                          <p:val>
                                            <p:strVal val="ppt_x"/>
                                          </p:val>
                                        </p:tav>
                                      </p:tavLst>
                                    </p:anim>
                                    <p:anim calcmode="lin" valueType="num">
                                      <p:cBhvr additive="base">
                                        <p:cTn id="7" dur="500"/>
                                        <p:tgtEl>
                                          <p:spTgt spid="2054"/>
                                        </p:tgtEl>
                                        <p:attrNameLst>
                                          <p:attrName>ppt_y</p:attrName>
                                        </p:attrNameLst>
                                      </p:cBhvr>
                                      <p:tavLst>
                                        <p:tav tm="0">
                                          <p:val>
                                            <p:strVal val="ppt_y"/>
                                          </p:val>
                                        </p:tav>
                                        <p:tav tm="100000">
                                          <p:val>
                                            <p:strVal val="1+ppt_h/2"/>
                                          </p:val>
                                        </p:tav>
                                      </p:tavLst>
                                    </p:anim>
                                    <p:set>
                                      <p:cBhvr>
                                        <p:cTn id="8" dur="1" fill="hold">
                                          <p:stCondLst>
                                            <p:cond delay="499"/>
                                          </p:stCondLst>
                                        </p:cTn>
                                        <p:tgtEl>
                                          <p:spTgt spid="2054"/>
                                        </p:tgtEl>
                                        <p:attrNameLst>
                                          <p:attrName>style.visibility</p:attrName>
                                        </p:attrNameLst>
                                      </p:cBhvr>
                                      <p:to>
                                        <p:strVal val="hidden"/>
                                      </p:to>
                                    </p:set>
                                  </p:childTnLst>
                                </p:cTn>
                              </p:par>
                              <p:par>
                                <p:cTn id="9" presetID="2" presetClass="exit" presetSubtype="4" fill="hold" nodeType="withEffect">
                                  <p:stCondLst>
                                    <p:cond delay="0"/>
                                  </p:stCondLst>
                                  <p:childTnLst>
                                    <p:anim calcmode="lin" valueType="num">
                                      <p:cBhvr additive="base">
                                        <p:cTn id="10" dur="500"/>
                                        <p:tgtEl>
                                          <p:spTgt spid="2052"/>
                                        </p:tgtEl>
                                        <p:attrNameLst>
                                          <p:attrName>ppt_x</p:attrName>
                                        </p:attrNameLst>
                                      </p:cBhvr>
                                      <p:tavLst>
                                        <p:tav tm="0">
                                          <p:val>
                                            <p:strVal val="ppt_x"/>
                                          </p:val>
                                        </p:tav>
                                        <p:tav tm="100000">
                                          <p:val>
                                            <p:strVal val="ppt_x"/>
                                          </p:val>
                                        </p:tav>
                                      </p:tavLst>
                                    </p:anim>
                                    <p:anim calcmode="lin" valueType="num">
                                      <p:cBhvr additive="base">
                                        <p:cTn id="11" dur="500"/>
                                        <p:tgtEl>
                                          <p:spTgt spid="2052"/>
                                        </p:tgtEl>
                                        <p:attrNameLst>
                                          <p:attrName>ppt_y</p:attrName>
                                        </p:attrNameLst>
                                      </p:cBhvr>
                                      <p:tavLst>
                                        <p:tav tm="0">
                                          <p:val>
                                            <p:strVal val="ppt_y"/>
                                          </p:val>
                                        </p:tav>
                                        <p:tav tm="100000">
                                          <p:val>
                                            <p:strVal val="1+ppt_h/2"/>
                                          </p:val>
                                        </p:tav>
                                      </p:tavLst>
                                    </p:anim>
                                    <p:set>
                                      <p:cBhvr>
                                        <p:cTn id="12" dur="1" fill="hold">
                                          <p:stCondLst>
                                            <p:cond delay="499"/>
                                          </p:stCondLst>
                                        </p:cTn>
                                        <p:tgtEl>
                                          <p:spTgt spid="205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1828800" y="1371600"/>
            <a:ext cx="8382000" cy="533400"/>
          </a:xfrm>
        </p:spPr>
        <p:txBody>
          <a:bodyPr/>
          <a:lstStyle/>
          <a:p>
            <a:pPr marL="0" indent="0">
              <a:buNone/>
            </a:pPr>
            <a:r>
              <a:rPr lang="en-US" b="1" dirty="0">
                <a:solidFill>
                  <a:srgbClr val="FFC000"/>
                </a:solidFill>
                <a:latin typeface="Segoe UI" panose="020B0502040204020203" pitchFamily="34" charset="0"/>
                <a:ea typeface="Segoe UI" panose="020B0502040204020203" pitchFamily="34" charset="0"/>
                <a:cs typeface="Segoe UI" panose="020B0502040204020203" pitchFamily="34" charset="0"/>
              </a:rPr>
              <a:t>Japan Caribbean Climate Change Partnership</a:t>
            </a:r>
          </a:p>
        </p:txBody>
      </p:sp>
      <p:sp>
        <p:nvSpPr>
          <p:cNvPr id="6" name="Title 1"/>
          <p:cNvSpPr txBox="1">
            <a:spLocks/>
          </p:cNvSpPr>
          <p:nvPr/>
        </p:nvSpPr>
        <p:spPr>
          <a:xfrm>
            <a:off x="1905000" y="228600"/>
            <a:ext cx="7643192" cy="1143000"/>
          </a:xfrm>
          <a:prstGeom prst="rect">
            <a:avLst/>
          </a:prstGeom>
        </p:spPr>
        <p:txBody>
          <a:bodyPr/>
          <a:lstStyle>
            <a:lvl1pPr algn="ctr" rtl="0" eaLnBrk="1" fontAlgn="base" hangingPunct="1">
              <a:spcBef>
                <a:spcPct val="0"/>
              </a:spcBef>
              <a:spcAft>
                <a:spcPct val="0"/>
              </a:spcAft>
              <a:defRPr sz="4400">
                <a:solidFill>
                  <a:schemeClr val="tx2"/>
                </a:solidFill>
                <a:latin typeface="+mj-lt"/>
                <a:ea typeface="ＭＳ Ｐゴシック" charset="-128"/>
                <a:cs typeface="ＭＳ Ｐゴシック" charset="-128"/>
              </a:defRPr>
            </a:lvl1pPr>
            <a:lvl2pPr algn="ctr" rtl="0" eaLnBrk="1" fontAlgn="base" hangingPunct="1">
              <a:spcBef>
                <a:spcPct val="0"/>
              </a:spcBef>
              <a:spcAft>
                <a:spcPct val="0"/>
              </a:spcAft>
              <a:defRPr sz="4400">
                <a:solidFill>
                  <a:schemeClr val="tx2"/>
                </a:solidFill>
                <a:latin typeface="Times New Roman" charset="0"/>
                <a:ea typeface="ＭＳ Ｐゴシック" charset="-128"/>
                <a:cs typeface="ＭＳ Ｐゴシック" charset="-128"/>
              </a:defRPr>
            </a:lvl2pPr>
            <a:lvl3pPr algn="ctr" rtl="0" eaLnBrk="1" fontAlgn="base" hangingPunct="1">
              <a:spcBef>
                <a:spcPct val="0"/>
              </a:spcBef>
              <a:spcAft>
                <a:spcPct val="0"/>
              </a:spcAft>
              <a:defRPr sz="4400">
                <a:solidFill>
                  <a:schemeClr val="tx2"/>
                </a:solidFill>
                <a:latin typeface="Times New Roman" charset="0"/>
                <a:ea typeface="ＭＳ Ｐゴシック" charset="-128"/>
                <a:cs typeface="ＭＳ Ｐゴシック" charset="-128"/>
              </a:defRPr>
            </a:lvl3pPr>
            <a:lvl4pPr algn="ctr" rtl="0" eaLnBrk="1" fontAlgn="base" hangingPunct="1">
              <a:spcBef>
                <a:spcPct val="0"/>
              </a:spcBef>
              <a:spcAft>
                <a:spcPct val="0"/>
              </a:spcAft>
              <a:defRPr sz="4400">
                <a:solidFill>
                  <a:schemeClr val="tx2"/>
                </a:solidFill>
                <a:latin typeface="Times New Roman" charset="0"/>
                <a:ea typeface="ＭＳ Ｐゴシック" charset="-128"/>
                <a:cs typeface="ＭＳ Ｐゴシック" charset="-128"/>
              </a:defRPr>
            </a:lvl4pPr>
            <a:lvl5pPr algn="ctr" rtl="0" eaLnBrk="1" fontAlgn="base" hangingPunct="1">
              <a:spcBef>
                <a:spcPct val="0"/>
              </a:spcBef>
              <a:spcAft>
                <a:spcPct val="0"/>
              </a:spcAft>
              <a:defRPr sz="4400">
                <a:solidFill>
                  <a:schemeClr val="tx2"/>
                </a:solidFill>
                <a:latin typeface="Times New Roman" charset="0"/>
                <a:ea typeface="ＭＳ Ｐゴシック" charset="-128"/>
                <a:cs typeface="ＭＳ Ｐゴシック" charset="-128"/>
              </a:defRPr>
            </a:lvl5pPr>
            <a:lvl6pPr marL="457200" algn="ctr" rtl="0" eaLnBrk="1" fontAlgn="base" hangingPunct="1">
              <a:spcBef>
                <a:spcPct val="0"/>
              </a:spcBef>
              <a:spcAft>
                <a:spcPct val="0"/>
              </a:spcAft>
              <a:defRPr sz="4400">
                <a:solidFill>
                  <a:schemeClr val="tx2"/>
                </a:solidFill>
                <a:latin typeface="Times New Roman" charset="0"/>
              </a:defRPr>
            </a:lvl6pPr>
            <a:lvl7pPr marL="914400" algn="ctr" rtl="0" eaLnBrk="1" fontAlgn="base" hangingPunct="1">
              <a:spcBef>
                <a:spcPct val="0"/>
              </a:spcBef>
              <a:spcAft>
                <a:spcPct val="0"/>
              </a:spcAft>
              <a:defRPr sz="4400">
                <a:solidFill>
                  <a:schemeClr val="tx2"/>
                </a:solidFill>
                <a:latin typeface="Times New Roman" charset="0"/>
              </a:defRPr>
            </a:lvl7pPr>
            <a:lvl8pPr marL="1371600" algn="ctr" rtl="0" eaLnBrk="1" fontAlgn="base" hangingPunct="1">
              <a:spcBef>
                <a:spcPct val="0"/>
              </a:spcBef>
              <a:spcAft>
                <a:spcPct val="0"/>
              </a:spcAft>
              <a:defRPr sz="4400">
                <a:solidFill>
                  <a:schemeClr val="tx2"/>
                </a:solidFill>
                <a:latin typeface="Times New Roman" charset="0"/>
              </a:defRPr>
            </a:lvl8pPr>
            <a:lvl9pPr marL="1828800" algn="ctr" rtl="0" eaLnBrk="1" fontAlgn="base" hangingPunct="1">
              <a:spcBef>
                <a:spcPct val="0"/>
              </a:spcBef>
              <a:spcAft>
                <a:spcPct val="0"/>
              </a:spcAft>
              <a:defRPr sz="4400">
                <a:solidFill>
                  <a:schemeClr val="tx2"/>
                </a:solidFill>
                <a:latin typeface="Times New Roman" charset="0"/>
              </a:defRPr>
            </a:lvl9pPr>
          </a:lstStyle>
          <a:p>
            <a:pPr algn="l"/>
            <a:r>
              <a:rPr lang="en-US" sz="2800" kern="0" dirty="0" smtClean="0">
                <a:solidFill>
                  <a:schemeClr val="accent1">
                    <a:lumMod val="75000"/>
                  </a:schemeClr>
                </a:solidFill>
                <a:latin typeface="Segoe UI" panose="020B0502040204020203" pitchFamily="34" charset="0"/>
                <a:ea typeface="Segoe UI" panose="020B0502040204020203" pitchFamily="34" charset="0"/>
                <a:cs typeface="Segoe UI" panose="020B0502040204020203" pitchFamily="34" charset="0"/>
              </a:rPr>
              <a:t>Opportunity</a:t>
            </a:r>
            <a:endParaRPr lang="en-US" sz="2800" kern="0" dirty="0">
              <a:solidFill>
                <a:schemeClr val="accent1">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cxnSp>
        <p:nvCxnSpPr>
          <p:cNvPr id="7" name="Straight Connector 6"/>
          <p:cNvCxnSpPr/>
          <p:nvPr/>
        </p:nvCxnSpPr>
        <p:spPr bwMode="auto">
          <a:xfrm>
            <a:off x="1981200" y="860613"/>
            <a:ext cx="7086600" cy="0"/>
          </a:xfrm>
          <a:prstGeom prst="line">
            <a:avLst/>
          </a:prstGeom>
          <a:solidFill>
            <a:schemeClr val="accent1"/>
          </a:solidFill>
          <a:ln w="25400" cap="flat" cmpd="sng" algn="ctr">
            <a:solidFill>
              <a:srgbClr val="0070C0"/>
            </a:solidFill>
            <a:prstDash val="solid"/>
            <a:round/>
            <a:headEnd type="none" w="med" len="med"/>
            <a:tailEnd type="none" w="med" len="med"/>
          </a:ln>
          <a:effectLst/>
        </p:spPr>
      </p:cxnSp>
      <p:sp>
        <p:nvSpPr>
          <p:cNvPr id="8" name="Rectangle 7"/>
          <p:cNvSpPr/>
          <p:nvPr/>
        </p:nvSpPr>
        <p:spPr>
          <a:xfrm>
            <a:off x="1905000" y="1981200"/>
            <a:ext cx="8229600" cy="4339650"/>
          </a:xfrm>
          <a:prstGeom prst="rect">
            <a:avLst/>
          </a:prstGeom>
        </p:spPr>
        <p:txBody>
          <a:bodyPr wrap="square">
            <a:spAutoFit/>
          </a:bodyPr>
          <a:lstStyle/>
          <a:p>
            <a:r>
              <a:rPr lang="en-US" sz="24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Analyzing entry points and building on ongoing frames and initiatives to:</a:t>
            </a:r>
          </a:p>
          <a:p>
            <a:endParaRPr lang="en-US" sz="12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US" sz="2400" dirty="0">
                <a:solidFill>
                  <a:schemeClr val="bg1"/>
                </a:solidFill>
                <a:latin typeface="Segoe UI" panose="020B0502040204020203" pitchFamily="34" charset="0"/>
                <a:ea typeface="Segoe UI" panose="020B0502040204020203" pitchFamily="34" charset="0"/>
                <a:cs typeface="Segoe UI" panose="020B0502040204020203" pitchFamily="34" charset="0"/>
              </a:rPr>
              <a:t>Support development and/or implementation of </a:t>
            </a:r>
            <a:r>
              <a:rPr lang="en-US" sz="24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NAPs</a:t>
            </a:r>
            <a:endParaRPr lang="en-US" sz="24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Arial" panose="020B0604020202020204" pitchFamily="34" charset="0"/>
              <a:buChar char="•"/>
            </a:pPr>
            <a:endParaRPr lang="en-US" sz="12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p>
            <a:pPr marL="285750" indent="-285750" algn="just">
              <a:buFont typeface="Arial" panose="020B0604020202020204" pitchFamily="34" charset="0"/>
              <a:buChar char="•"/>
            </a:pPr>
            <a:r>
              <a:rPr lang="en-US" sz="2400" dirty="0">
                <a:solidFill>
                  <a:schemeClr val="bg1"/>
                </a:solidFill>
                <a:latin typeface="Segoe UI" panose="020B0502040204020203" pitchFamily="34" charset="0"/>
                <a:ea typeface="Segoe UI" panose="020B0502040204020203" pitchFamily="34" charset="0"/>
                <a:cs typeface="Segoe UI" panose="020B0502040204020203" pitchFamily="34" charset="0"/>
              </a:rPr>
              <a:t>Strengthen institutional and technical capacities</a:t>
            </a:r>
          </a:p>
          <a:p>
            <a:pPr marL="285750" indent="-285750">
              <a:buFont typeface="Arial" panose="020B0604020202020204" pitchFamily="34" charset="0"/>
              <a:buChar char="•"/>
            </a:pPr>
            <a:endParaRPr lang="en-US" sz="12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US" sz="2400" dirty="0">
                <a:solidFill>
                  <a:schemeClr val="bg1"/>
                </a:solidFill>
                <a:latin typeface="Segoe UI" panose="020B0502040204020203" pitchFamily="34" charset="0"/>
                <a:ea typeface="Segoe UI" panose="020B0502040204020203" pitchFamily="34" charset="0"/>
                <a:cs typeface="Segoe UI" panose="020B0502040204020203" pitchFamily="34" charset="0"/>
              </a:rPr>
              <a:t>Support investment in </a:t>
            </a:r>
            <a:r>
              <a:rPr lang="en-US" sz="24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adaptation measures at the community level</a:t>
            </a:r>
          </a:p>
          <a:p>
            <a:pPr marL="285750" indent="-285750">
              <a:buFont typeface="Arial" panose="020B0604020202020204" pitchFamily="34" charset="0"/>
              <a:buChar char="•"/>
            </a:pPr>
            <a:r>
              <a:rPr lang="en-US" sz="24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Create synergies between mitigation and adaptation processes and interventions</a:t>
            </a:r>
          </a:p>
          <a:p>
            <a:pPr marL="285750" indent="-285750">
              <a:buFont typeface="Arial" panose="020B0604020202020204" pitchFamily="34" charset="0"/>
              <a:buChar char="•"/>
            </a:pPr>
            <a:r>
              <a:rPr lang="es-PA" sz="24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Foster South-South </a:t>
            </a:r>
            <a:r>
              <a:rPr lang="es-PA" sz="2400" dirty="0" err="1" smtClean="0">
                <a:solidFill>
                  <a:schemeClr val="bg1"/>
                </a:solidFill>
                <a:latin typeface="Segoe UI" panose="020B0502040204020203" pitchFamily="34" charset="0"/>
                <a:ea typeface="Segoe UI" panose="020B0502040204020203" pitchFamily="34" charset="0"/>
                <a:cs typeface="Segoe UI" panose="020B0502040204020203" pitchFamily="34" charset="0"/>
              </a:rPr>
              <a:t>cooperation</a:t>
            </a:r>
            <a:r>
              <a:rPr lang="es-PA" sz="24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 and </a:t>
            </a:r>
            <a:r>
              <a:rPr lang="es-PA" sz="2400" dirty="0" err="1" smtClean="0">
                <a:solidFill>
                  <a:schemeClr val="bg1"/>
                </a:solidFill>
                <a:latin typeface="Segoe UI" panose="020B0502040204020203" pitchFamily="34" charset="0"/>
                <a:ea typeface="Segoe UI" panose="020B0502040204020203" pitchFamily="34" charset="0"/>
                <a:cs typeface="Segoe UI" panose="020B0502040204020203" pitchFamily="34" charset="0"/>
              </a:rPr>
              <a:t>knowledge</a:t>
            </a:r>
            <a:r>
              <a:rPr lang="es-PA" sz="24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 </a:t>
            </a:r>
            <a:r>
              <a:rPr lang="es-PA" sz="2400" smtClean="0">
                <a:solidFill>
                  <a:schemeClr val="bg1"/>
                </a:solidFill>
                <a:latin typeface="Segoe UI" panose="020B0502040204020203" pitchFamily="34" charset="0"/>
                <a:ea typeface="Segoe UI" panose="020B0502040204020203" pitchFamily="34" charset="0"/>
                <a:cs typeface="Segoe UI" panose="020B0502040204020203" pitchFamily="34" charset="0"/>
              </a:rPr>
              <a:t>exchnage</a:t>
            </a:r>
            <a:endParaRPr lang="en-US" sz="2400" dirty="0" smtClean="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pic>
        <p:nvPicPr>
          <p:cNvPr id="9" name="Picture 8"/>
          <p:cNvPicPr/>
          <p:nvPr/>
        </p:nvPicPr>
        <p:blipFill>
          <a:blip r:embed="rId3">
            <a:extLst>
              <a:ext uri="{28A0092B-C50C-407E-A947-70E740481C1C}">
                <a14:useLocalDpi xmlns:a14="http://schemas.microsoft.com/office/drawing/2010/main" val="0"/>
              </a:ext>
            </a:extLst>
          </a:blip>
          <a:srcRect t="18234" b="27048"/>
          <a:stretch>
            <a:fillRect/>
          </a:stretch>
        </p:blipFill>
        <p:spPr bwMode="auto">
          <a:xfrm>
            <a:off x="9272789" y="117153"/>
            <a:ext cx="2807594" cy="1333696"/>
          </a:xfrm>
          <a:prstGeom prst="rect">
            <a:avLst/>
          </a:prstGeom>
          <a:noFill/>
        </p:spPr>
      </p:pic>
    </p:spTree>
    <p:extLst>
      <p:ext uri="{BB962C8B-B14F-4D97-AF65-F5344CB8AC3E}">
        <p14:creationId xmlns:p14="http://schemas.microsoft.com/office/powerpoint/2010/main" val="2868352377"/>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email">
            <a:extLst>
              <a:ext uri="{28A0092B-C50C-407E-A947-70E740481C1C}">
                <a14:useLocalDpi xmlns:a14="http://schemas.microsoft.com/office/drawing/2010/main"/>
              </a:ext>
            </a:extLst>
          </a:blip>
          <a:srcRect b="18445"/>
          <a:stretch/>
        </p:blipFill>
        <p:spPr>
          <a:xfrm rot="752982">
            <a:off x="2344693" y="1016910"/>
            <a:ext cx="4147087" cy="4659299"/>
          </a:xfrm>
          <a:prstGeom prst="rect">
            <a:avLst/>
          </a:prstGeom>
        </p:spPr>
      </p:pic>
      <p:sp>
        <p:nvSpPr>
          <p:cNvPr id="18434" name="Title 2"/>
          <p:cNvSpPr>
            <a:spLocks noGrp="1"/>
          </p:cNvSpPr>
          <p:nvPr>
            <p:ph type="title"/>
          </p:nvPr>
        </p:nvSpPr>
        <p:spPr bwMode="auto">
          <a:xfrm>
            <a:off x="548640" y="169864"/>
            <a:ext cx="11320272" cy="873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90000"/>
          </a:bodyPr>
          <a:lstStyle/>
          <a:p>
            <a:pPr algn="l" eaLnBrk="1" hangingPunct="1">
              <a:defRPr/>
            </a:pPr>
            <a:r>
              <a:rPr lang="en-US" sz="4800" b="1" dirty="0" smtClean="0">
                <a:solidFill>
                  <a:srgbClr val="FFFF00"/>
                </a:solidFill>
                <a:effectLst>
                  <a:outerShdw blurRad="38100" dist="38100" dir="2700000" algn="tl">
                    <a:srgbClr val="000000">
                      <a:alpha val="43137"/>
                    </a:srgbClr>
                  </a:outerShdw>
                </a:effectLst>
                <a:latin typeface="Calibri" pitchFamily="34" charset="0"/>
                <a:cs typeface="Calibri" pitchFamily="34" charset="0"/>
              </a:rPr>
              <a:t>Resilience to Climate Change – a necessity</a:t>
            </a:r>
            <a:r>
              <a:rPr lang="en-US" sz="4800" dirty="0">
                <a:solidFill>
                  <a:srgbClr val="FFFF00"/>
                </a:solidFill>
                <a:effectLst>
                  <a:outerShdw blurRad="38100" dist="38100" dir="2700000" algn="tl">
                    <a:srgbClr val="000000">
                      <a:alpha val="43137"/>
                    </a:srgbClr>
                  </a:outerShdw>
                </a:effectLst>
                <a:latin typeface="Calibri" pitchFamily="34" charset="0"/>
                <a:cs typeface="Calibri" pitchFamily="34" charset="0"/>
              </a:rPr>
              <a:t/>
            </a:r>
            <a:br>
              <a:rPr lang="en-US" sz="4800" dirty="0">
                <a:solidFill>
                  <a:srgbClr val="FFFF00"/>
                </a:solidFill>
                <a:effectLst>
                  <a:outerShdw blurRad="38100" dist="38100" dir="2700000" algn="tl">
                    <a:srgbClr val="000000">
                      <a:alpha val="43137"/>
                    </a:srgbClr>
                  </a:outerShdw>
                </a:effectLst>
                <a:latin typeface="Calibri" pitchFamily="34" charset="0"/>
                <a:cs typeface="Calibri" pitchFamily="34" charset="0"/>
              </a:rPr>
            </a:br>
            <a:endParaRPr lang="en-US" sz="4800" dirty="0">
              <a:solidFill>
                <a:srgbClr val="FFFF00"/>
              </a:solidFill>
              <a:effectLst>
                <a:outerShdw blurRad="38100" dist="38100" dir="2700000" algn="tl">
                  <a:srgbClr val="000000">
                    <a:alpha val="43137"/>
                  </a:srgbClr>
                </a:outerShdw>
              </a:effectLst>
              <a:latin typeface="Calibri" pitchFamily="34" charset="0"/>
              <a:cs typeface="Calibri" pitchFamily="34" charset="0"/>
            </a:endParaRPr>
          </a:p>
        </p:txBody>
      </p:sp>
      <p:sp>
        <p:nvSpPr>
          <p:cNvPr id="6147" name="Content Placeholder 2"/>
          <p:cNvSpPr>
            <a:spLocks noGrp="1"/>
          </p:cNvSpPr>
          <p:nvPr>
            <p:ph idx="1"/>
          </p:nvPr>
        </p:nvSpPr>
        <p:spPr bwMode="auto">
          <a:xfrm>
            <a:off x="6974005" y="1367584"/>
            <a:ext cx="5104262" cy="349102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marL="0" indent="0" algn="ctr">
              <a:buNone/>
            </a:pPr>
            <a:r>
              <a:rPr lang="en-US" altLang="en-US" sz="2400" dirty="0">
                <a:latin typeface="Calibri" panose="020F0502020204030204" pitchFamily="34" charset="0"/>
                <a:ea typeface="Calibri" panose="020F0502020204030204" pitchFamily="34" charset="0"/>
                <a:cs typeface="Calibri" panose="020F0502020204030204" pitchFamily="34" charset="0"/>
              </a:rPr>
              <a:t> </a:t>
            </a:r>
            <a:r>
              <a:rPr lang="en-US" altLang="en-US" b="1" i="1" dirty="0">
                <a:solidFill>
                  <a:schemeClr val="bg1"/>
                </a:solidFill>
                <a:latin typeface="Calibri" panose="020F0502020204030204" pitchFamily="34" charset="0"/>
                <a:ea typeface="Calibri" panose="020F0502020204030204" pitchFamily="34" charset="0"/>
                <a:cs typeface="Calibri" panose="020F0502020204030204" pitchFamily="34" charset="0"/>
              </a:rPr>
              <a:t>Scale of Damage in </a:t>
            </a:r>
            <a:r>
              <a:rPr lang="en-US" altLang="en-US" b="1" i="1" dirty="0" smtClean="0">
                <a:solidFill>
                  <a:schemeClr val="bg1"/>
                </a:solidFill>
                <a:latin typeface="Calibri" panose="020F0502020204030204" pitchFamily="34" charset="0"/>
                <a:ea typeface="Calibri" panose="020F0502020204030204" pitchFamily="34" charset="0"/>
                <a:cs typeface="Calibri" panose="020F0502020204030204" pitchFamily="34" charset="0"/>
              </a:rPr>
              <a:t>Dominica - </a:t>
            </a:r>
            <a:r>
              <a:rPr lang="es-PA" altLang="en-US" b="1" i="1" dirty="0" smtClean="0">
                <a:solidFill>
                  <a:schemeClr val="bg1"/>
                </a:solidFill>
                <a:latin typeface="Calibri" panose="020F0502020204030204" pitchFamily="34" charset="0"/>
                <a:ea typeface="Calibri" panose="020F0502020204030204" pitchFamily="34" charset="0"/>
                <a:cs typeface="Calibri" panose="020F0502020204030204" pitchFamily="34" charset="0"/>
              </a:rPr>
              <a:t>Tropical Storm </a:t>
            </a:r>
            <a:r>
              <a:rPr lang="es-PA" altLang="en-US" b="1" i="1" dirty="0" err="1" smtClean="0">
                <a:solidFill>
                  <a:schemeClr val="bg1"/>
                </a:solidFill>
                <a:latin typeface="Calibri" panose="020F0502020204030204" pitchFamily="34" charset="0"/>
                <a:ea typeface="Calibri" panose="020F0502020204030204" pitchFamily="34" charset="0"/>
                <a:cs typeface="Calibri" panose="020F0502020204030204" pitchFamily="34" charset="0"/>
              </a:rPr>
              <a:t>Erica</a:t>
            </a:r>
            <a:r>
              <a:rPr lang="es-PA" altLang="en-US" b="1" i="1" smtClean="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US" altLang="en-US" b="1" i="1" smtClean="0">
                <a:solidFill>
                  <a:schemeClr val="bg1"/>
                </a:solidFill>
                <a:latin typeface="Calibri" panose="020F0502020204030204" pitchFamily="34" charset="0"/>
                <a:ea typeface="Calibri" panose="020F0502020204030204" pitchFamily="34" charset="0"/>
                <a:cs typeface="Calibri" panose="020F0502020204030204" pitchFamily="34" charset="0"/>
              </a:rPr>
              <a:t>(</a:t>
            </a:r>
            <a:r>
              <a:rPr lang="en-US" altLang="en-US" b="1" i="1">
                <a:solidFill>
                  <a:schemeClr val="bg1"/>
                </a:solidFill>
                <a:latin typeface="Calibri" panose="020F0502020204030204" pitchFamily="34" charset="0"/>
                <a:ea typeface="Calibri" panose="020F0502020204030204" pitchFamily="34" charset="0"/>
                <a:cs typeface="Calibri" panose="020F0502020204030204" pitchFamily="34" charset="0"/>
              </a:rPr>
              <a:t>2015) </a:t>
            </a:r>
            <a:endParaRPr lang="en-US" altLang="en-US" b="1" i="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gn="ctr">
              <a:buNone/>
            </a:pPr>
            <a:r>
              <a:rPr lang="en-US" altLang="en-US" sz="2400" dirty="0">
                <a:solidFill>
                  <a:schemeClr val="bg1"/>
                </a:solidFill>
                <a:latin typeface="Calibri" panose="020F0502020204030204" pitchFamily="34" charset="0"/>
                <a:ea typeface="Calibri" panose="020F0502020204030204" pitchFamily="34" charset="0"/>
                <a:cs typeface="Calibri" panose="020F0502020204030204" pitchFamily="34" charset="0"/>
              </a:rPr>
              <a:t>Estimated </a:t>
            </a:r>
            <a:r>
              <a:rPr lang="en-US" altLang="en-US" sz="2400" dirty="0" smtClean="0">
                <a:solidFill>
                  <a:schemeClr val="bg1"/>
                </a:solidFill>
                <a:latin typeface="Calibri" panose="020F0502020204030204" pitchFamily="34" charset="0"/>
                <a:ea typeface="Calibri" panose="020F0502020204030204" pitchFamily="34" charset="0"/>
                <a:cs typeface="Calibri" panose="020F0502020204030204" pitchFamily="34" charset="0"/>
              </a:rPr>
              <a:t>damage and losses</a:t>
            </a:r>
            <a:r>
              <a:rPr lang="en-US" altLang="en-US" sz="2400" dirty="0">
                <a:solidFill>
                  <a:schemeClr val="bg1"/>
                </a:solidFill>
                <a:latin typeface="Calibri" panose="020F0502020204030204" pitchFamily="34" charset="0"/>
                <a:ea typeface="Calibri" panose="020F0502020204030204" pitchFamily="34" charset="0"/>
                <a:cs typeface="Calibri" panose="020F0502020204030204" pitchFamily="34" charset="0"/>
              </a:rPr>
              <a:t>: </a:t>
            </a:r>
            <a:endParaRPr lang="en-US" altLang="en-US" sz="2400" dirty="0" smtClean="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lgn="ctr">
              <a:buNone/>
            </a:pPr>
            <a:r>
              <a:rPr lang="en-US" sz="2400" dirty="0" smtClean="0">
                <a:solidFill>
                  <a:schemeClr val="bg1"/>
                </a:solidFill>
                <a:latin typeface="Calibri" panose="020F0502020204030204" pitchFamily="34" charset="0"/>
                <a:ea typeface="Calibri" panose="020F0502020204030204" pitchFamily="34" charset="0"/>
                <a:cs typeface="Calibri" panose="020F0502020204030204" pitchFamily="34" charset="0"/>
              </a:rPr>
              <a:t>US$483 million </a:t>
            </a:r>
          </a:p>
          <a:p>
            <a:pPr marL="0" indent="0" algn="ctr">
              <a:buNone/>
            </a:pPr>
            <a:r>
              <a:rPr lang="en-US" sz="2400" dirty="0" smtClean="0">
                <a:solidFill>
                  <a:schemeClr val="bg1"/>
                </a:solidFill>
                <a:latin typeface="Calibri" panose="020F0502020204030204" pitchFamily="34" charset="0"/>
                <a:ea typeface="Calibri" panose="020F0502020204030204" pitchFamily="34" charset="0"/>
                <a:cs typeface="Calibri" panose="020F0502020204030204" pitchFamily="34" charset="0"/>
              </a:rPr>
              <a:t>equivalent </a:t>
            </a:r>
            <a:r>
              <a:rPr lang="en-US" sz="2400" dirty="0">
                <a:solidFill>
                  <a:schemeClr val="bg1"/>
                </a:solidFill>
                <a:latin typeface="Calibri" panose="020F0502020204030204" pitchFamily="34" charset="0"/>
                <a:ea typeface="Calibri" panose="020F0502020204030204" pitchFamily="34" charset="0"/>
                <a:cs typeface="Calibri" panose="020F0502020204030204" pitchFamily="34" charset="0"/>
              </a:rPr>
              <a:t>to over 90 percent of Dominica’s gross domestic product (GDP)</a:t>
            </a:r>
            <a:endParaRPr lang="en-US" altLang="en-US" sz="24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6149" name="TextBox 3"/>
          <p:cNvSpPr txBox="1">
            <a:spLocks noChangeArrowheads="1"/>
          </p:cNvSpPr>
          <p:nvPr/>
        </p:nvSpPr>
        <p:spPr bwMode="auto">
          <a:xfrm>
            <a:off x="1840198" y="5794828"/>
            <a:ext cx="1044733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2800" b="1" dirty="0">
                <a:solidFill>
                  <a:srgbClr val="FAE652"/>
                </a:solidFill>
                <a:latin typeface="Myriad Pro" pitchFamily="34" charset="0"/>
              </a:rPr>
              <a:t>Climate Change can no longer  be treated </a:t>
            </a:r>
            <a:r>
              <a:rPr lang="en-US" altLang="en-US" sz="2800" b="1" dirty="0" smtClean="0">
                <a:solidFill>
                  <a:srgbClr val="FAE652"/>
                </a:solidFill>
                <a:latin typeface="Myriad Pro" pitchFamily="34" charset="0"/>
              </a:rPr>
              <a:t>as only as environment </a:t>
            </a:r>
            <a:r>
              <a:rPr lang="en-US" altLang="en-US" sz="2800" b="1" dirty="0">
                <a:solidFill>
                  <a:srgbClr val="FAE652"/>
                </a:solidFill>
                <a:latin typeface="Myriad Pro" pitchFamily="34" charset="0"/>
              </a:rPr>
              <a:t>issue</a:t>
            </a:r>
          </a:p>
        </p:txBody>
      </p:sp>
      <p:sp>
        <p:nvSpPr>
          <p:cNvPr id="2" name="Rectangle 3"/>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4"/>
          <p:cNvSpPr>
            <a:spLocks noChangeArrowheads="1"/>
          </p:cNvSpPr>
          <p:nvPr/>
        </p:nvSpPr>
        <p:spPr bwMode="auto">
          <a:xfrm>
            <a:off x="0" y="32289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4" name="Rectangle 5"/>
          <p:cNvSpPr>
            <a:spLocks noChangeArrowheads="1"/>
          </p:cNvSpPr>
          <p:nvPr/>
        </p:nvSpPr>
        <p:spPr bwMode="auto">
          <a:xfrm>
            <a:off x="0" y="66008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2873058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5" name="Group 15"/>
          <p:cNvGrpSpPr>
            <a:grpSpLocks/>
          </p:cNvGrpSpPr>
          <p:nvPr/>
        </p:nvGrpSpPr>
        <p:grpSpPr bwMode="auto">
          <a:xfrm>
            <a:off x="3048000" y="38100"/>
            <a:ext cx="7620000" cy="731838"/>
            <a:chOff x="1523997" y="38100"/>
            <a:chExt cx="7620004" cy="732283"/>
          </a:xfrm>
        </p:grpSpPr>
        <p:sp>
          <p:nvSpPr>
            <p:cNvPr id="3091" name="Title 1"/>
            <p:cNvSpPr txBox="1">
              <a:spLocks/>
            </p:cNvSpPr>
            <p:nvPr/>
          </p:nvSpPr>
          <p:spPr bwMode="auto">
            <a:xfrm>
              <a:off x="1523999" y="304800"/>
              <a:ext cx="7620001" cy="390525"/>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endParaRPr lang="en-US" sz="2400">
                <a:solidFill>
                  <a:schemeClr val="bg1"/>
                </a:solidFill>
                <a:latin typeface="Calibri" pitchFamily="34" charset="0"/>
              </a:endParaRPr>
            </a:p>
          </p:txBody>
        </p:sp>
        <p:sp>
          <p:nvSpPr>
            <p:cNvPr id="18" name="Rectangle 17"/>
            <p:cNvSpPr/>
            <p:nvPr/>
          </p:nvSpPr>
          <p:spPr>
            <a:xfrm>
              <a:off x="1523997" y="38100"/>
              <a:ext cx="7620004" cy="22873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b="1" dirty="0"/>
            </a:p>
          </p:txBody>
        </p:sp>
        <p:sp>
          <p:nvSpPr>
            <p:cNvPr id="3093" name="Title 1"/>
            <p:cNvSpPr txBox="1">
              <a:spLocks/>
            </p:cNvSpPr>
            <p:nvPr/>
          </p:nvSpPr>
          <p:spPr bwMode="auto">
            <a:xfrm>
              <a:off x="1523997" y="742951"/>
              <a:ext cx="7589520" cy="27432"/>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endParaRPr lang="en-US" sz="2400">
                <a:solidFill>
                  <a:schemeClr val="bg1"/>
                </a:solidFill>
                <a:latin typeface="Calibri" pitchFamily="34" charset="0"/>
              </a:endParaRPr>
            </a:p>
          </p:txBody>
        </p:sp>
      </p:grpSp>
      <p:sp>
        <p:nvSpPr>
          <p:cNvPr id="3076" name="Title 1"/>
          <p:cNvSpPr>
            <a:spLocks noGrp="1"/>
          </p:cNvSpPr>
          <p:nvPr>
            <p:ph type="title"/>
          </p:nvPr>
        </p:nvSpPr>
        <p:spPr>
          <a:xfrm>
            <a:off x="3581401" y="304800"/>
            <a:ext cx="7058025" cy="355600"/>
          </a:xfrm>
          <a:solidFill>
            <a:schemeClr val="tx2"/>
          </a:solidFill>
        </p:spPr>
        <p:txBody>
          <a:bodyPr>
            <a:noAutofit/>
          </a:bodyPr>
          <a:lstStyle/>
          <a:p>
            <a:pPr algn="r"/>
            <a:r>
              <a:rPr lang="en-US" sz="2800" b="1" dirty="0">
                <a:solidFill>
                  <a:schemeClr val="bg1"/>
                </a:solidFill>
              </a:rPr>
              <a:t>Scale of Finance for Adaptation </a:t>
            </a:r>
          </a:p>
        </p:txBody>
      </p:sp>
      <p:sp>
        <p:nvSpPr>
          <p:cNvPr id="11" name="Rectangle 10"/>
          <p:cNvSpPr/>
          <p:nvPr/>
        </p:nvSpPr>
        <p:spPr>
          <a:xfrm>
            <a:off x="3048000" y="38100"/>
            <a:ext cx="7259638" cy="2286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b="1" dirty="0">
              <a:solidFill>
                <a:schemeClr val="bg1"/>
              </a:solidFill>
            </a:endParaRPr>
          </a:p>
        </p:txBody>
      </p:sp>
      <p:grpSp>
        <p:nvGrpSpPr>
          <p:cNvPr id="3080" name="Group 19"/>
          <p:cNvGrpSpPr>
            <a:grpSpLocks/>
          </p:cNvGrpSpPr>
          <p:nvPr/>
        </p:nvGrpSpPr>
        <p:grpSpPr bwMode="auto">
          <a:xfrm>
            <a:off x="3190876" y="6599238"/>
            <a:ext cx="6945313" cy="228600"/>
            <a:chOff x="1666875" y="6599238"/>
            <a:chExt cx="6945313" cy="228600"/>
          </a:xfrm>
        </p:grpSpPr>
        <p:sp>
          <p:nvSpPr>
            <p:cNvPr id="6" name="Rectangle 5"/>
            <p:cNvSpPr/>
            <p:nvPr/>
          </p:nvSpPr>
          <p:spPr>
            <a:xfrm>
              <a:off x="1666875" y="6599238"/>
              <a:ext cx="1066800" cy="2286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400" b="1" dirty="0">
                <a:solidFill>
                  <a:schemeClr val="bg1"/>
                </a:solidFill>
              </a:endParaRPr>
            </a:p>
          </p:txBody>
        </p:sp>
        <p:sp>
          <p:nvSpPr>
            <p:cNvPr id="7" name="Rectangle 6"/>
            <p:cNvSpPr/>
            <p:nvPr/>
          </p:nvSpPr>
          <p:spPr>
            <a:xfrm>
              <a:off x="2806700" y="6599238"/>
              <a:ext cx="1039813" cy="228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400" b="1" dirty="0">
                <a:solidFill>
                  <a:schemeClr val="bg1"/>
                </a:solidFill>
              </a:endParaRPr>
            </a:p>
          </p:txBody>
        </p:sp>
        <p:sp>
          <p:nvSpPr>
            <p:cNvPr id="8" name="Rectangle 7"/>
            <p:cNvSpPr/>
            <p:nvPr/>
          </p:nvSpPr>
          <p:spPr>
            <a:xfrm>
              <a:off x="3952875" y="6599238"/>
              <a:ext cx="1073150" cy="2286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400" b="1" dirty="0">
                <a:solidFill>
                  <a:schemeClr val="bg1"/>
                </a:solidFill>
              </a:endParaRPr>
            </a:p>
          </p:txBody>
        </p:sp>
        <p:sp>
          <p:nvSpPr>
            <p:cNvPr id="9" name="Rectangle 8"/>
            <p:cNvSpPr/>
            <p:nvPr/>
          </p:nvSpPr>
          <p:spPr>
            <a:xfrm>
              <a:off x="5116513" y="6599238"/>
              <a:ext cx="1258887" cy="2286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400" dirty="0">
                <a:solidFill>
                  <a:schemeClr val="bg1"/>
                </a:solidFill>
              </a:endParaRPr>
            </a:p>
          </p:txBody>
        </p:sp>
        <p:sp>
          <p:nvSpPr>
            <p:cNvPr id="10" name="Rectangle 9"/>
            <p:cNvSpPr/>
            <p:nvPr/>
          </p:nvSpPr>
          <p:spPr>
            <a:xfrm>
              <a:off x="6446838" y="6599238"/>
              <a:ext cx="1006475" cy="2286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400" b="1" dirty="0">
                <a:solidFill>
                  <a:schemeClr val="bg1"/>
                </a:solidFill>
              </a:endParaRPr>
            </a:p>
          </p:txBody>
        </p:sp>
        <p:sp>
          <p:nvSpPr>
            <p:cNvPr id="15" name="Rectangle 14"/>
            <p:cNvSpPr/>
            <p:nvPr/>
          </p:nvSpPr>
          <p:spPr>
            <a:xfrm>
              <a:off x="7524750" y="6599238"/>
              <a:ext cx="1087438" cy="2286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b="1" dirty="0">
                <a:solidFill>
                  <a:schemeClr val="bg1"/>
                </a:solidFill>
              </a:endParaRPr>
            </a:p>
          </p:txBody>
        </p:sp>
      </p:grpSp>
      <p:sp>
        <p:nvSpPr>
          <p:cNvPr id="3082" name="TextBox 2"/>
          <p:cNvSpPr txBox="1">
            <a:spLocks noChangeArrowheads="1"/>
          </p:cNvSpPr>
          <p:nvPr/>
        </p:nvSpPr>
        <p:spPr bwMode="auto">
          <a:xfrm>
            <a:off x="2590800" y="4419600"/>
            <a:ext cx="34226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solidFill>
                <a:schemeClr val="bg1"/>
              </a:solidFill>
            </a:endParaRP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20288979">
            <a:off x="2718854" y="3090499"/>
            <a:ext cx="2401389" cy="3060085"/>
          </a:xfrm>
          <a:prstGeom prst="rect">
            <a:avLst/>
          </a:prstGeom>
        </p:spPr>
      </p:pic>
      <p:sp>
        <p:nvSpPr>
          <p:cNvPr id="2" name="Rectangle 1"/>
          <p:cNvSpPr/>
          <p:nvPr/>
        </p:nvSpPr>
        <p:spPr>
          <a:xfrm>
            <a:off x="7110413" y="1699430"/>
            <a:ext cx="4877377" cy="2308324"/>
          </a:xfrm>
          <a:prstGeom prst="rect">
            <a:avLst/>
          </a:prstGeom>
        </p:spPr>
        <p:txBody>
          <a:bodyPr wrap="square">
            <a:spAutoFit/>
          </a:bodyPr>
          <a:lstStyle/>
          <a:p>
            <a:r>
              <a:rPr lang="en-US" sz="2400" b="1" dirty="0" smtClean="0">
                <a:solidFill>
                  <a:schemeClr val="bg1"/>
                </a:solidFill>
                <a:effectLst/>
                <a:latin typeface="Cambria" panose="02040503050406030204" pitchFamily="18" charset="0"/>
                <a:ea typeface="Calibri" panose="020F0502020204030204" pitchFamily="34" charset="0"/>
                <a:cs typeface="Times New Roman" panose="02020603050405020304" pitchFamily="18" charset="0"/>
              </a:rPr>
              <a:t>Malawi-</a:t>
            </a:r>
            <a:r>
              <a:rPr lang="en-US" sz="2400" dirty="0" smtClean="0">
                <a:solidFill>
                  <a:schemeClr val="bg1"/>
                </a:solidFill>
                <a:effectLst/>
                <a:latin typeface="Cambria" panose="02040503050406030204" pitchFamily="18" charset="0"/>
                <a:ea typeface="Calibri" panose="020F0502020204030204" pitchFamily="34" charset="0"/>
                <a:cs typeface="Times New Roman" panose="02020603050405020304" pitchFamily="18" charset="0"/>
              </a:rPr>
              <a:t> </a:t>
            </a:r>
            <a:r>
              <a:rPr lang="x-none" sz="2400" dirty="0" smtClean="0">
                <a:solidFill>
                  <a:schemeClr val="bg1"/>
                </a:solidFill>
                <a:effectLst/>
                <a:latin typeface="Cambria" panose="02040503050406030204" pitchFamily="18" charset="0"/>
                <a:ea typeface="Calibri" panose="020F0502020204030204" pitchFamily="34" charset="0"/>
                <a:cs typeface="Times New Roman" panose="02020603050405020304" pitchFamily="18" charset="0"/>
              </a:rPr>
              <a:t>The National Climate Change Investment Plan </a:t>
            </a:r>
            <a:r>
              <a:rPr lang="en-US" sz="2400" dirty="0" smtClean="0">
                <a:solidFill>
                  <a:schemeClr val="bg1"/>
                </a:solidFill>
                <a:effectLst/>
                <a:latin typeface="Cambria" panose="02040503050406030204" pitchFamily="18" charset="0"/>
                <a:ea typeface="Calibri" panose="020F0502020204030204" pitchFamily="34" charset="0"/>
                <a:cs typeface="Times New Roman" panose="02020603050405020304" pitchFamily="18" charset="0"/>
              </a:rPr>
              <a:t>(2014) </a:t>
            </a:r>
            <a:r>
              <a:rPr lang="x-none" sz="2400" dirty="0" smtClean="0">
                <a:solidFill>
                  <a:schemeClr val="bg1"/>
                </a:solidFill>
                <a:effectLst/>
                <a:latin typeface="Cambria" panose="02040503050406030204" pitchFamily="18" charset="0"/>
                <a:ea typeface="Calibri" panose="020F0502020204030204" pitchFamily="34" charset="0"/>
                <a:cs typeface="Times New Roman" panose="02020603050405020304" pitchFamily="18" charset="0"/>
              </a:rPr>
              <a:t>and includes a USD</a:t>
            </a:r>
            <a:r>
              <a:rPr lang="en-US" sz="2400" dirty="0" smtClean="0">
                <a:solidFill>
                  <a:schemeClr val="bg1"/>
                </a:solidFill>
                <a:effectLst/>
                <a:latin typeface="Cambria" panose="02040503050406030204" pitchFamily="18" charset="0"/>
                <a:ea typeface="Calibri" panose="020F0502020204030204" pitchFamily="34" charset="0"/>
                <a:cs typeface="Times New Roman" panose="02020603050405020304" pitchFamily="18" charset="0"/>
              </a:rPr>
              <a:t> 5 </a:t>
            </a:r>
            <a:r>
              <a:rPr lang="x-none" sz="2400" dirty="0" smtClean="0">
                <a:solidFill>
                  <a:schemeClr val="bg1"/>
                </a:solidFill>
                <a:effectLst/>
                <a:latin typeface="Cambria" panose="02040503050406030204" pitchFamily="18" charset="0"/>
                <a:ea typeface="Calibri" panose="020F0502020204030204" pitchFamily="34" charset="0"/>
                <a:cs typeface="Times New Roman" panose="02020603050405020304" pitchFamily="18" charset="0"/>
              </a:rPr>
              <a:t>bliion investment over </a:t>
            </a:r>
            <a:r>
              <a:rPr lang="en-US" sz="2400" dirty="0" smtClean="0">
                <a:solidFill>
                  <a:schemeClr val="bg1"/>
                </a:solidFill>
                <a:effectLst/>
                <a:latin typeface="Cambria" panose="02040503050406030204" pitchFamily="18" charset="0"/>
                <a:ea typeface="Calibri" panose="020F0502020204030204" pitchFamily="34" charset="0"/>
                <a:cs typeface="Times New Roman" panose="02020603050405020304" pitchFamily="18" charset="0"/>
              </a:rPr>
              <a:t>next </a:t>
            </a:r>
            <a:r>
              <a:rPr lang="x-none" sz="2400" dirty="0" smtClean="0">
                <a:solidFill>
                  <a:schemeClr val="bg1"/>
                </a:solidFill>
                <a:effectLst/>
                <a:latin typeface="Cambria" panose="02040503050406030204" pitchFamily="18" charset="0"/>
                <a:ea typeface="Calibri" panose="020F0502020204030204" pitchFamily="34" charset="0"/>
                <a:cs typeface="Times New Roman" panose="02020603050405020304" pitchFamily="18" charset="0"/>
              </a:rPr>
              <a:t>5 years in adaptation, mitigation, capacity development and research &amp; technology.</a:t>
            </a:r>
            <a:endPar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Rectangle 19"/>
          <p:cNvSpPr/>
          <p:nvPr/>
        </p:nvSpPr>
        <p:spPr>
          <a:xfrm>
            <a:off x="1136073" y="1681687"/>
            <a:ext cx="4877377" cy="1200329"/>
          </a:xfrm>
          <a:prstGeom prst="rect">
            <a:avLst/>
          </a:prstGeom>
        </p:spPr>
        <p:txBody>
          <a:bodyPr wrap="square">
            <a:spAutoFit/>
          </a:bodyPr>
          <a:lstStyle/>
          <a:p>
            <a:r>
              <a:rPr lang="en-US" sz="2400" b="1" dirty="0" smtClean="0">
                <a:solidFill>
                  <a:schemeClr val="bg1"/>
                </a:solidFill>
                <a:effectLst/>
                <a:latin typeface="Cambria" panose="02040503050406030204" pitchFamily="18" charset="0"/>
                <a:ea typeface="Calibri" panose="020F0502020204030204" pitchFamily="34" charset="0"/>
                <a:cs typeface="Times New Roman" panose="02020603050405020304" pitchFamily="18" charset="0"/>
              </a:rPr>
              <a:t>Bangladesh</a:t>
            </a:r>
            <a:r>
              <a:rPr lang="en-US" sz="2400" dirty="0" smtClean="0">
                <a:solidFill>
                  <a:schemeClr val="bg1"/>
                </a:solidFill>
                <a:effectLst/>
                <a:latin typeface="Cambria" panose="02040503050406030204" pitchFamily="18" charset="0"/>
                <a:ea typeface="Calibri" panose="020F0502020204030204" pitchFamily="34" charset="0"/>
                <a:cs typeface="Times New Roman" panose="02020603050405020304" pitchFamily="18" charset="0"/>
              </a:rPr>
              <a:t> -</a:t>
            </a:r>
            <a:r>
              <a:rPr lang="en-US" sz="2400" b="1" dirty="0" smtClean="0">
                <a:solidFill>
                  <a:schemeClr val="bg1"/>
                </a:solidFill>
                <a:effectLst/>
                <a:latin typeface="Cambria" panose="02040503050406030204" pitchFamily="18" charset="0"/>
                <a:ea typeface="Calibri" panose="020F0502020204030204" pitchFamily="34" charset="0"/>
                <a:cs typeface="Times New Roman" panose="02020603050405020304" pitchFamily="18" charset="0"/>
              </a:rPr>
              <a:t> $5b </a:t>
            </a:r>
            <a:r>
              <a:rPr lang="en-US" sz="2400" dirty="0" smtClean="0">
                <a:solidFill>
                  <a:schemeClr val="bg1"/>
                </a:solidFill>
                <a:effectLst/>
                <a:latin typeface="Cambria" panose="02040503050406030204" pitchFamily="18" charset="0"/>
                <a:ea typeface="Calibri" panose="020F0502020204030204" pitchFamily="34" charset="0"/>
                <a:cs typeface="Times New Roman" panose="02020603050405020304" pitchFamily="18" charset="0"/>
              </a:rPr>
              <a:t>over next 5 years to address current climate change with costs rising each year</a:t>
            </a:r>
            <a:endPar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939882" y="4403725"/>
            <a:ext cx="3305175" cy="771525"/>
          </a:xfrm>
          <a:prstGeom prst="rect">
            <a:avLst/>
          </a:prstGeom>
        </p:spPr>
      </p:pic>
    </p:spTree>
    <p:extLst>
      <p:ext uri="{BB962C8B-B14F-4D97-AF65-F5344CB8AC3E}">
        <p14:creationId xmlns:p14="http://schemas.microsoft.com/office/powerpoint/2010/main" val="42734303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5594" y="560726"/>
            <a:ext cx="7776000" cy="617928"/>
          </a:xfrm>
        </p:spPr>
        <p:txBody>
          <a:bodyPr>
            <a:normAutofit fontScale="90000"/>
          </a:bodyPr>
          <a:lstStyle/>
          <a:p>
            <a:pPr algn="ctr"/>
            <a:r>
              <a:rPr lang="en-US" b="1" dirty="0" smtClean="0">
                <a:solidFill>
                  <a:schemeClr val="bg1"/>
                </a:solidFill>
              </a:rPr>
              <a:t>NAP Mandate</a:t>
            </a:r>
            <a:r>
              <a:rPr lang="en-US" b="1" dirty="0">
                <a:solidFill>
                  <a:schemeClr val="bg1"/>
                </a:solidFill>
              </a:rPr>
              <a:t/>
            </a:r>
            <a:br>
              <a:rPr lang="en-US" b="1" dirty="0">
                <a:solidFill>
                  <a:schemeClr val="bg1"/>
                </a:solidFill>
              </a:rPr>
            </a:br>
            <a:r>
              <a:rPr lang="en-US" b="1" dirty="0" smtClean="0">
                <a:solidFill>
                  <a:schemeClr val="bg1"/>
                </a:solidFill>
              </a:rPr>
              <a:t> </a:t>
            </a:r>
            <a:endParaRPr lang="en-US" b="1" dirty="0">
              <a:solidFill>
                <a:schemeClr val="bg1"/>
              </a:solidFill>
            </a:endParaRPr>
          </a:p>
        </p:txBody>
      </p:sp>
      <p:sp>
        <p:nvSpPr>
          <p:cNvPr id="3" name="Content Placeholder 2"/>
          <p:cNvSpPr>
            <a:spLocks noGrp="1"/>
          </p:cNvSpPr>
          <p:nvPr>
            <p:ph idx="1"/>
          </p:nvPr>
        </p:nvSpPr>
        <p:spPr>
          <a:xfrm>
            <a:off x="1599981" y="1178654"/>
            <a:ext cx="8741753" cy="3816000"/>
          </a:xfrm>
        </p:spPr>
        <p:txBody>
          <a:bodyPr>
            <a:normAutofit fontScale="92500" lnSpcReduction="10000"/>
          </a:bodyPr>
          <a:lstStyle/>
          <a:p>
            <a:r>
              <a:rPr lang="en-US" dirty="0">
                <a:solidFill>
                  <a:schemeClr val="bg1"/>
                </a:solidFill>
              </a:rPr>
              <a:t>The national adaptation plan (NAP) process was established in 2010 under the </a:t>
            </a:r>
            <a:r>
              <a:rPr lang="en-US" dirty="0">
                <a:solidFill>
                  <a:schemeClr val="bg1"/>
                </a:solidFill>
                <a:hlinkClick r:id="rId2"/>
              </a:rPr>
              <a:t>Cancun Adaptation Framework</a:t>
            </a:r>
            <a:r>
              <a:rPr lang="en-US" dirty="0">
                <a:solidFill>
                  <a:schemeClr val="bg1"/>
                </a:solidFill>
              </a:rPr>
              <a:t> (CAF). </a:t>
            </a:r>
            <a:endParaRPr lang="en-US" dirty="0" smtClean="0">
              <a:solidFill>
                <a:schemeClr val="bg1"/>
              </a:solidFill>
            </a:endParaRPr>
          </a:p>
          <a:p>
            <a:r>
              <a:rPr lang="en-US" dirty="0" smtClean="0">
                <a:solidFill>
                  <a:schemeClr val="bg1"/>
                </a:solidFill>
              </a:rPr>
              <a:t>The </a:t>
            </a:r>
            <a:r>
              <a:rPr lang="en-US" dirty="0">
                <a:solidFill>
                  <a:schemeClr val="bg1"/>
                </a:solidFill>
              </a:rPr>
              <a:t>NAP process enables Parties to formulate and implement national </a:t>
            </a:r>
            <a:r>
              <a:rPr lang="en-GB" dirty="0">
                <a:solidFill>
                  <a:schemeClr val="bg1"/>
                </a:solidFill>
              </a:rPr>
              <a:t>adaptation plans (NAPs) as a means of identifying medium- and long-term adaptation needs, develop and implement strategies and programmes to address those needs.  </a:t>
            </a:r>
            <a:endParaRPr lang="en-GB" dirty="0" smtClean="0">
              <a:solidFill>
                <a:schemeClr val="bg1"/>
              </a:solidFill>
            </a:endParaRPr>
          </a:p>
          <a:p>
            <a:r>
              <a:rPr lang="en-GB" dirty="0" smtClean="0">
                <a:solidFill>
                  <a:schemeClr val="bg1"/>
                </a:solidFill>
              </a:rPr>
              <a:t>A </a:t>
            </a:r>
            <a:r>
              <a:rPr lang="en-GB" dirty="0">
                <a:solidFill>
                  <a:schemeClr val="bg1"/>
                </a:solidFill>
              </a:rPr>
              <a:t>NAP process is a continuous, progressive and iterative process, underpinned by a country-driven, gender-sensitive, participatory and fully transparent approach.</a:t>
            </a:r>
            <a:endParaRPr lang="en-US" dirty="0">
              <a:solidFill>
                <a:schemeClr val="bg1"/>
              </a:solidFill>
            </a:endParaRPr>
          </a:p>
          <a:p>
            <a:endParaRPr lang="en-US" dirty="0">
              <a:solidFill>
                <a:schemeClr val="bg1"/>
              </a:solidFill>
            </a:endParaRPr>
          </a:p>
        </p:txBody>
      </p:sp>
      <p:sp>
        <p:nvSpPr>
          <p:cNvPr id="4" name="Rectangle 3"/>
          <p:cNvSpPr/>
          <p:nvPr/>
        </p:nvSpPr>
        <p:spPr>
          <a:xfrm>
            <a:off x="1995594" y="4815977"/>
            <a:ext cx="9447949" cy="1938992"/>
          </a:xfrm>
          <a:prstGeom prst="rect">
            <a:avLst/>
          </a:prstGeom>
        </p:spPr>
        <p:txBody>
          <a:bodyPr wrap="square">
            <a:spAutoFit/>
          </a:bodyPr>
          <a:lstStyle/>
          <a:p>
            <a:r>
              <a:rPr lang="en-US" sz="2400" i="1" dirty="0">
                <a:solidFill>
                  <a:schemeClr val="tx2"/>
                </a:solidFill>
              </a:rPr>
              <a:t>NAPs are not a one off plan. The process is intended to be continuous, progressive and iterative. NAPs require building a stronger evidence base, improving skills and capacity and adopting learning by doing approaches. NAPs need to be country-driven, gender-sensitive, participatory and use transparent approaches.</a:t>
            </a:r>
            <a:endParaRPr lang="en-US" sz="2400" i="1" dirty="0">
              <a:solidFill>
                <a:schemeClr val="tx2"/>
              </a:solidFill>
            </a:endParaRPr>
          </a:p>
        </p:txBody>
      </p:sp>
    </p:spTree>
    <p:extLst>
      <p:ext uri="{BB962C8B-B14F-4D97-AF65-F5344CB8AC3E}">
        <p14:creationId xmlns:p14="http://schemas.microsoft.com/office/powerpoint/2010/main" val="25715513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Content Placeholder 2"/>
          <p:cNvSpPr>
            <a:spLocks noGrp="1"/>
          </p:cNvSpPr>
          <p:nvPr>
            <p:ph idx="1"/>
          </p:nvPr>
        </p:nvSpPr>
        <p:spPr bwMode="auto">
          <a:xfrm>
            <a:off x="1638754" y="881744"/>
            <a:ext cx="9882686" cy="239703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a:spcBef>
                <a:spcPct val="0"/>
              </a:spcBef>
            </a:pPr>
            <a:r>
              <a:rPr lang="en-US" altLang="en-US" sz="2400" dirty="0" smtClean="0">
                <a:solidFill>
                  <a:schemeClr val="bg1"/>
                </a:solidFill>
                <a:latin typeface="Calibri" panose="020F0502020204030204" pitchFamily="34" charset="0"/>
                <a:ea typeface="Verdana" panose="020B0604030504040204" pitchFamily="34" charset="0"/>
                <a:cs typeface="Calibri" panose="020F0502020204030204" pitchFamily="34" charset="0"/>
              </a:rPr>
              <a:t>To </a:t>
            </a:r>
            <a:r>
              <a:rPr lang="en-US" altLang="en-US" sz="2400" dirty="0">
                <a:solidFill>
                  <a:schemeClr val="bg1"/>
                </a:solidFill>
                <a:latin typeface="Calibri" panose="020F0502020204030204" pitchFamily="34" charset="0"/>
                <a:ea typeface="Verdana" panose="020B0604030504040204" pitchFamily="34" charset="0"/>
                <a:cs typeface="Calibri" panose="020F0502020204030204" pitchFamily="34" charset="0"/>
              </a:rPr>
              <a:t>reduce vulnerability to the impacts of climate change, by building adaptive capacity and resilience;</a:t>
            </a:r>
          </a:p>
          <a:p>
            <a:pPr>
              <a:spcBef>
                <a:spcPct val="0"/>
              </a:spcBef>
            </a:pPr>
            <a:r>
              <a:rPr lang="en-US" altLang="en-US" sz="2400" dirty="0" smtClean="0">
                <a:solidFill>
                  <a:schemeClr val="bg1"/>
                </a:solidFill>
                <a:latin typeface="Calibri" panose="020F0502020204030204" pitchFamily="34" charset="0"/>
                <a:ea typeface="Verdana" panose="020B0604030504040204" pitchFamily="34" charset="0"/>
                <a:cs typeface="Calibri" panose="020F0502020204030204" pitchFamily="34" charset="0"/>
              </a:rPr>
              <a:t>To </a:t>
            </a:r>
            <a:r>
              <a:rPr lang="en-US" altLang="en-US" sz="2400" dirty="0">
                <a:solidFill>
                  <a:schemeClr val="bg1"/>
                </a:solidFill>
                <a:latin typeface="Calibri" panose="020F0502020204030204" pitchFamily="34" charset="0"/>
                <a:ea typeface="Verdana" panose="020B0604030504040204" pitchFamily="34" charset="0"/>
                <a:cs typeface="Calibri" panose="020F0502020204030204" pitchFamily="34" charset="0"/>
              </a:rPr>
              <a:t>facilitate the integration of climate change adaptation, in a coherent manner, into relevant new and existing policies, </a:t>
            </a:r>
            <a:r>
              <a:rPr lang="en-US" altLang="en-US" sz="2400" dirty="0" err="1">
                <a:solidFill>
                  <a:schemeClr val="bg1"/>
                </a:solidFill>
                <a:latin typeface="Calibri" panose="020F0502020204030204" pitchFamily="34" charset="0"/>
                <a:ea typeface="Verdana" panose="020B0604030504040204" pitchFamily="34" charset="0"/>
                <a:cs typeface="Calibri" panose="020F0502020204030204" pitchFamily="34" charset="0"/>
              </a:rPr>
              <a:t>programmes</a:t>
            </a:r>
            <a:r>
              <a:rPr lang="en-US" altLang="en-US" sz="2400" dirty="0">
                <a:solidFill>
                  <a:schemeClr val="bg1"/>
                </a:solidFill>
                <a:latin typeface="Calibri" panose="020F0502020204030204" pitchFamily="34" charset="0"/>
                <a:ea typeface="Verdana" panose="020B0604030504040204" pitchFamily="34" charset="0"/>
                <a:cs typeface="Calibri" panose="020F0502020204030204" pitchFamily="34" charset="0"/>
              </a:rPr>
              <a:t> and activities, in particular development planning processes and strategies, within all relevant sectors and at different levels, as appropriate</a:t>
            </a:r>
            <a:r>
              <a:rPr lang="en-US" altLang="en-US" sz="2400" dirty="0" smtClean="0">
                <a:solidFill>
                  <a:schemeClr val="bg1"/>
                </a:solidFill>
                <a:latin typeface="Calibri" panose="020F0502020204030204" pitchFamily="34" charset="0"/>
                <a:ea typeface="Verdana" panose="020B0604030504040204" pitchFamily="34" charset="0"/>
                <a:cs typeface="Calibri" panose="020F0502020204030204" pitchFamily="34" charset="0"/>
              </a:rPr>
              <a:t>.</a:t>
            </a:r>
            <a:endParaRPr lang="en-US" altLang="en-US" sz="2400" i="1" dirty="0">
              <a:solidFill>
                <a:schemeClr val="bg1"/>
              </a:solidFill>
              <a:latin typeface="Calibri" panose="020F0502020204030204" pitchFamily="34" charset="0"/>
              <a:ea typeface="Verdana" panose="020B0604030504040204" pitchFamily="34" charset="0"/>
              <a:cs typeface="Calibri" panose="020F0502020204030204" pitchFamily="34" charset="0"/>
            </a:endParaRPr>
          </a:p>
          <a:p>
            <a:pPr marL="0" indent="0" algn="r">
              <a:spcBef>
                <a:spcPct val="0"/>
              </a:spcBef>
              <a:buNone/>
            </a:pPr>
            <a:r>
              <a:rPr lang="en-US" altLang="en-US" sz="2400" i="1" dirty="0">
                <a:solidFill>
                  <a:schemeClr val="bg1"/>
                </a:solidFill>
                <a:latin typeface="Calibri" panose="020F0502020204030204" pitchFamily="34" charset="0"/>
                <a:ea typeface="Verdana" panose="020B0604030504040204" pitchFamily="34" charset="0"/>
                <a:cs typeface="Calibri" panose="020F0502020204030204" pitchFamily="34" charset="0"/>
              </a:rPr>
              <a:t>Ref: Decision 5/CP.17, paragraph </a:t>
            </a:r>
            <a:r>
              <a:rPr lang="en-US" altLang="en-US" sz="2400" i="1" dirty="0" smtClean="0">
                <a:solidFill>
                  <a:schemeClr val="bg1"/>
                </a:solidFill>
                <a:latin typeface="Calibri" panose="020F0502020204030204" pitchFamily="34" charset="0"/>
                <a:ea typeface="Verdana" panose="020B0604030504040204" pitchFamily="34" charset="0"/>
                <a:cs typeface="Calibri" panose="020F0502020204030204" pitchFamily="34" charset="0"/>
              </a:rPr>
              <a:t>1, 2011</a:t>
            </a:r>
            <a:endParaRPr lang="en-US" altLang="en-US" sz="2400" dirty="0">
              <a:solidFill>
                <a:schemeClr val="bg1"/>
              </a:solidFill>
              <a:latin typeface="Calibri" panose="020F0502020204030204" pitchFamily="34" charset="0"/>
              <a:ea typeface="Verdana" panose="020B0604030504040204" pitchFamily="34" charset="0"/>
              <a:cs typeface="Calibri" panose="020F0502020204030204" pitchFamily="34" charset="0"/>
            </a:endParaRPr>
          </a:p>
        </p:txBody>
      </p:sp>
      <p:sp>
        <p:nvSpPr>
          <p:cNvPr id="4100" name="Line 2"/>
          <p:cNvSpPr>
            <a:spLocks noChangeShapeType="1"/>
          </p:cNvSpPr>
          <p:nvPr/>
        </p:nvSpPr>
        <p:spPr bwMode="auto">
          <a:xfrm>
            <a:off x="2027238" y="721248"/>
            <a:ext cx="7162800"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 name="TextBox 4"/>
          <p:cNvSpPr txBox="1"/>
          <p:nvPr/>
        </p:nvSpPr>
        <p:spPr>
          <a:xfrm>
            <a:off x="326704" y="151560"/>
            <a:ext cx="1524000" cy="1015663"/>
          </a:xfrm>
          <a:prstGeom prst="rect">
            <a:avLst/>
          </a:prstGeom>
          <a:noFill/>
        </p:spPr>
        <p:txBody>
          <a:bodyPr>
            <a:spAutoFit/>
          </a:bodyPr>
          <a:lstStyle/>
          <a:p>
            <a:pPr>
              <a:defRPr/>
            </a:pPr>
            <a:r>
              <a:rPr lang="en-US" sz="2000" b="1" dirty="0">
                <a:solidFill>
                  <a:srgbClr val="FFFF00"/>
                </a:solidFill>
                <a:effectLst>
                  <a:outerShdw blurRad="38100" dist="38100" dir="2700000" algn="tl">
                    <a:srgbClr val="000000">
                      <a:alpha val="43137"/>
                    </a:srgbClr>
                  </a:outerShdw>
                </a:effectLst>
                <a:latin typeface="Calibri" pitchFamily="34" charset="0"/>
                <a:cs typeface="Calibri" pitchFamily="34" charset="0"/>
              </a:rPr>
              <a:t>Objectives of the NAP process</a:t>
            </a:r>
            <a:endParaRPr lang="en-US" sz="2000" b="1" dirty="0">
              <a:solidFill>
                <a:schemeClr val="bg1"/>
              </a:solidFill>
            </a:endParaRPr>
          </a:p>
        </p:txBody>
      </p:sp>
      <p:sp>
        <p:nvSpPr>
          <p:cNvPr id="2" name="Rectangle 1"/>
          <p:cNvSpPr/>
          <p:nvPr/>
        </p:nvSpPr>
        <p:spPr>
          <a:xfrm>
            <a:off x="1691006" y="3063154"/>
            <a:ext cx="10130880" cy="3508653"/>
          </a:xfrm>
          <a:prstGeom prst="rect">
            <a:avLst/>
          </a:prstGeom>
        </p:spPr>
        <p:txBody>
          <a:bodyPr wrap="square">
            <a:spAutoFit/>
          </a:bodyPr>
          <a:lstStyle/>
          <a:p>
            <a:pPr marR="0" lvl="0">
              <a:spcBef>
                <a:spcPts val="0"/>
              </a:spcBef>
              <a:spcAft>
                <a:spcPts val="0"/>
              </a:spcAft>
            </a:pPr>
            <a:r>
              <a:rPr lang="es-PA" sz="2400" b="1" dirty="0" smtClean="0">
                <a:solidFill>
                  <a:schemeClr val="accent4"/>
                </a:solidFill>
                <a:latin typeface="Calibri" panose="020F0502020204030204" pitchFamily="34" charset="0"/>
                <a:ea typeface="Calibri" panose="020F0502020204030204" pitchFamily="34" charset="0"/>
                <a:cs typeface="Times New Roman" panose="02020603050405020304" pitchFamily="18" charset="0"/>
              </a:rPr>
              <a:t>COP 21 Paris</a:t>
            </a:r>
            <a:endParaRPr lang="en-US" sz="2400" b="1" dirty="0" smtClean="0">
              <a:solidFill>
                <a:schemeClr val="accent4"/>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The </a:t>
            </a:r>
            <a:r>
              <a:rPr lang="en-US" dirty="0">
                <a:solidFill>
                  <a:schemeClr val="bg1"/>
                </a:solidFill>
                <a:latin typeface="Calibri" panose="020F0502020204030204" pitchFamily="34" charset="0"/>
                <a:ea typeface="Calibri" panose="020F0502020204030204" pitchFamily="34" charset="0"/>
                <a:cs typeface="Times New Roman" panose="02020603050405020304" pitchFamily="18" charset="0"/>
              </a:rPr>
              <a:t>support for NAPs is framed through The COP request (under the Paris Agreement) to the Green Climate Fund to expedite support for the least developed countries and other developing country Parties for the formulation of </a:t>
            </a:r>
            <a:r>
              <a:rPr lang="en-US" b="1" dirty="0">
                <a:solidFill>
                  <a:schemeClr val="bg1"/>
                </a:solidFill>
                <a:latin typeface="Calibri" panose="020F0502020204030204" pitchFamily="34" charset="0"/>
                <a:ea typeface="Calibri" panose="020F0502020204030204" pitchFamily="34" charset="0"/>
                <a:cs typeface="Times New Roman" panose="02020603050405020304" pitchFamily="18" charset="0"/>
              </a:rPr>
              <a:t>National Adaptation Plans</a:t>
            </a:r>
            <a:r>
              <a:rPr lang="en-US" dirty="0">
                <a:solidFill>
                  <a:schemeClr val="bg1"/>
                </a:solidFill>
                <a:latin typeface="Calibri" panose="020F0502020204030204" pitchFamily="34" charset="0"/>
                <a:ea typeface="Calibri" panose="020F0502020204030204" pitchFamily="34" charset="0"/>
                <a:cs typeface="Times New Roman" panose="02020603050405020304" pitchFamily="18" charset="0"/>
              </a:rPr>
              <a:t>, consistent with decisions 1/CP.16 and 5/CP.17, and for the subsequent implementation of policies, projects and </a:t>
            </a:r>
            <a:r>
              <a:rPr lang="en-US"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programmes</a:t>
            </a:r>
            <a:r>
              <a:rPr lang="en-US" dirty="0">
                <a:solidFill>
                  <a:schemeClr val="bg1"/>
                </a:solidFill>
                <a:latin typeface="Calibri" panose="020F0502020204030204" pitchFamily="34" charset="0"/>
                <a:ea typeface="Calibri" panose="020F0502020204030204" pitchFamily="34" charset="0"/>
                <a:cs typeface="Times New Roman" panose="02020603050405020304" pitchFamily="18" charset="0"/>
              </a:rPr>
              <a:t> identified by them (</a:t>
            </a:r>
            <a:r>
              <a:rPr lang="en-US" i="1" dirty="0">
                <a:solidFill>
                  <a:schemeClr val="bg1"/>
                </a:solidFill>
                <a:latin typeface="Calibri" panose="020F0502020204030204" pitchFamily="34" charset="0"/>
                <a:ea typeface="Calibri" panose="020F0502020204030204" pitchFamily="34" charset="0"/>
                <a:cs typeface="Times New Roman" panose="02020603050405020304" pitchFamily="18" charset="0"/>
              </a:rPr>
              <a:t>decision 1/CP.21, paragraph 47</a:t>
            </a:r>
            <a:r>
              <a:rPr lang="en-US" dirty="0">
                <a:solidFill>
                  <a:schemeClr val="bg1"/>
                </a:solidFill>
                <a:latin typeface="Calibri" panose="020F0502020204030204" pitchFamily="34" charset="0"/>
                <a:ea typeface="Calibri" panose="020F0502020204030204" pitchFamily="34" charset="0"/>
                <a:cs typeface="Times New Roman" panose="02020603050405020304" pitchFamily="18" charset="0"/>
              </a:rPr>
              <a:t>);</a:t>
            </a:r>
          </a:p>
          <a:p>
            <a:pPr marL="342900" marR="0" lvl="0" indent="-342900">
              <a:spcBef>
                <a:spcPts val="0"/>
              </a:spcBef>
              <a:spcAft>
                <a:spcPts val="0"/>
              </a:spcAft>
              <a:buFont typeface="Symbol" panose="05050102010706020507" pitchFamily="18" charset="2"/>
              <a:buChar char=""/>
            </a:pPr>
            <a:r>
              <a:rPr lang="en-US" dirty="0">
                <a:solidFill>
                  <a:schemeClr val="bg1"/>
                </a:solidFill>
                <a:latin typeface="Calibri" panose="020F0502020204030204" pitchFamily="34" charset="0"/>
                <a:ea typeface="Calibri" panose="020F0502020204030204" pitchFamily="34" charset="0"/>
                <a:cs typeface="Times New Roman" panose="02020603050405020304" pitchFamily="18" charset="0"/>
              </a:rPr>
              <a:t>Clear recognition by the COP that </a:t>
            </a:r>
            <a:r>
              <a:rPr lang="en-US"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Parties </a:t>
            </a:r>
            <a:r>
              <a:rPr lang="en-US" dirty="0">
                <a:solidFill>
                  <a:schemeClr val="bg1"/>
                </a:solidFill>
                <a:latin typeface="Calibri" panose="020F0502020204030204" pitchFamily="34" charset="0"/>
                <a:ea typeface="Calibri" panose="020F0502020204030204" pitchFamily="34" charset="0"/>
                <a:cs typeface="Times New Roman" panose="02020603050405020304" pitchFamily="18" charset="0"/>
              </a:rPr>
              <a:t>report information on adaptation action and planning including, if appropriate, their </a:t>
            </a:r>
            <a:r>
              <a:rPr lang="en-US" b="1" dirty="0">
                <a:solidFill>
                  <a:schemeClr val="bg1"/>
                </a:solidFill>
                <a:latin typeface="Calibri" panose="020F0502020204030204" pitchFamily="34" charset="0"/>
                <a:ea typeface="Calibri" panose="020F0502020204030204" pitchFamily="34" charset="0"/>
                <a:cs typeface="Times New Roman" panose="02020603050405020304" pitchFamily="18" charset="0"/>
              </a:rPr>
              <a:t>national adaptation plans</a:t>
            </a:r>
            <a:r>
              <a:rPr lang="en-US" dirty="0">
                <a:solidFill>
                  <a:schemeClr val="bg1"/>
                </a:solidFill>
                <a:latin typeface="Calibri" panose="020F0502020204030204" pitchFamily="34" charset="0"/>
                <a:ea typeface="Calibri" panose="020F0502020204030204" pitchFamily="34" charset="0"/>
                <a:cs typeface="Times New Roman" panose="02020603050405020304" pitchFamily="18" charset="0"/>
              </a:rPr>
              <a:t>, … (</a:t>
            </a:r>
            <a:r>
              <a:rPr lang="en-US" i="1" dirty="0">
                <a:solidFill>
                  <a:schemeClr val="bg1"/>
                </a:solidFill>
                <a:latin typeface="Calibri" panose="020F0502020204030204" pitchFamily="34" charset="0"/>
                <a:ea typeface="Calibri" panose="020F0502020204030204" pitchFamily="34" charset="0"/>
                <a:cs typeface="Times New Roman" panose="02020603050405020304" pitchFamily="18" charset="0"/>
              </a:rPr>
              <a:t>1/CP.21, paragraph 95(c)</a:t>
            </a:r>
            <a:r>
              <a:rPr lang="en-US" dirty="0">
                <a:solidFill>
                  <a:schemeClr val="bg1"/>
                </a:solidFill>
                <a:latin typeface="Calibri" panose="020F0502020204030204" pitchFamily="34" charset="0"/>
                <a:ea typeface="Calibri" panose="020F0502020204030204" pitchFamily="34" charset="0"/>
                <a:cs typeface="Times New Roman" panose="02020603050405020304" pitchFamily="18" charset="0"/>
              </a:rPr>
              <a:t>);</a:t>
            </a:r>
          </a:p>
          <a:p>
            <a:pPr marL="342900" marR="0" lvl="0" indent="-342900">
              <a:spcBef>
                <a:spcPts val="0"/>
              </a:spcBef>
              <a:spcAft>
                <a:spcPts val="0"/>
              </a:spcAft>
              <a:buFont typeface="Symbol" panose="05050102010706020507" pitchFamily="18" charset="2"/>
              <a:buChar char=""/>
            </a:pPr>
            <a:r>
              <a:rPr lang="en-US" dirty="0">
                <a:solidFill>
                  <a:schemeClr val="bg1"/>
                </a:solidFill>
                <a:latin typeface="Calibri" panose="020F0502020204030204" pitchFamily="34" charset="0"/>
                <a:ea typeface="Calibri" panose="020F0502020204030204" pitchFamily="34" charset="0"/>
                <a:cs typeface="Times New Roman" panose="02020603050405020304" pitchFamily="18" charset="0"/>
              </a:rPr>
              <a:t>Adaptation communication .. shall be, as appropriate, submitted and updated periodically, as a component of or in conjunction with other communications or documents, including a </a:t>
            </a:r>
            <a:r>
              <a:rPr lang="en-US" b="1" dirty="0">
                <a:solidFill>
                  <a:schemeClr val="bg1"/>
                </a:solidFill>
                <a:latin typeface="Calibri" panose="020F0502020204030204" pitchFamily="34" charset="0"/>
                <a:ea typeface="Calibri" panose="020F0502020204030204" pitchFamily="34" charset="0"/>
                <a:cs typeface="Times New Roman" panose="02020603050405020304" pitchFamily="18" charset="0"/>
              </a:rPr>
              <a:t>national adaptation plan</a:t>
            </a:r>
            <a:r>
              <a:rPr lang="en-US" dirty="0">
                <a:solidFill>
                  <a:schemeClr val="bg1"/>
                </a:solidFill>
                <a:latin typeface="Calibri" panose="020F0502020204030204" pitchFamily="34" charset="0"/>
                <a:ea typeface="Calibri" panose="020F0502020204030204" pitchFamily="34" charset="0"/>
                <a:cs typeface="Times New Roman" panose="02020603050405020304" pitchFamily="18" charset="0"/>
              </a:rPr>
              <a:t>, a nationally determined contribution as referred to in Article 4, paragraph 2, and/or a national communication.</a:t>
            </a:r>
            <a:endParaRPr lang="en-US"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p:cNvSpPr txBox="1"/>
          <p:nvPr/>
        </p:nvSpPr>
        <p:spPr>
          <a:xfrm>
            <a:off x="2027238" y="259583"/>
            <a:ext cx="9927771" cy="461665"/>
          </a:xfrm>
          <a:prstGeom prst="rect">
            <a:avLst/>
          </a:prstGeom>
          <a:noFill/>
        </p:spPr>
        <p:txBody>
          <a:bodyPr wrap="square" rtlCol="0">
            <a:spAutoFit/>
          </a:bodyPr>
          <a:lstStyle>
            <a:defPPr>
              <a:defRPr lang="en-US"/>
            </a:defPPr>
            <a:lvl1pPr>
              <a:defRPr>
                <a:solidFill>
                  <a:schemeClr val="accent4"/>
                </a:solidFill>
              </a:defRPr>
            </a:lvl1pPr>
          </a:lstStyle>
          <a:p>
            <a:r>
              <a:rPr lang="es-PA" sz="2400" b="1" dirty="0" err="1">
                <a:solidFill>
                  <a:srgbClr val="FFFF00"/>
                </a:solidFill>
                <a:effectLst>
                  <a:outerShdw blurRad="38100" dist="38100" dir="2700000" algn="tl">
                    <a:srgbClr val="000000">
                      <a:alpha val="43137"/>
                    </a:srgbClr>
                  </a:outerShdw>
                </a:effectLst>
                <a:latin typeface="Calibri" pitchFamily="34" charset="0"/>
                <a:cs typeface="Calibri" pitchFamily="34" charset="0"/>
              </a:rPr>
              <a:t>Moving</a:t>
            </a:r>
            <a:r>
              <a:rPr lang="es-PA" sz="2400" b="1" dirty="0">
                <a:solidFill>
                  <a:srgbClr val="FFFF00"/>
                </a:solidFill>
                <a:effectLst>
                  <a:outerShdw blurRad="38100" dist="38100" dir="2700000" algn="tl">
                    <a:srgbClr val="000000">
                      <a:alpha val="43137"/>
                    </a:srgbClr>
                  </a:outerShdw>
                </a:effectLst>
                <a:latin typeface="Calibri" pitchFamily="34" charset="0"/>
                <a:cs typeface="Calibri" pitchFamily="34" charset="0"/>
              </a:rPr>
              <a:t> </a:t>
            </a:r>
            <a:r>
              <a:rPr lang="es-PA" sz="2400" b="1" dirty="0" err="1">
                <a:solidFill>
                  <a:srgbClr val="FFFF00"/>
                </a:solidFill>
                <a:effectLst>
                  <a:outerShdw blurRad="38100" dist="38100" dir="2700000" algn="tl">
                    <a:srgbClr val="000000">
                      <a:alpha val="43137"/>
                    </a:srgbClr>
                  </a:outerShdw>
                </a:effectLst>
                <a:latin typeface="Calibri" pitchFamily="34" charset="0"/>
                <a:cs typeface="Calibri" pitchFamily="34" charset="0"/>
              </a:rPr>
              <a:t>from</a:t>
            </a:r>
            <a:r>
              <a:rPr lang="es-PA" sz="2400" b="1" dirty="0">
                <a:solidFill>
                  <a:srgbClr val="FFFF00"/>
                </a:solidFill>
                <a:effectLst>
                  <a:outerShdw blurRad="38100" dist="38100" dir="2700000" algn="tl">
                    <a:srgbClr val="000000">
                      <a:alpha val="43137"/>
                    </a:srgbClr>
                  </a:outerShdw>
                </a:effectLst>
                <a:latin typeface="Calibri" pitchFamily="34" charset="0"/>
                <a:cs typeface="Calibri" pitchFamily="34" charset="0"/>
              </a:rPr>
              <a:t> short </a:t>
            </a:r>
            <a:r>
              <a:rPr lang="es-PA" sz="2400" b="1" dirty="0" err="1">
                <a:solidFill>
                  <a:srgbClr val="FFFF00"/>
                </a:solidFill>
                <a:effectLst>
                  <a:outerShdw blurRad="38100" dist="38100" dir="2700000" algn="tl">
                    <a:srgbClr val="000000">
                      <a:alpha val="43137"/>
                    </a:srgbClr>
                  </a:outerShdw>
                </a:effectLst>
                <a:latin typeface="Calibri" pitchFamily="34" charset="0"/>
                <a:cs typeface="Calibri" pitchFamily="34" charset="0"/>
              </a:rPr>
              <a:t>term</a:t>
            </a:r>
            <a:r>
              <a:rPr lang="es-PA" sz="2400" b="1" dirty="0">
                <a:solidFill>
                  <a:srgbClr val="FFFF00"/>
                </a:solidFill>
                <a:effectLst>
                  <a:outerShdw blurRad="38100" dist="38100" dir="2700000" algn="tl">
                    <a:srgbClr val="000000">
                      <a:alpha val="43137"/>
                    </a:srgbClr>
                  </a:outerShdw>
                </a:effectLst>
                <a:latin typeface="Calibri" pitchFamily="34" charset="0"/>
                <a:cs typeface="Calibri" pitchFamily="34" charset="0"/>
              </a:rPr>
              <a:t> </a:t>
            </a:r>
            <a:r>
              <a:rPr lang="es-PA" sz="2400" b="1" dirty="0" err="1">
                <a:solidFill>
                  <a:srgbClr val="FFFF00"/>
                </a:solidFill>
                <a:effectLst>
                  <a:outerShdw blurRad="38100" dist="38100" dir="2700000" algn="tl">
                    <a:srgbClr val="000000">
                      <a:alpha val="43137"/>
                    </a:srgbClr>
                  </a:outerShdw>
                </a:effectLst>
                <a:latin typeface="Calibri" pitchFamily="34" charset="0"/>
                <a:cs typeface="Calibri" pitchFamily="34" charset="0"/>
              </a:rPr>
              <a:t>towards</a:t>
            </a:r>
            <a:r>
              <a:rPr lang="es-PA" sz="2400" b="1" dirty="0">
                <a:solidFill>
                  <a:srgbClr val="FFFF00"/>
                </a:solidFill>
                <a:effectLst>
                  <a:outerShdw blurRad="38100" dist="38100" dir="2700000" algn="tl">
                    <a:srgbClr val="000000">
                      <a:alpha val="43137"/>
                    </a:srgbClr>
                  </a:outerShdw>
                </a:effectLst>
                <a:latin typeface="Calibri" pitchFamily="34" charset="0"/>
                <a:cs typeface="Calibri" pitchFamily="34" charset="0"/>
              </a:rPr>
              <a:t> </a:t>
            </a:r>
            <a:r>
              <a:rPr lang="es-PA" sz="2400" b="1" dirty="0" err="1">
                <a:solidFill>
                  <a:srgbClr val="FFFF00"/>
                </a:solidFill>
                <a:effectLst>
                  <a:outerShdw blurRad="38100" dist="38100" dir="2700000" algn="tl">
                    <a:srgbClr val="000000">
                      <a:alpha val="43137"/>
                    </a:srgbClr>
                  </a:outerShdw>
                </a:effectLst>
                <a:latin typeface="Calibri" pitchFamily="34" charset="0"/>
                <a:cs typeface="Calibri" pitchFamily="34" charset="0"/>
              </a:rPr>
              <a:t>mid-longer</a:t>
            </a:r>
            <a:r>
              <a:rPr lang="es-PA" sz="2400" b="1" dirty="0">
                <a:solidFill>
                  <a:srgbClr val="FFFF00"/>
                </a:solidFill>
                <a:effectLst>
                  <a:outerShdw blurRad="38100" dist="38100" dir="2700000" algn="tl">
                    <a:srgbClr val="000000">
                      <a:alpha val="43137"/>
                    </a:srgbClr>
                  </a:outerShdw>
                </a:effectLst>
                <a:latin typeface="Calibri" pitchFamily="34" charset="0"/>
                <a:cs typeface="Calibri" pitchFamily="34" charset="0"/>
              </a:rPr>
              <a:t> </a:t>
            </a:r>
            <a:r>
              <a:rPr lang="es-PA" sz="2400" b="1" dirty="0" err="1">
                <a:solidFill>
                  <a:srgbClr val="FFFF00"/>
                </a:solidFill>
                <a:effectLst>
                  <a:outerShdw blurRad="38100" dist="38100" dir="2700000" algn="tl">
                    <a:srgbClr val="000000">
                      <a:alpha val="43137"/>
                    </a:srgbClr>
                  </a:outerShdw>
                </a:effectLst>
                <a:latin typeface="Calibri" pitchFamily="34" charset="0"/>
                <a:cs typeface="Calibri" pitchFamily="34" charset="0"/>
              </a:rPr>
              <a:t>term</a:t>
            </a:r>
            <a:r>
              <a:rPr lang="es-PA" sz="2400" b="1" dirty="0">
                <a:solidFill>
                  <a:srgbClr val="FFFF00"/>
                </a:solidFill>
                <a:effectLst>
                  <a:outerShdw blurRad="38100" dist="38100" dir="2700000" algn="tl">
                    <a:srgbClr val="000000">
                      <a:alpha val="43137"/>
                    </a:srgbClr>
                  </a:outerShdw>
                </a:effectLst>
                <a:latin typeface="Calibri" pitchFamily="34" charset="0"/>
                <a:cs typeface="Calibri" pitchFamily="34" charset="0"/>
              </a:rPr>
              <a:t> </a:t>
            </a:r>
            <a:r>
              <a:rPr lang="es-PA" sz="2400" b="1" dirty="0" err="1">
                <a:solidFill>
                  <a:srgbClr val="FFFF00"/>
                </a:solidFill>
                <a:effectLst>
                  <a:outerShdw blurRad="38100" dist="38100" dir="2700000" algn="tl">
                    <a:srgbClr val="000000">
                      <a:alpha val="43137"/>
                    </a:srgbClr>
                  </a:outerShdw>
                </a:effectLst>
                <a:latin typeface="Calibri" pitchFamily="34" charset="0"/>
                <a:cs typeface="Calibri" pitchFamily="34" charset="0"/>
              </a:rPr>
              <a:t>adaptation</a:t>
            </a:r>
            <a:r>
              <a:rPr lang="es-PA" sz="2400" b="1" dirty="0">
                <a:solidFill>
                  <a:srgbClr val="FFFF00"/>
                </a:solidFill>
                <a:effectLst>
                  <a:outerShdw blurRad="38100" dist="38100" dir="2700000" algn="tl">
                    <a:srgbClr val="000000">
                      <a:alpha val="43137"/>
                    </a:srgbClr>
                  </a:outerShdw>
                </a:effectLst>
                <a:latin typeface="Calibri" pitchFamily="34" charset="0"/>
                <a:cs typeface="Calibri" pitchFamily="34" charset="0"/>
              </a:rPr>
              <a:t> </a:t>
            </a:r>
            <a:r>
              <a:rPr lang="es-PA" sz="2400" b="1" dirty="0" err="1">
                <a:solidFill>
                  <a:srgbClr val="FFFF00"/>
                </a:solidFill>
                <a:effectLst>
                  <a:outerShdw blurRad="38100" dist="38100" dir="2700000" algn="tl">
                    <a:srgbClr val="000000">
                      <a:alpha val="43137"/>
                    </a:srgbClr>
                  </a:outerShdw>
                </a:effectLst>
                <a:latin typeface="Calibri" pitchFamily="34" charset="0"/>
                <a:cs typeface="Calibri" pitchFamily="34" charset="0"/>
              </a:rPr>
              <a:t>planning</a:t>
            </a:r>
            <a:r>
              <a:rPr lang="es-PA" sz="2400" b="1" dirty="0">
                <a:solidFill>
                  <a:srgbClr val="FFFF00"/>
                </a:solidFill>
                <a:effectLst>
                  <a:outerShdw blurRad="38100" dist="38100" dir="2700000" algn="tl">
                    <a:srgbClr val="000000">
                      <a:alpha val="43137"/>
                    </a:srgbClr>
                  </a:outerShdw>
                </a:effectLst>
                <a:latin typeface="Calibri" pitchFamily="34" charset="0"/>
                <a:cs typeface="Calibri" pitchFamily="34" charset="0"/>
              </a:rPr>
              <a:t> </a:t>
            </a:r>
            <a:endParaRPr lang="en-US" sz="2400" b="1" dirty="0">
              <a:solidFill>
                <a:srgbClr val="FFFF00"/>
              </a:solidFill>
              <a:effectLst>
                <a:outerShdw blurRad="38100" dist="38100" dir="2700000" algn="tl">
                  <a:srgbClr val="000000">
                    <a:alpha val="43137"/>
                  </a:srgbClr>
                </a:outerShdw>
              </a:effectLst>
              <a:latin typeface="Calibri" pitchFamily="34" charset="0"/>
              <a:cs typeface="Calibri" pitchFamily="34" charset="0"/>
            </a:endParaRPr>
          </a:p>
        </p:txBody>
      </p:sp>
    </p:spTree>
    <p:extLst>
      <p:ext uri="{BB962C8B-B14F-4D97-AF65-F5344CB8AC3E}">
        <p14:creationId xmlns:p14="http://schemas.microsoft.com/office/powerpoint/2010/main" val="1726952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 calcmode="lin" valueType="num">
                                      <p:cBhvr additive="base">
                                        <p:cTn id="7" dur="500" fill="hold"/>
                                        <p:tgtEl>
                                          <p:spTgt spid="409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099">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099">
                                            <p:txEl>
                                              <p:pRg st="1" end="1"/>
                                            </p:txEl>
                                          </p:spTgt>
                                        </p:tgtEl>
                                        <p:attrNameLst>
                                          <p:attrName>style.visibility</p:attrName>
                                        </p:attrNameLst>
                                      </p:cBhvr>
                                      <p:to>
                                        <p:strVal val="visible"/>
                                      </p:to>
                                    </p:set>
                                    <p:anim calcmode="lin" valueType="num">
                                      <p:cBhvr additive="base">
                                        <p:cTn id="11" dur="500" fill="hold"/>
                                        <p:tgtEl>
                                          <p:spTgt spid="4099">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099">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099">
                                            <p:txEl>
                                              <p:pRg st="2" end="2"/>
                                            </p:txEl>
                                          </p:spTgt>
                                        </p:tgtEl>
                                        <p:attrNameLst>
                                          <p:attrName>style.visibility</p:attrName>
                                        </p:attrNameLst>
                                      </p:cBhvr>
                                      <p:to>
                                        <p:strVal val="visible"/>
                                      </p:to>
                                    </p:set>
                                    <p:anim calcmode="lin" valueType="num">
                                      <p:cBhvr additive="base">
                                        <p:cTn id="15" dur="500" fill="hold"/>
                                        <p:tgtEl>
                                          <p:spTgt spid="4099">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09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additive="base">
                                        <p:cTn id="21" dur="500" fill="hold"/>
                                        <p:tgtEl>
                                          <p:spTgt spid="2"/>
                                        </p:tgtEl>
                                        <p:attrNameLst>
                                          <p:attrName>ppt_x</p:attrName>
                                        </p:attrNameLst>
                                      </p:cBhvr>
                                      <p:tavLst>
                                        <p:tav tm="0">
                                          <p:val>
                                            <p:strVal val="#ppt_x"/>
                                          </p:val>
                                        </p:tav>
                                        <p:tav tm="100000">
                                          <p:val>
                                            <p:strVal val="#ppt_x"/>
                                          </p:val>
                                        </p:tav>
                                      </p:tavLst>
                                    </p:anim>
                                    <p:anim calcmode="lin" valueType="num">
                                      <p:cBhvr additive="base">
                                        <p:cTn id="2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nvPr>
        </p:nvGraphicFramePr>
        <p:xfrm>
          <a:off x="1991544" y="188640"/>
          <a:ext cx="8568952" cy="64807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tangle 1"/>
          <p:cNvSpPr/>
          <p:nvPr/>
        </p:nvSpPr>
        <p:spPr>
          <a:xfrm>
            <a:off x="3211774" y="3019600"/>
            <a:ext cx="5773312" cy="769441"/>
          </a:xfrm>
          <a:prstGeom prst="rect">
            <a:avLst/>
          </a:prstGeom>
          <a:noFill/>
        </p:spPr>
        <p:txBody>
          <a:bodyPr wrap="none">
            <a:spAutoFit/>
          </a:bodyPr>
          <a:lstStyle/>
          <a:p>
            <a:pPr algn="ctr">
              <a:defRPr/>
            </a:pPr>
            <a:r>
              <a:rPr lang="en-US" sz="4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a:rPr>
              <a:t>NAP </a:t>
            </a:r>
            <a:r>
              <a:rPr lang="en-US" sz="4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a:rPr>
              <a:t>process </a:t>
            </a:r>
            <a:r>
              <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a:rPr>
              <a:t>(elements and steps)</a:t>
            </a: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a:endParaRPr>
          </a:p>
        </p:txBody>
      </p:sp>
    </p:spTree>
    <p:extLst>
      <p:ext uri="{BB962C8B-B14F-4D97-AF65-F5344CB8AC3E}">
        <p14:creationId xmlns:p14="http://schemas.microsoft.com/office/powerpoint/2010/main" val="2201361680"/>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12694" y="610884"/>
            <a:ext cx="10461812" cy="1569660"/>
          </a:xfrm>
          <a:prstGeom prst="rect">
            <a:avLst/>
          </a:prstGeom>
        </p:spPr>
        <p:txBody>
          <a:bodyPr wrap="square">
            <a:spAutoFit/>
          </a:bodyPr>
          <a:lstStyle/>
          <a:p>
            <a:pPr marL="342900" marR="0" lvl="0" indent="-342900">
              <a:spcBef>
                <a:spcPts val="0"/>
              </a:spcBef>
              <a:spcAft>
                <a:spcPts val="0"/>
              </a:spcAft>
              <a:buFont typeface="+mj-lt"/>
              <a:buAutoNum type="arabicPeriod"/>
            </a:pPr>
            <a:r>
              <a:rPr lang="en-US" sz="2400" b="1" dirty="0" smtClean="0">
                <a:solidFill>
                  <a:schemeClr val="bg1"/>
                </a:solidFill>
                <a:effectLst/>
                <a:ea typeface="MS Mincho" panose="02020609040205080304" pitchFamily="49" charset="-128"/>
                <a:cs typeface="Times New Roman" panose="02020603050405020304" pitchFamily="18" charset="0"/>
              </a:rPr>
              <a:t>Countries do not start from scratch - have established foundations for integrating climate change into medium- and long-term planning </a:t>
            </a:r>
            <a:endParaRPr lang="en-US" sz="2400" dirty="0" smtClean="0">
              <a:solidFill>
                <a:schemeClr val="bg1"/>
              </a:solidFill>
              <a:effectLst/>
              <a:ea typeface="MS Mincho" panose="02020609040205080304" pitchFamily="49" charset="-128"/>
              <a:cs typeface="Cordia New" panose="020B0304020202020204" pitchFamily="34" charset="-34"/>
            </a:endParaRPr>
          </a:p>
          <a:p>
            <a:pPr marL="342900" marR="0" lvl="0" indent="-342900">
              <a:spcBef>
                <a:spcPts val="0"/>
              </a:spcBef>
              <a:spcAft>
                <a:spcPts val="0"/>
              </a:spcAft>
              <a:buFont typeface="+mj-lt"/>
              <a:buAutoNum type="arabicPeriod"/>
            </a:pPr>
            <a:r>
              <a:rPr lang="en-US" sz="2400" b="1" dirty="0" smtClean="0">
                <a:solidFill>
                  <a:schemeClr val="bg1"/>
                </a:solidFill>
                <a:effectLst/>
                <a:ea typeface="MS Mincho" panose="02020609040205080304" pitchFamily="49" charset="-128"/>
                <a:cs typeface="Times New Roman" panose="02020603050405020304" pitchFamily="18" charset="0"/>
              </a:rPr>
              <a:t>Critical to focus on “whole of government” approach that supports planning and budgeting that takes climate change into account</a:t>
            </a:r>
            <a:endParaRPr lang="en-US" sz="2400" dirty="0">
              <a:solidFill>
                <a:schemeClr val="bg1"/>
              </a:solidFill>
              <a:effectLst/>
              <a:ea typeface="MS Mincho" panose="02020609040205080304" pitchFamily="49" charset="-128"/>
              <a:cs typeface="Cordia New" panose="020B0304020202020204" pitchFamily="34" charset="-34"/>
            </a:endParaRPr>
          </a:p>
        </p:txBody>
      </p:sp>
      <p:sp>
        <p:nvSpPr>
          <p:cNvPr id="2" name="TextBox 1"/>
          <p:cNvSpPr txBox="1"/>
          <p:nvPr/>
        </p:nvSpPr>
        <p:spPr>
          <a:xfrm>
            <a:off x="3868450" y="104350"/>
            <a:ext cx="5184881" cy="646331"/>
          </a:xfrm>
          <a:prstGeom prst="rect">
            <a:avLst/>
          </a:prstGeom>
          <a:noFill/>
        </p:spPr>
        <p:txBody>
          <a:bodyPr wrap="none" rtlCol="0">
            <a:spAutoFit/>
          </a:bodyPr>
          <a:lstStyle/>
          <a:p>
            <a:r>
              <a:rPr lang="en-US" sz="3600" b="1" dirty="0" smtClean="0">
                <a:solidFill>
                  <a:schemeClr val="bg1"/>
                </a:solidFill>
              </a:rPr>
              <a:t>NAP – an iterative process</a:t>
            </a:r>
            <a:endParaRPr lang="en-US" sz="3600" b="1" dirty="0">
              <a:solidFill>
                <a:schemeClr val="bg1"/>
              </a:solidFill>
            </a:endParaRPr>
          </a:p>
        </p:txBody>
      </p:sp>
      <p:sp>
        <p:nvSpPr>
          <p:cNvPr id="3" name="Rectangle 2"/>
          <p:cNvSpPr/>
          <p:nvPr/>
        </p:nvSpPr>
        <p:spPr>
          <a:xfrm>
            <a:off x="1573305" y="2067643"/>
            <a:ext cx="10542494" cy="4681282"/>
          </a:xfrm>
          <a:prstGeom prst="rect">
            <a:avLst/>
          </a:prstGeom>
        </p:spPr>
        <p:txBody>
          <a:bodyPr wrap="square">
            <a:spAutoFit/>
          </a:bodyPr>
          <a:lstStyle/>
          <a:p>
            <a:pPr marL="342900" marR="0" lvl="0" indent="-342900">
              <a:lnSpc>
                <a:spcPct val="107000"/>
              </a:lnSpc>
              <a:spcBef>
                <a:spcPts val="0"/>
              </a:spcBef>
              <a:spcAft>
                <a:spcPts val="600"/>
              </a:spcAft>
              <a:buFont typeface="Arial" panose="020B0604020202020204" pitchFamily="34" charset="0"/>
              <a:buChar char="•"/>
            </a:pPr>
            <a:r>
              <a:rPr lang="en-US" sz="2000" dirty="0" smtClean="0">
                <a:solidFill>
                  <a:srgbClr val="FFFF00"/>
                </a:solidFill>
                <a:latin typeface="Calibri" panose="020F0502020204030204" pitchFamily="34" charset="0"/>
                <a:ea typeface="Calibri" panose="020F0502020204030204" pitchFamily="34" charset="0"/>
                <a:cs typeface="Times New Roman" panose="02020603050405020304" pitchFamily="18" charset="0"/>
              </a:rPr>
              <a:t>Capacities to integrate climate </a:t>
            </a:r>
            <a:r>
              <a:rPr lang="en-US" sz="2000" dirty="0">
                <a:solidFill>
                  <a:srgbClr val="FFFF00"/>
                </a:solidFill>
                <a:latin typeface="Calibri" panose="020F0502020204030204" pitchFamily="34" charset="0"/>
                <a:ea typeface="Calibri" panose="020F0502020204030204" pitchFamily="34" charset="0"/>
                <a:cs typeface="Times New Roman" panose="02020603050405020304" pitchFamily="18" charset="0"/>
              </a:rPr>
              <a:t>risks and adaptation planning </a:t>
            </a:r>
            <a:r>
              <a:rPr lang="en-US" sz="2000" dirty="0" smtClean="0">
                <a:solidFill>
                  <a:srgbClr val="FFFF00"/>
                </a:solidFill>
                <a:latin typeface="Calibri" panose="020F0502020204030204" pitchFamily="34" charset="0"/>
                <a:ea typeface="Calibri" panose="020F0502020204030204" pitchFamily="34" charset="0"/>
                <a:cs typeface="Times New Roman" panose="02020603050405020304" pitchFamily="18" charset="0"/>
              </a:rPr>
              <a:t>into</a:t>
            </a:r>
            <a:r>
              <a:rPr lang="en-US" sz="2000" dirty="0">
                <a:solidFill>
                  <a:srgbClr val="FFFF00"/>
                </a:solidFill>
                <a:latin typeface="Calibri" panose="020F0502020204030204" pitchFamily="34" charset="0"/>
                <a:ea typeface="Calibri" panose="020F0502020204030204" pitchFamily="34" charset="0"/>
                <a:cs typeface="Times New Roman" panose="02020603050405020304" pitchFamily="18" charset="0"/>
              </a:rPr>
              <a:t>: </a:t>
            </a:r>
          </a:p>
          <a:p>
            <a:pPr marL="742950" marR="0" lvl="1" indent="-285750">
              <a:lnSpc>
                <a:spcPct val="107000"/>
              </a:lnSpc>
              <a:spcBef>
                <a:spcPts val="0"/>
              </a:spcBef>
              <a:spcAft>
                <a:spcPts val="0"/>
              </a:spcAft>
              <a:buFont typeface="+mj-lt"/>
              <a:buAutoNum type="alphaLcPeriod"/>
            </a:pPr>
            <a:r>
              <a:rPr lang="en-US" sz="2000" dirty="0">
                <a:solidFill>
                  <a:srgbClr val="FFFF00"/>
                </a:solidFill>
                <a:latin typeface="Calibri" panose="020F0502020204030204" pitchFamily="34" charset="0"/>
                <a:ea typeface="Calibri" panose="020F0502020204030204" pitchFamily="34" charset="0"/>
                <a:cs typeface="Times New Roman" panose="02020603050405020304" pitchFamily="18" charset="0"/>
              </a:rPr>
              <a:t>national development policy, strategy and planning frames, as well as related policy instruments (e.g. legislation)</a:t>
            </a:r>
          </a:p>
          <a:p>
            <a:pPr marL="742950" marR="0" lvl="1" indent="-285750">
              <a:lnSpc>
                <a:spcPct val="107000"/>
              </a:lnSpc>
              <a:spcBef>
                <a:spcPts val="0"/>
              </a:spcBef>
              <a:spcAft>
                <a:spcPts val="0"/>
              </a:spcAft>
              <a:buFont typeface="+mj-lt"/>
              <a:buAutoNum type="alphaLcPeriod"/>
            </a:pPr>
            <a:r>
              <a:rPr lang="en-US" sz="2000" dirty="0">
                <a:solidFill>
                  <a:srgbClr val="FFFF00"/>
                </a:solidFill>
                <a:latin typeface="Calibri" panose="020F0502020204030204" pitchFamily="34" charset="0"/>
                <a:ea typeface="Calibri" panose="020F0502020204030204" pitchFamily="34" charset="0"/>
                <a:cs typeface="Times New Roman" panose="02020603050405020304" pitchFamily="18" charset="0"/>
              </a:rPr>
              <a:t>sectoral and territorial policies and plans, and sector specific policy instruments </a:t>
            </a:r>
            <a:endParaRPr lang="en-US" sz="2000" dirty="0" smtClean="0">
              <a:solidFill>
                <a:srgbClr val="FFFF00"/>
              </a:solidFill>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sz="2000" dirty="0" smtClean="0">
                <a:solidFill>
                  <a:srgbClr val="FFFF00"/>
                </a:solidFill>
                <a:latin typeface="Calibri" panose="020F0502020204030204" pitchFamily="34" charset="0"/>
                <a:ea typeface="Calibri" panose="020F0502020204030204" pitchFamily="34" charset="0"/>
                <a:cs typeface="Times New Roman" panose="02020603050405020304" pitchFamily="18" charset="0"/>
              </a:rPr>
              <a:t>Fiscal</a:t>
            </a:r>
            <a:r>
              <a:rPr lang="en-US" sz="2000" dirty="0">
                <a:solidFill>
                  <a:srgbClr val="FFFF00"/>
                </a:solidFill>
                <a:latin typeface="Calibri" panose="020F0502020204030204" pitchFamily="34" charset="0"/>
                <a:ea typeface="Calibri" panose="020F0502020204030204" pitchFamily="34" charset="0"/>
                <a:cs typeface="Times New Roman" panose="02020603050405020304" pitchFamily="18" charset="0"/>
              </a:rPr>
              <a:t>, economic or budgetary planning processes</a:t>
            </a:r>
          </a:p>
          <a:p>
            <a:pPr marL="742950" marR="0" lvl="1" indent="-285750">
              <a:lnSpc>
                <a:spcPct val="107000"/>
              </a:lnSpc>
              <a:spcBef>
                <a:spcPts val="0"/>
              </a:spcBef>
              <a:spcAft>
                <a:spcPts val="0"/>
              </a:spcAft>
              <a:buFont typeface="+mj-lt"/>
              <a:buAutoNum type="alphaLcPeriod"/>
            </a:pPr>
            <a:r>
              <a:rPr lang="en-US" sz="2000" dirty="0">
                <a:solidFill>
                  <a:srgbClr val="FFFF00"/>
                </a:solidFill>
                <a:latin typeface="Calibri" panose="020F0502020204030204" pitchFamily="34" charset="0"/>
                <a:ea typeface="Calibri" panose="020F0502020204030204" pitchFamily="34" charset="0"/>
                <a:cs typeface="Times New Roman" panose="02020603050405020304" pitchFamily="18" charset="0"/>
              </a:rPr>
              <a:t>Community-based development </a:t>
            </a:r>
            <a:r>
              <a:rPr lang="en-US" sz="2000" dirty="0" smtClean="0">
                <a:solidFill>
                  <a:srgbClr val="FFFF00"/>
                </a:solidFill>
                <a:latin typeface="Calibri" panose="020F0502020204030204" pitchFamily="34" charset="0"/>
                <a:ea typeface="Calibri" panose="020F0502020204030204" pitchFamily="34" charset="0"/>
                <a:cs typeface="Times New Roman" panose="02020603050405020304" pitchFamily="18" charset="0"/>
              </a:rPr>
              <a:t>initiatives</a:t>
            </a:r>
            <a:endParaRPr lang="en-US" sz="2000" dirty="0">
              <a:solidFill>
                <a:srgbClr val="FFFF00"/>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600"/>
              </a:spcAft>
              <a:buFont typeface="Arial" panose="020B0604020202020204" pitchFamily="34" charset="0"/>
              <a:buChar char="•"/>
            </a:pPr>
            <a:r>
              <a:rPr lang="en-US" sz="2000" dirty="0" smtClean="0">
                <a:solidFill>
                  <a:srgbClr val="FFFF00"/>
                </a:solidFill>
                <a:latin typeface="Calibri" panose="020F0502020204030204" pitchFamily="34" charset="0"/>
                <a:ea typeface="Calibri" panose="020F0502020204030204" pitchFamily="34" charset="0"/>
                <a:cs typeface="Times New Roman" panose="02020603050405020304" pitchFamily="18" charset="0"/>
              </a:rPr>
              <a:t>Institutional </a:t>
            </a:r>
            <a:r>
              <a:rPr lang="en-US" sz="2000" dirty="0">
                <a:solidFill>
                  <a:srgbClr val="FFFF00"/>
                </a:solidFill>
                <a:latin typeface="Calibri" panose="020F0502020204030204" pitchFamily="34" charset="0"/>
                <a:ea typeface="Calibri" panose="020F0502020204030204" pitchFamily="34" charset="0"/>
                <a:cs typeface="Times New Roman" panose="02020603050405020304" pitchFamily="18" charset="0"/>
              </a:rPr>
              <a:t>coordination mechanism on CC matters (e.g. CC Working Groups, Country Teams, Committees), Central to local government </a:t>
            </a:r>
          </a:p>
          <a:p>
            <a:pPr marL="342900" marR="0" lvl="0" indent="-342900">
              <a:lnSpc>
                <a:spcPct val="107000"/>
              </a:lnSpc>
              <a:spcBef>
                <a:spcPts val="0"/>
              </a:spcBef>
              <a:spcAft>
                <a:spcPts val="600"/>
              </a:spcAft>
              <a:buFont typeface="Arial" panose="020B0604020202020204" pitchFamily="34" charset="0"/>
              <a:buChar char="•"/>
            </a:pPr>
            <a:r>
              <a:rPr lang="en-US" sz="2000" dirty="0" smtClean="0">
                <a:solidFill>
                  <a:srgbClr val="FFFF00"/>
                </a:solidFill>
                <a:latin typeface="Calibri" panose="020F0502020204030204" pitchFamily="34" charset="0"/>
                <a:ea typeface="Calibri" panose="020F0502020204030204" pitchFamily="34" charset="0"/>
                <a:cs typeface="Times New Roman" panose="02020603050405020304" pitchFamily="18" charset="0"/>
              </a:rPr>
              <a:t>Climate </a:t>
            </a:r>
            <a:r>
              <a:rPr lang="en-US" sz="2000" dirty="0">
                <a:solidFill>
                  <a:srgbClr val="FFFF00"/>
                </a:solidFill>
                <a:latin typeface="Calibri" panose="020F0502020204030204" pitchFamily="34" charset="0"/>
                <a:ea typeface="Calibri" panose="020F0502020204030204" pitchFamily="34" charset="0"/>
                <a:cs typeface="Times New Roman" panose="02020603050405020304" pitchFamily="18" charset="0"/>
              </a:rPr>
              <a:t>information </a:t>
            </a:r>
            <a:r>
              <a:rPr lang="en-US" sz="2000" dirty="0" smtClean="0">
                <a:solidFill>
                  <a:srgbClr val="FFFF00"/>
                </a:solidFill>
                <a:latin typeface="Calibri" panose="020F0502020204030204" pitchFamily="34" charset="0"/>
                <a:ea typeface="Calibri" panose="020F0502020204030204" pitchFamily="34" charset="0"/>
                <a:cs typeface="Times New Roman" panose="02020603050405020304" pitchFamily="18" charset="0"/>
              </a:rPr>
              <a:t>available </a:t>
            </a:r>
            <a:r>
              <a:rPr lang="en-US" sz="2000" dirty="0">
                <a:solidFill>
                  <a:srgbClr val="FFFF00"/>
                </a:solidFill>
                <a:latin typeface="Calibri" panose="020F0502020204030204" pitchFamily="34" charset="0"/>
                <a:ea typeface="Calibri" panose="020F0502020204030204" pitchFamily="34" charset="0"/>
                <a:cs typeface="Times New Roman" panose="02020603050405020304" pitchFamily="18" charset="0"/>
              </a:rPr>
              <a:t>(e.g. climate impact studies, projections and scenarios, vulnerability analysis, hazard and risk mapping, early warning systems and climate information services</a:t>
            </a:r>
            <a:r>
              <a:rPr lang="en-US" sz="2000" dirty="0" smtClean="0">
                <a:solidFill>
                  <a:srgbClr val="FFFF00"/>
                </a:solidFill>
                <a:latin typeface="Calibri" panose="020F0502020204030204" pitchFamily="34" charset="0"/>
                <a:ea typeface="Calibri" panose="020F0502020204030204" pitchFamily="34" charset="0"/>
                <a:cs typeface="Times New Roman" panose="02020603050405020304" pitchFamily="18" charset="0"/>
              </a:rPr>
              <a:t>.</a:t>
            </a:r>
          </a:p>
          <a:p>
            <a:pPr marL="342900" marR="0" lvl="0" indent="-342900">
              <a:lnSpc>
                <a:spcPct val="107000"/>
              </a:lnSpc>
              <a:spcBef>
                <a:spcPts val="0"/>
              </a:spcBef>
              <a:spcAft>
                <a:spcPts val="600"/>
              </a:spcAft>
              <a:buFont typeface="Arial" panose="020B0604020202020204" pitchFamily="34" charset="0"/>
              <a:buChar char="•"/>
            </a:pPr>
            <a:r>
              <a:rPr lang="es-PA" sz="2000" dirty="0" err="1" smtClean="0">
                <a:solidFill>
                  <a:srgbClr val="FFFF00"/>
                </a:solidFill>
                <a:latin typeface="Calibri" panose="020F0502020204030204" pitchFamily="34" charset="0"/>
                <a:ea typeface="Calibri" panose="020F0502020204030204" pitchFamily="34" charset="0"/>
                <a:cs typeface="Times New Roman" panose="02020603050405020304" pitchFamily="18" charset="0"/>
              </a:rPr>
              <a:t>Capacities</a:t>
            </a:r>
            <a:r>
              <a:rPr lang="es-PA" sz="2000" dirty="0" smtClean="0">
                <a:solidFill>
                  <a:srgbClr val="FFFF00"/>
                </a:solidFill>
                <a:latin typeface="Calibri" panose="020F0502020204030204" pitchFamily="34" charset="0"/>
                <a:ea typeface="Calibri" panose="020F0502020204030204" pitchFamily="34" charset="0"/>
                <a:cs typeface="Times New Roman" panose="02020603050405020304" pitchFamily="18" charset="0"/>
              </a:rPr>
              <a:t> of </a:t>
            </a:r>
            <a:r>
              <a:rPr lang="es-PA" sz="2000" dirty="0" err="1" smtClean="0">
                <a:solidFill>
                  <a:srgbClr val="FFFF00"/>
                </a:solidFill>
                <a:latin typeface="Calibri" panose="020F0502020204030204" pitchFamily="34" charset="0"/>
                <a:ea typeface="Calibri" panose="020F0502020204030204" pitchFamily="34" charset="0"/>
                <a:cs typeface="Times New Roman" panose="02020603050405020304" pitchFamily="18" charset="0"/>
              </a:rPr>
              <a:t>economic</a:t>
            </a:r>
            <a:r>
              <a:rPr lang="es-PA" sz="2000" dirty="0" smtClean="0">
                <a:solidFill>
                  <a:srgbClr val="FFFF00"/>
                </a:solidFill>
                <a:latin typeface="Calibri" panose="020F0502020204030204" pitchFamily="34" charset="0"/>
                <a:ea typeface="Calibri" panose="020F0502020204030204" pitchFamily="34" charset="0"/>
                <a:cs typeface="Times New Roman" panose="02020603050405020304" pitchFamily="18" charset="0"/>
              </a:rPr>
              <a:t>, and </a:t>
            </a:r>
            <a:r>
              <a:rPr lang="es-PA" sz="2000" dirty="0" err="1" smtClean="0">
                <a:solidFill>
                  <a:srgbClr val="FFFF00"/>
                </a:solidFill>
                <a:latin typeface="Calibri" panose="020F0502020204030204" pitchFamily="34" charset="0"/>
                <a:ea typeface="Calibri" panose="020F0502020204030204" pitchFamily="34" charset="0"/>
                <a:cs typeface="Times New Roman" panose="02020603050405020304" pitchFamily="18" charset="0"/>
              </a:rPr>
              <a:t>cost-benefit</a:t>
            </a:r>
            <a:r>
              <a:rPr lang="es-PA" sz="2000" dirty="0" smtClean="0">
                <a:solidFill>
                  <a:srgbClr val="FFFF00"/>
                </a:solidFill>
                <a:latin typeface="Calibri" panose="020F0502020204030204" pitchFamily="34" charset="0"/>
                <a:ea typeface="Calibri" panose="020F0502020204030204" pitchFamily="34" charset="0"/>
                <a:cs typeface="Times New Roman" panose="02020603050405020304" pitchFamily="18" charset="0"/>
              </a:rPr>
              <a:t> </a:t>
            </a:r>
            <a:r>
              <a:rPr lang="es-PA" sz="2000" dirty="0" err="1" smtClean="0">
                <a:solidFill>
                  <a:srgbClr val="FFFF00"/>
                </a:solidFill>
                <a:latin typeface="Calibri" panose="020F0502020204030204" pitchFamily="34" charset="0"/>
                <a:ea typeface="Calibri" panose="020F0502020204030204" pitchFamily="34" charset="0"/>
                <a:cs typeface="Times New Roman" panose="02020603050405020304" pitchFamily="18" charset="0"/>
              </a:rPr>
              <a:t>analysis</a:t>
            </a:r>
            <a:endParaRPr lang="en-US" sz="2000" dirty="0">
              <a:solidFill>
                <a:srgbClr val="FFFF00"/>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600"/>
              </a:spcAft>
              <a:buFont typeface="Arial" panose="020B0604020202020204" pitchFamily="34" charset="0"/>
              <a:buChar char="•"/>
            </a:pPr>
            <a:r>
              <a:rPr lang="en-US" sz="2000" dirty="0" smtClean="0">
                <a:solidFill>
                  <a:srgbClr val="FFFF00"/>
                </a:solidFill>
                <a:latin typeface="Calibri" panose="020F0502020204030204" pitchFamily="34" charset="0"/>
                <a:ea typeface="Calibri" panose="020F0502020204030204" pitchFamily="34" charset="0"/>
                <a:cs typeface="Times New Roman" panose="02020603050405020304" pitchFamily="18" charset="0"/>
              </a:rPr>
              <a:t>Framework </a:t>
            </a:r>
            <a:r>
              <a:rPr lang="en-US" sz="2000" dirty="0">
                <a:solidFill>
                  <a:srgbClr val="FFFF00"/>
                </a:solidFill>
                <a:latin typeface="Calibri" panose="020F0502020204030204" pitchFamily="34" charset="0"/>
                <a:ea typeface="Calibri" panose="020F0502020204030204" pitchFamily="34" charset="0"/>
                <a:cs typeface="Times New Roman" panose="02020603050405020304" pitchFamily="18" charset="0"/>
              </a:rPr>
              <a:t>to track and monitor climate change adaptation related policy and project processes</a:t>
            </a:r>
            <a:endParaRPr lang="en-US" sz="20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44521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additive="base">
                                        <p:cTn id="1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additive="base">
                                        <p:cTn id="2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additive="base">
                                        <p:cTn id="2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 calcmode="lin" valueType="num">
                                      <p:cBhvr additive="base">
                                        <p:cTn id="3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 calcmode="lin" valueType="num">
                                      <p:cBhvr additive="base">
                                        <p:cTn id="3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 calcmode="lin" valueType="num">
                                      <p:cBhvr additive="base">
                                        <p:cTn id="4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3">
                                            <p:txEl>
                                              <p:pRg st="7" end="7"/>
                                            </p:txEl>
                                          </p:spTgt>
                                        </p:tgtEl>
                                        <p:attrNameLst>
                                          <p:attrName>style.visibility</p:attrName>
                                        </p:attrNameLst>
                                      </p:cBhvr>
                                      <p:to>
                                        <p:strVal val="visible"/>
                                      </p:to>
                                    </p:set>
                                    <p:anim calcmode="lin" valueType="num">
                                      <p:cBhvr additive="base">
                                        <p:cTn id="5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3">
                                            <p:txEl>
                                              <p:pRg st="8" end="8"/>
                                            </p:txEl>
                                          </p:spTgt>
                                        </p:tgtEl>
                                        <p:attrNameLst>
                                          <p:attrName>style.visibility</p:attrName>
                                        </p:attrNameLst>
                                      </p:cBhvr>
                                      <p:to>
                                        <p:strVal val="visible"/>
                                      </p:to>
                                    </p:set>
                                    <p:anim calcmode="lin" valueType="num">
                                      <p:cBhvr additive="base">
                                        <p:cTn id="5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
          <p:cNvPicPr>
            <a:picLocks noChangeAspect="1"/>
          </p:cNvPicPr>
          <p:nvPr/>
        </p:nvPicPr>
        <p:blipFill rotWithShape="1">
          <a:blip r:embed="rId2" cstate="email">
            <a:extLst>
              <a:ext uri="{28A0092B-C50C-407E-A947-70E740481C1C}">
                <a14:useLocalDpi xmlns:a14="http://schemas.microsoft.com/office/drawing/2010/main"/>
              </a:ext>
            </a:extLst>
          </a:blip>
          <a:srcRect l="-200"/>
          <a:stretch/>
        </p:blipFill>
        <p:spPr bwMode="auto">
          <a:xfrm>
            <a:off x="574059" y="719206"/>
            <a:ext cx="10892517" cy="5773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814" y="3788658"/>
            <a:ext cx="1572771" cy="3069342"/>
          </a:xfrm>
          <a:prstGeom prst="rect">
            <a:avLst/>
          </a:prstGeom>
        </p:spPr>
      </p:pic>
    </p:spTree>
    <p:extLst>
      <p:ext uri="{BB962C8B-B14F-4D97-AF65-F5344CB8AC3E}">
        <p14:creationId xmlns:p14="http://schemas.microsoft.com/office/powerpoint/2010/main" val="18159074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3"/>
          <p:cNvSpPr txBox="1">
            <a:spLocks noChangeArrowheads="1"/>
          </p:cNvSpPr>
          <p:nvPr/>
        </p:nvSpPr>
        <p:spPr bwMode="auto">
          <a:xfrm>
            <a:off x="338326" y="155590"/>
            <a:ext cx="11853674" cy="46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9" tIns="45719" rIns="91439" bIns="45719">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b="1" dirty="0">
                <a:solidFill>
                  <a:schemeClr val="bg1"/>
                </a:solidFill>
                <a:latin typeface="Myriad Pro" pitchFamily="34" charset="0"/>
              </a:rPr>
              <a:t>Making Systems and Institutions Climate Finance Ready is </a:t>
            </a:r>
            <a:r>
              <a:rPr lang="en-US" altLang="en-US" b="1" dirty="0" smtClean="0">
                <a:solidFill>
                  <a:schemeClr val="bg1"/>
                </a:solidFill>
                <a:latin typeface="Myriad Pro" pitchFamily="34" charset="0"/>
              </a:rPr>
              <a:t>Important:</a:t>
            </a: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814" y="3788658"/>
            <a:ext cx="1572771" cy="3069342"/>
          </a:xfrm>
          <a:prstGeom prst="rect">
            <a:avLst/>
          </a:prstGeom>
        </p:spPr>
      </p:pic>
      <p:grpSp>
        <p:nvGrpSpPr>
          <p:cNvPr id="7" name="Group 6"/>
          <p:cNvGrpSpPr/>
          <p:nvPr/>
        </p:nvGrpSpPr>
        <p:grpSpPr>
          <a:xfrm>
            <a:off x="2395522" y="2031798"/>
            <a:ext cx="1915026" cy="3772470"/>
            <a:chOff x="3437" y="822760"/>
            <a:chExt cx="2067222" cy="2668140"/>
          </a:xfrm>
          <a:solidFill>
            <a:schemeClr val="tx1"/>
          </a:solidFill>
        </p:grpSpPr>
        <p:sp>
          <p:nvSpPr>
            <p:cNvPr id="8" name="Rectangle 7"/>
            <p:cNvSpPr/>
            <p:nvPr/>
          </p:nvSpPr>
          <p:spPr>
            <a:xfrm>
              <a:off x="3437" y="822760"/>
              <a:ext cx="2067222" cy="2668140"/>
            </a:xfrm>
            <a:prstGeom prst="rect">
              <a:avLst/>
            </a:prstGeom>
            <a:grp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9" name="Rectangle 8"/>
            <p:cNvSpPr/>
            <p:nvPr/>
          </p:nvSpPr>
          <p:spPr>
            <a:xfrm>
              <a:off x="3437" y="822760"/>
              <a:ext cx="2067222" cy="2668140"/>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kern="1200" dirty="0" smtClean="0">
                  <a:solidFill>
                    <a:schemeClr val="bg1"/>
                  </a:solidFill>
                  <a:latin typeface="Calibri" pitchFamily="34" charset="0"/>
                </a:rPr>
                <a:t>Assess needs and priorities, and identify barriers to investment</a:t>
              </a:r>
              <a:endParaRPr lang="en-US" kern="1200" dirty="0">
                <a:solidFill>
                  <a:schemeClr val="bg1"/>
                </a:solidFill>
                <a:latin typeface="Calibri" pitchFamily="34" charset="0"/>
              </a:endParaRPr>
            </a:p>
            <a:p>
              <a:pPr marL="171450" lvl="1" indent="-171450" algn="l" defTabSz="711200">
                <a:lnSpc>
                  <a:spcPct val="90000"/>
                </a:lnSpc>
                <a:spcBef>
                  <a:spcPct val="0"/>
                </a:spcBef>
                <a:spcAft>
                  <a:spcPct val="15000"/>
                </a:spcAft>
                <a:buChar char="••"/>
              </a:pPr>
              <a:endParaRPr lang="en-US" kern="1200" dirty="0">
                <a:solidFill>
                  <a:schemeClr val="bg1"/>
                </a:solidFill>
                <a:latin typeface="Calibri" pitchFamily="34" charset="0"/>
              </a:endParaRPr>
            </a:p>
            <a:p>
              <a:pPr marL="171450" lvl="1" indent="-171450" algn="l" defTabSz="711200">
                <a:lnSpc>
                  <a:spcPct val="90000"/>
                </a:lnSpc>
                <a:spcBef>
                  <a:spcPct val="0"/>
                </a:spcBef>
                <a:spcAft>
                  <a:spcPct val="15000"/>
                </a:spcAft>
                <a:buChar char="••"/>
              </a:pPr>
              <a:r>
                <a:rPr lang="en-US" kern="1200" dirty="0">
                  <a:solidFill>
                    <a:schemeClr val="bg1"/>
                  </a:solidFill>
                  <a:latin typeface="Calibri" pitchFamily="34" charset="0"/>
                </a:rPr>
                <a:t>Identify </a:t>
              </a:r>
              <a:r>
                <a:rPr lang="en-US" kern="1200" dirty="0" smtClean="0">
                  <a:solidFill>
                    <a:schemeClr val="bg1"/>
                  </a:solidFill>
                  <a:latin typeface="Calibri" pitchFamily="34" charset="0"/>
                </a:rPr>
                <a:t>policy mix and sources </a:t>
              </a:r>
              <a:r>
                <a:rPr lang="en-US" kern="1200" dirty="0">
                  <a:solidFill>
                    <a:schemeClr val="bg1"/>
                  </a:solidFill>
                  <a:latin typeface="Calibri" pitchFamily="34" charset="0"/>
                </a:rPr>
                <a:t>of financing</a:t>
              </a:r>
            </a:p>
            <a:p>
              <a:pPr marL="171450" lvl="1" indent="-171450" algn="l" defTabSz="711200">
                <a:lnSpc>
                  <a:spcPct val="90000"/>
                </a:lnSpc>
                <a:spcBef>
                  <a:spcPct val="0"/>
                </a:spcBef>
                <a:spcAft>
                  <a:spcPct val="15000"/>
                </a:spcAft>
                <a:buChar char="••"/>
              </a:pPr>
              <a:endParaRPr lang="en-US" kern="1200" dirty="0">
                <a:solidFill>
                  <a:schemeClr val="bg1"/>
                </a:solidFill>
                <a:latin typeface="Calibri" pitchFamily="34" charset="0"/>
              </a:endParaRPr>
            </a:p>
          </p:txBody>
        </p:sp>
      </p:grpSp>
      <p:grpSp>
        <p:nvGrpSpPr>
          <p:cNvPr id="10" name="Group 9"/>
          <p:cNvGrpSpPr/>
          <p:nvPr/>
        </p:nvGrpSpPr>
        <p:grpSpPr>
          <a:xfrm>
            <a:off x="4752156" y="2031798"/>
            <a:ext cx="1915026" cy="3772470"/>
            <a:chOff x="2360071" y="822760"/>
            <a:chExt cx="2067222" cy="2668140"/>
          </a:xfrm>
          <a:solidFill>
            <a:schemeClr val="tx1"/>
          </a:solidFill>
        </p:grpSpPr>
        <p:sp>
          <p:nvSpPr>
            <p:cNvPr id="11" name="Rectangle 10"/>
            <p:cNvSpPr/>
            <p:nvPr/>
          </p:nvSpPr>
          <p:spPr>
            <a:xfrm>
              <a:off x="2360071" y="822760"/>
              <a:ext cx="2067222" cy="2668140"/>
            </a:xfrm>
            <a:prstGeom prst="rect">
              <a:avLst/>
            </a:prstGeom>
            <a:grp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2" name="Rectangle 11"/>
            <p:cNvSpPr/>
            <p:nvPr/>
          </p:nvSpPr>
          <p:spPr>
            <a:xfrm>
              <a:off x="2360071" y="822760"/>
              <a:ext cx="2067222" cy="2668140"/>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kern="1200" dirty="0" smtClean="0">
                  <a:solidFill>
                    <a:schemeClr val="bg1"/>
                  </a:solidFill>
                  <a:latin typeface="Calibri" pitchFamily="34" charset="0"/>
                </a:rPr>
                <a:t>Multiple </a:t>
              </a:r>
              <a:r>
                <a:rPr lang="en-US" kern="1200" dirty="0">
                  <a:solidFill>
                    <a:schemeClr val="bg1"/>
                  </a:solidFill>
                  <a:latin typeface="Calibri" pitchFamily="34" charset="0"/>
                </a:rPr>
                <a:t>access </a:t>
              </a:r>
              <a:r>
                <a:rPr lang="en-US" dirty="0" smtClean="0">
                  <a:solidFill>
                    <a:schemeClr val="bg1"/>
                  </a:solidFill>
                  <a:latin typeface="Calibri" pitchFamily="34" charset="0"/>
                </a:rPr>
                <a:t>channels</a:t>
              </a:r>
              <a:endParaRPr lang="en-US" kern="1200" dirty="0">
                <a:solidFill>
                  <a:schemeClr val="bg1"/>
                </a:solidFill>
                <a:latin typeface="Calibri" pitchFamily="34" charset="0"/>
              </a:endParaRPr>
            </a:p>
            <a:p>
              <a:pPr marL="171450" lvl="1" indent="-171450" algn="l" defTabSz="711200">
                <a:lnSpc>
                  <a:spcPct val="90000"/>
                </a:lnSpc>
                <a:spcBef>
                  <a:spcPct val="0"/>
                </a:spcBef>
                <a:spcAft>
                  <a:spcPct val="15000"/>
                </a:spcAft>
                <a:buChar char="••"/>
              </a:pPr>
              <a:endParaRPr lang="en-US" kern="1200" dirty="0">
                <a:solidFill>
                  <a:schemeClr val="bg1"/>
                </a:solidFill>
                <a:latin typeface="Calibri" pitchFamily="34" charset="0"/>
              </a:endParaRPr>
            </a:p>
            <a:p>
              <a:pPr marL="171450" lvl="1" indent="-171450" algn="l" defTabSz="711200">
                <a:lnSpc>
                  <a:spcPct val="90000"/>
                </a:lnSpc>
                <a:spcBef>
                  <a:spcPct val="0"/>
                </a:spcBef>
                <a:spcAft>
                  <a:spcPct val="15000"/>
                </a:spcAft>
                <a:buChar char="••"/>
              </a:pPr>
              <a:r>
                <a:rPr lang="en-US" kern="1200" dirty="0">
                  <a:solidFill>
                    <a:schemeClr val="bg1"/>
                  </a:solidFill>
                  <a:latin typeface="Calibri" pitchFamily="34" charset="0"/>
                </a:rPr>
                <a:t>Blend and combine finance</a:t>
              </a:r>
            </a:p>
            <a:p>
              <a:pPr marL="171450" lvl="1" indent="-171450" algn="l" defTabSz="711200">
                <a:lnSpc>
                  <a:spcPct val="90000"/>
                </a:lnSpc>
                <a:spcBef>
                  <a:spcPct val="0"/>
                </a:spcBef>
                <a:spcAft>
                  <a:spcPct val="15000"/>
                </a:spcAft>
                <a:buChar char="••"/>
              </a:pPr>
              <a:endParaRPr lang="en-US" kern="1200" dirty="0">
                <a:solidFill>
                  <a:schemeClr val="bg1"/>
                </a:solidFill>
                <a:latin typeface="Calibri" pitchFamily="34" charset="0"/>
              </a:endParaRPr>
            </a:p>
            <a:p>
              <a:pPr marL="171450" lvl="1" indent="-171450" algn="l" defTabSz="711200">
                <a:lnSpc>
                  <a:spcPct val="90000"/>
                </a:lnSpc>
                <a:spcBef>
                  <a:spcPct val="0"/>
                </a:spcBef>
                <a:spcAft>
                  <a:spcPct val="15000"/>
                </a:spcAft>
                <a:buChar char="••"/>
              </a:pPr>
              <a:r>
                <a:rPr lang="en-US" kern="1200" dirty="0">
                  <a:solidFill>
                    <a:schemeClr val="bg1"/>
                  </a:solidFill>
                  <a:latin typeface="Calibri" pitchFamily="34" charset="0"/>
                </a:rPr>
                <a:t>Formulate project, progamme, sector-wide approaches to </a:t>
              </a:r>
              <a:r>
                <a:rPr lang="en-US" kern="1200" dirty="0" smtClean="0">
                  <a:solidFill>
                    <a:schemeClr val="bg1"/>
                  </a:solidFill>
                  <a:latin typeface="Calibri" pitchFamily="34" charset="0"/>
                </a:rPr>
                <a:t>access finance</a:t>
              </a:r>
              <a:endParaRPr lang="en-US" kern="1200" dirty="0">
                <a:solidFill>
                  <a:schemeClr val="bg1"/>
                </a:solidFill>
                <a:latin typeface="Calibri" pitchFamily="34" charset="0"/>
              </a:endParaRPr>
            </a:p>
          </p:txBody>
        </p:sp>
      </p:grpSp>
      <p:grpSp>
        <p:nvGrpSpPr>
          <p:cNvPr id="13" name="Group 12"/>
          <p:cNvGrpSpPr/>
          <p:nvPr/>
        </p:nvGrpSpPr>
        <p:grpSpPr>
          <a:xfrm>
            <a:off x="7108790" y="2031798"/>
            <a:ext cx="1915026" cy="3772470"/>
            <a:chOff x="4716705" y="822760"/>
            <a:chExt cx="2067222" cy="2668140"/>
          </a:xfrm>
          <a:solidFill>
            <a:schemeClr val="tx1"/>
          </a:solidFill>
        </p:grpSpPr>
        <p:sp>
          <p:nvSpPr>
            <p:cNvPr id="14" name="Rectangle 13"/>
            <p:cNvSpPr/>
            <p:nvPr/>
          </p:nvSpPr>
          <p:spPr>
            <a:xfrm>
              <a:off x="4716705" y="822760"/>
              <a:ext cx="2067222" cy="2668140"/>
            </a:xfrm>
            <a:prstGeom prst="rect">
              <a:avLst/>
            </a:prstGeom>
            <a:grp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5" name="Rectangle 14"/>
            <p:cNvSpPr/>
            <p:nvPr/>
          </p:nvSpPr>
          <p:spPr>
            <a:xfrm>
              <a:off x="4716705" y="822760"/>
              <a:ext cx="2067222" cy="2668140"/>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ts val="1200"/>
                </a:spcAft>
                <a:buChar char="••"/>
              </a:pPr>
              <a:r>
                <a:rPr lang="en-US" kern="1200" dirty="0">
                  <a:solidFill>
                    <a:schemeClr val="bg1"/>
                  </a:solidFill>
                  <a:latin typeface="Calibri" pitchFamily="34" charset="0"/>
                </a:rPr>
                <a:t>Implement and execute project, programme, </a:t>
              </a:r>
            </a:p>
            <a:p>
              <a:pPr marL="171450" lvl="1" indent="-171450" algn="l" defTabSz="711200">
                <a:lnSpc>
                  <a:spcPct val="90000"/>
                </a:lnSpc>
                <a:spcBef>
                  <a:spcPct val="0"/>
                </a:spcBef>
                <a:spcAft>
                  <a:spcPts val="1200"/>
                </a:spcAft>
                <a:buChar char="••"/>
              </a:pPr>
              <a:r>
                <a:rPr lang="es-PA" kern="1200" dirty="0" err="1" smtClean="0">
                  <a:solidFill>
                    <a:schemeClr val="bg1"/>
                  </a:solidFill>
                  <a:latin typeface="Calibri" pitchFamily="34" charset="0"/>
                </a:rPr>
                <a:t>Ensure</a:t>
              </a:r>
              <a:r>
                <a:rPr lang="es-PA" kern="1200" dirty="0" smtClean="0">
                  <a:solidFill>
                    <a:schemeClr val="bg1"/>
                  </a:solidFill>
                  <a:latin typeface="Calibri" pitchFamily="34" charset="0"/>
                </a:rPr>
                <a:t> </a:t>
              </a:r>
              <a:r>
                <a:rPr lang="es-PA" kern="1200" dirty="0" err="1" smtClean="0">
                  <a:solidFill>
                    <a:schemeClr val="bg1"/>
                  </a:solidFill>
                  <a:latin typeface="Calibri" pitchFamily="34" charset="0"/>
                </a:rPr>
                <a:t>effective</a:t>
              </a:r>
              <a:r>
                <a:rPr lang="es-PA" kern="1200" dirty="0" smtClean="0">
                  <a:solidFill>
                    <a:schemeClr val="bg1"/>
                  </a:solidFill>
                  <a:latin typeface="Calibri" pitchFamily="34" charset="0"/>
                </a:rPr>
                <a:t> </a:t>
              </a:r>
              <a:r>
                <a:rPr lang="es-PA" kern="1200" dirty="0" err="1" smtClean="0">
                  <a:solidFill>
                    <a:schemeClr val="bg1"/>
                  </a:solidFill>
                  <a:latin typeface="Calibri" pitchFamily="34" charset="0"/>
                </a:rPr>
                <a:t>procurement</a:t>
              </a:r>
              <a:r>
                <a:rPr lang="es-PA" kern="1200" dirty="0" smtClean="0">
                  <a:solidFill>
                    <a:schemeClr val="bg1"/>
                  </a:solidFill>
                  <a:latin typeface="Calibri" pitchFamily="34" charset="0"/>
                </a:rPr>
                <a:t> </a:t>
              </a:r>
              <a:r>
                <a:rPr lang="es-PA" kern="1200" dirty="0" err="1" smtClean="0">
                  <a:solidFill>
                    <a:schemeClr val="bg1"/>
                  </a:solidFill>
                  <a:latin typeface="Calibri" pitchFamily="34" charset="0"/>
                </a:rPr>
                <a:t>processes</a:t>
              </a:r>
              <a:endParaRPr lang="es-PA" kern="1200" dirty="0" smtClean="0">
                <a:solidFill>
                  <a:schemeClr val="bg1"/>
                </a:solidFill>
                <a:latin typeface="Calibri" pitchFamily="34" charset="0"/>
              </a:endParaRPr>
            </a:p>
            <a:p>
              <a:pPr marL="171450" lvl="1" indent="-171450" algn="l" defTabSz="711200">
                <a:lnSpc>
                  <a:spcPct val="90000"/>
                </a:lnSpc>
                <a:spcBef>
                  <a:spcPct val="0"/>
                </a:spcBef>
                <a:spcAft>
                  <a:spcPts val="1200"/>
                </a:spcAft>
                <a:buChar char="••"/>
              </a:pPr>
              <a:r>
                <a:rPr lang="en-US" kern="1200" dirty="0" smtClean="0">
                  <a:solidFill>
                    <a:schemeClr val="bg1"/>
                  </a:solidFill>
                  <a:latin typeface="Calibri" pitchFamily="34" charset="0"/>
                </a:rPr>
                <a:t>Build </a:t>
              </a:r>
              <a:r>
                <a:rPr lang="en-US" kern="1200" dirty="0">
                  <a:solidFill>
                    <a:schemeClr val="bg1"/>
                  </a:solidFill>
                  <a:latin typeface="Calibri" pitchFamily="34" charset="0"/>
                </a:rPr>
                <a:t>local supply of  expertise and skills</a:t>
              </a:r>
            </a:p>
            <a:p>
              <a:pPr marL="171450" lvl="1" indent="-171450" algn="l" defTabSz="711200">
                <a:lnSpc>
                  <a:spcPct val="90000"/>
                </a:lnSpc>
                <a:spcBef>
                  <a:spcPct val="0"/>
                </a:spcBef>
                <a:spcAft>
                  <a:spcPts val="1200"/>
                </a:spcAft>
                <a:buChar char="••"/>
              </a:pPr>
              <a:r>
                <a:rPr lang="en-US" kern="1200" dirty="0" smtClean="0">
                  <a:solidFill>
                    <a:schemeClr val="bg1"/>
                  </a:solidFill>
                  <a:latin typeface="Calibri" pitchFamily="34" charset="0"/>
                </a:rPr>
                <a:t>Coordinate </a:t>
              </a:r>
              <a:r>
                <a:rPr lang="en-US" kern="1200" dirty="0">
                  <a:solidFill>
                    <a:schemeClr val="bg1"/>
                  </a:solidFill>
                  <a:latin typeface="Calibri" pitchFamily="34" charset="0"/>
                </a:rPr>
                <a:t>implementation</a:t>
              </a:r>
            </a:p>
          </p:txBody>
        </p:sp>
      </p:grpSp>
      <p:grpSp>
        <p:nvGrpSpPr>
          <p:cNvPr id="16" name="Group 15"/>
          <p:cNvGrpSpPr/>
          <p:nvPr/>
        </p:nvGrpSpPr>
        <p:grpSpPr>
          <a:xfrm>
            <a:off x="9465424" y="2031798"/>
            <a:ext cx="1915026" cy="3772470"/>
            <a:chOff x="7073339" y="822760"/>
            <a:chExt cx="2067222" cy="2668140"/>
          </a:xfrm>
          <a:solidFill>
            <a:schemeClr val="tx1"/>
          </a:solidFill>
        </p:grpSpPr>
        <p:sp>
          <p:nvSpPr>
            <p:cNvPr id="17" name="Rectangle 16"/>
            <p:cNvSpPr/>
            <p:nvPr/>
          </p:nvSpPr>
          <p:spPr>
            <a:xfrm>
              <a:off x="7073339" y="822760"/>
              <a:ext cx="2067222" cy="2668140"/>
            </a:xfrm>
            <a:prstGeom prst="rect">
              <a:avLst/>
            </a:prstGeom>
            <a:grp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8" name="Rectangle 17"/>
            <p:cNvSpPr/>
            <p:nvPr/>
          </p:nvSpPr>
          <p:spPr>
            <a:xfrm>
              <a:off x="7073339" y="822760"/>
              <a:ext cx="2067222" cy="2668140"/>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kern="1200" dirty="0">
                  <a:solidFill>
                    <a:schemeClr val="bg1"/>
                  </a:solidFill>
                  <a:latin typeface="Calibri" pitchFamily="34" charset="0"/>
                </a:rPr>
                <a:t>Monitor, report, and verify </a:t>
              </a:r>
              <a:r>
                <a:rPr lang="en-US" kern="1200" dirty="0" smtClean="0">
                  <a:solidFill>
                    <a:schemeClr val="bg1"/>
                  </a:solidFill>
                  <a:latin typeface="Calibri" pitchFamily="34" charset="0"/>
                </a:rPr>
                <a:t>flows of results and funding</a:t>
              </a:r>
              <a:endParaRPr lang="en-US" kern="1200" dirty="0">
                <a:solidFill>
                  <a:schemeClr val="bg1"/>
                </a:solidFill>
                <a:latin typeface="Calibri" pitchFamily="34" charset="0"/>
              </a:endParaRPr>
            </a:p>
            <a:p>
              <a:pPr marL="171450" lvl="1" indent="-171450" algn="l" defTabSz="711200">
                <a:lnSpc>
                  <a:spcPct val="90000"/>
                </a:lnSpc>
                <a:spcBef>
                  <a:spcPct val="0"/>
                </a:spcBef>
                <a:spcAft>
                  <a:spcPct val="15000"/>
                </a:spcAft>
                <a:buChar char="••"/>
              </a:pPr>
              <a:endParaRPr lang="en-US" kern="1200" dirty="0">
                <a:solidFill>
                  <a:schemeClr val="bg1"/>
                </a:solidFill>
                <a:latin typeface="Calibri" pitchFamily="34" charset="0"/>
              </a:endParaRPr>
            </a:p>
            <a:p>
              <a:pPr marL="171450" lvl="1" indent="-171450" algn="l" defTabSz="711200">
                <a:lnSpc>
                  <a:spcPct val="90000"/>
                </a:lnSpc>
                <a:spcBef>
                  <a:spcPct val="0"/>
                </a:spcBef>
                <a:spcAft>
                  <a:spcPct val="15000"/>
                </a:spcAft>
                <a:buChar char="••"/>
              </a:pPr>
              <a:r>
                <a:rPr lang="en-US" kern="1200" dirty="0">
                  <a:solidFill>
                    <a:schemeClr val="bg1"/>
                  </a:solidFill>
                  <a:latin typeface="Calibri" pitchFamily="34" charset="0"/>
                </a:rPr>
                <a:t>Performance-based </a:t>
              </a:r>
              <a:r>
                <a:rPr lang="en-US" kern="1200" dirty="0" smtClean="0">
                  <a:solidFill>
                    <a:schemeClr val="bg1"/>
                  </a:solidFill>
                  <a:latin typeface="Calibri" pitchFamily="34" charset="0"/>
                </a:rPr>
                <a:t>payments and incentives</a:t>
              </a:r>
              <a:endParaRPr lang="en-US" kern="1200" dirty="0">
                <a:solidFill>
                  <a:schemeClr val="bg1"/>
                </a:solidFill>
                <a:latin typeface="Calibri" pitchFamily="34" charset="0"/>
              </a:endParaRPr>
            </a:p>
          </p:txBody>
        </p:sp>
      </p:grpSp>
      <p:grpSp>
        <p:nvGrpSpPr>
          <p:cNvPr id="19" name="Group 18"/>
          <p:cNvGrpSpPr/>
          <p:nvPr/>
        </p:nvGrpSpPr>
        <p:grpSpPr>
          <a:xfrm>
            <a:off x="2374501" y="1153746"/>
            <a:ext cx="1936047" cy="723926"/>
            <a:chOff x="3437" y="98833"/>
            <a:chExt cx="2067222" cy="723926"/>
          </a:xfrm>
        </p:grpSpPr>
        <p:sp>
          <p:nvSpPr>
            <p:cNvPr id="20" name="Rectangle 19"/>
            <p:cNvSpPr/>
            <p:nvPr/>
          </p:nvSpPr>
          <p:spPr>
            <a:xfrm>
              <a:off x="3437" y="98833"/>
              <a:ext cx="2067222" cy="723926"/>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Rectangle 20"/>
            <p:cNvSpPr/>
            <p:nvPr/>
          </p:nvSpPr>
          <p:spPr>
            <a:xfrm>
              <a:off x="3437" y="98833"/>
              <a:ext cx="2067222" cy="7239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US" sz="2000" b="1" kern="1200" dirty="0">
                  <a:solidFill>
                    <a:schemeClr val="bg1"/>
                  </a:solidFill>
                  <a:latin typeface="Calibri" pitchFamily="34" charset="0"/>
                </a:rPr>
                <a:t>Financial Planning</a:t>
              </a:r>
            </a:p>
          </p:txBody>
        </p:sp>
      </p:grpSp>
      <p:grpSp>
        <p:nvGrpSpPr>
          <p:cNvPr id="22" name="Group 21"/>
          <p:cNvGrpSpPr/>
          <p:nvPr/>
        </p:nvGrpSpPr>
        <p:grpSpPr>
          <a:xfrm>
            <a:off x="4731135" y="1153746"/>
            <a:ext cx="1936047" cy="723926"/>
            <a:chOff x="2360071" y="98833"/>
            <a:chExt cx="2067222" cy="723926"/>
          </a:xfrm>
        </p:grpSpPr>
        <p:sp>
          <p:nvSpPr>
            <p:cNvPr id="23" name="Rectangle 22"/>
            <p:cNvSpPr/>
            <p:nvPr/>
          </p:nvSpPr>
          <p:spPr>
            <a:xfrm>
              <a:off x="2360071" y="98833"/>
              <a:ext cx="2067222" cy="723926"/>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4" name="Rectangle 23"/>
            <p:cNvSpPr/>
            <p:nvPr/>
          </p:nvSpPr>
          <p:spPr>
            <a:xfrm>
              <a:off x="2360071" y="98833"/>
              <a:ext cx="2067222" cy="7239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US" sz="2000" b="1" kern="1200" dirty="0">
                  <a:solidFill>
                    <a:schemeClr val="bg1"/>
                  </a:solidFill>
                  <a:latin typeface="Calibri" pitchFamily="34" charset="0"/>
                </a:rPr>
                <a:t>Accessing Finance</a:t>
              </a:r>
            </a:p>
          </p:txBody>
        </p:sp>
      </p:grpSp>
      <p:grpSp>
        <p:nvGrpSpPr>
          <p:cNvPr id="25" name="Group 24"/>
          <p:cNvGrpSpPr/>
          <p:nvPr/>
        </p:nvGrpSpPr>
        <p:grpSpPr>
          <a:xfrm>
            <a:off x="7087769" y="1153746"/>
            <a:ext cx="1936047" cy="723926"/>
            <a:chOff x="4716705" y="98833"/>
            <a:chExt cx="2067222" cy="723926"/>
          </a:xfrm>
        </p:grpSpPr>
        <p:sp>
          <p:nvSpPr>
            <p:cNvPr id="26" name="Rectangle 25"/>
            <p:cNvSpPr/>
            <p:nvPr/>
          </p:nvSpPr>
          <p:spPr>
            <a:xfrm>
              <a:off x="4716705" y="98833"/>
              <a:ext cx="2067222" cy="723926"/>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7" name="Rectangle 26"/>
            <p:cNvSpPr/>
            <p:nvPr/>
          </p:nvSpPr>
          <p:spPr>
            <a:xfrm>
              <a:off x="4716705" y="98833"/>
              <a:ext cx="2067222" cy="7239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US" sz="2000" b="1" kern="1200" dirty="0">
                  <a:solidFill>
                    <a:schemeClr val="bg1"/>
                  </a:solidFill>
                  <a:latin typeface="Calibri" pitchFamily="34" charset="0"/>
                </a:rPr>
                <a:t>Delivering Finance</a:t>
              </a:r>
            </a:p>
          </p:txBody>
        </p:sp>
      </p:grpSp>
      <p:grpSp>
        <p:nvGrpSpPr>
          <p:cNvPr id="28" name="Group 27"/>
          <p:cNvGrpSpPr/>
          <p:nvPr/>
        </p:nvGrpSpPr>
        <p:grpSpPr>
          <a:xfrm>
            <a:off x="9444403" y="1153746"/>
            <a:ext cx="1936047" cy="723926"/>
            <a:chOff x="7073339" y="98833"/>
            <a:chExt cx="2067222" cy="723926"/>
          </a:xfrm>
        </p:grpSpPr>
        <p:sp>
          <p:nvSpPr>
            <p:cNvPr id="29" name="Rectangle 28"/>
            <p:cNvSpPr/>
            <p:nvPr/>
          </p:nvSpPr>
          <p:spPr>
            <a:xfrm>
              <a:off x="7073339" y="98833"/>
              <a:ext cx="2067222" cy="723926"/>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0" name="Rectangle 29"/>
            <p:cNvSpPr/>
            <p:nvPr/>
          </p:nvSpPr>
          <p:spPr>
            <a:xfrm>
              <a:off x="7073339" y="98833"/>
              <a:ext cx="2067222" cy="7239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US" sz="2000" b="1" kern="1200" dirty="0">
                  <a:solidFill>
                    <a:schemeClr val="bg1"/>
                  </a:solidFill>
                  <a:latin typeface="Calibri" pitchFamily="34" charset="0"/>
                </a:rPr>
                <a:t>Monitor, Report &amp; Verify</a:t>
              </a:r>
            </a:p>
          </p:txBody>
        </p:sp>
      </p:grpSp>
      <p:sp>
        <p:nvSpPr>
          <p:cNvPr id="2" name="Rectangle 1"/>
          <p:cNvSpPr/>
          <p:nvPr/>
        </p:nvSpPr>
        <p:spPr>
          <a:xfrm>
            <a:off x="1837763" y="5958394"/>
            <a:ext cx="9726707" cy="646331"/>
          </a:xfrm>
          <a:prstGeom prst="rect">
            <a:avLst/>
          </a:prstGeom>
        </p:spPr>
        <p:txBody>
          <a:bodyPr wrap="square">
            <a:spAutoFit/>
          </a:bodyPr>
          <a:lstStyle/>
          <a:p>
            <a:r>
              <a:rPr lang="es-PA" altLang="en-US" b="1" i="1" dirty="0">
                <a:solidFill>
                  <a:schemeClr val="bg1"/>
                </a:solidFill>
                <a:latin typeface="Myriad Pro" pitchFamily="34" charset="0"/>
              </a:rPr>
              <a:t>$ </a:t>
            </a:r>
            <a:r>
              <a:rPr lang="es-PA" altLang="en-US" b="1" i="1" dirty="0" err="1">
                <a:solidFill>
                  <a:schemeClr val="bg1"/>
                </a:solidFill>
                <a:latin typeface="Myriad Pro" pitchFamily="34" charset="0"/>
              </a:rPr>
              <a:t>will</a:t>
            </a:r>
            <a:r>
              <a:rPr lang="es-PA" altLang="en-US" b="1" i="1" dirty="0">
                <a:solidFill>
                  <a:schemeClr val="bg1"/>
                </a:solidFill>
                <a:latin typeface="Myriad Pro" pitchFamily="34" charset="0"/>
              </a:rPr>
              <a:t> come </a:t>
            </a:r>
            <a:r>
              <a:rPr lang="es-PA" altLang="en-US" b="1" i="1" dirty="0" err="1">
                <a:solidFill>
                  <a:schemeClr val="bg1"/>
                </a:solidFill>
                <a:latin typeface="Myriad Pro" pitchFamily="34" charset="0"/>
              </a:rPr>
              <a:t>from</a:t>
            </a:r>
            <a:r>
              <a:rPr lang="es-PA" altLang="en-US" b="1" i="1" dirty="0">
                <a:solidFill>
                  <a:schemeClr val="bg1"/>
                </a:solidFill>
                <a:latin typeface="Myriad Pro" pitchFamily="34" charset="0"/>
              </a:rPr>
              <a:t> </a:t>
            </a:r>
            <a:r>
              <a:rPr lang="es-PA" altLang="en-US" b="1" i="1" dirty="0" err="1">
                <a:solidFill>
                  <a:schemeClr val="bg1"/>
                </a:solidFill>
                <a:latin typeface="Myriad Pro" pitchFamily="34" charset="0"/>
              </a:rPr>
              <a:t>multiple</a:t>
            </a:r>
            <a:r>
              <a:rPr lang="es-PA" altLang="en-US" b="1" i="1" dirty="0">
                <a:solidFill>
                  <a:schemeClr val="bg1"/>
                </a:solidFill>
                <a:latin typeface="Myriad Pro" pitchFamily="34" charset="0"/>
              </a:rPr>
              <a:t> </a:t>
            </a:r>
            <a:r>
              <a:rPr lang="es-PA" altLang="en-US" b="1" i="1" dirty="0" err="1">
                <a:solidFill>
                  <a:schemeClr val="bg1"/>
                </a:solidFill>
                <a:latin typeface="Myriad Pro" pitchFamily="34" charset="0"/>
              </a:rPr>
              <a:t>source</a:t>
            </a:r>
            <a:r>
              <a:rPr lang="es-PA" altLang="en-US" b="1" i="1" dirty="0">
                <a:solidFill>
                  <a:schemeClr val="bg1"/>
                </a:solidFill>
                <a:latin typeface="Myriad Pro" pitchFamily="34" charset="0"/>
              </a:rPr>
              <a:t> and </a:t>
            </a:r>
            <a:r>
              <a:rPr lang="es-PA" altLang="en-US" b="1" i="1" dirty="0" err="1">
                <a:solidFill>
                  <a:schemeClr val="bg1"/>
                </a:solidFill>
                <a:latin typeface="Myriad Pro" pitchFamily="34" charset="0"/>
              </a:rPr>
              <a:t>through</a:t>
            </a:r>
            <a:r>
              <a:rPr lang="es-PA" altLang="en-US" b="1" i="1" dirty="0">
                <a:solidFill>
                  <a:schemeClr val="bg1"/>
                </a:solidFill>
                <a:latin typeface="Myriad Pro" pitchFamily="34" charset="0"/>
              </a:rPr>
              <a:t> </a:t>
            </a:r>
            <a:r>
              <a:rPr lang="es-PA" altLang="en-US" b="1" i="1" dirty="0" err="1">
                <a:solidFill>
                  <a:schemeClr val="bg1"/>
                </a:solidFill>
                <a:latin typeface="Myriad Pro" pitchFamily="34" charset="0"/>
              </a:rPr>
              <a:t>multiple</a:t>
            </a:r>
            <a:r>
              <a:rPr lang="es-PA" altLang="en-US" b="1" i="1" dirty="0">
                <a:solidFill>
                  <a:schemeClr val="bg1"/>
                </a:solidFill>
                <a:latin typeface="Myriad Pro" pitchFamily="34" charset="0"/>
              </a:rPr>
              <a:t> </a:t>
            </a:r>
            <a:r>
              <a:rPr lang="es-PA" altLang="en-US" b="1" i="1" dirty="0" err="1" smtClean="0">
                <a:solidFill>
                  <a:schemeClr val="bg1"/>
                </a:solidFill>
                <a:latin typeface="Myriad Pro" pitchFamily="34" charset="0"/>
              </a:rPr>
              <a:t>mechanisms</a:t>
            </a:r>
            <a:r>
              <a:rPr lang="es-PA" altLang="en-US" b="1" i="1" dirty="0" smtClean="0">
                <a:solidFill>
                  <a:schemeClr val="bg1"/>
                </a:solidFill>
                <a:latin typeface="Myriad Pro" pitchFamily="34" charset="0"/>
              </a:rPr>
              <a:t>: </a:t>
            </a:r>
          </a:p>
          <a:p>
            <a:r>
              <a:rPr lang="es-PA" altLang="en-US" b="1" i="1" dirty="0" err="1" smtClean="0">
                <a:solidFill>
                  <a:schemeClr val="bg1"/>
                </a:solidFill>
                <a:latin typeface="Myriad Pro" pitchFamily="34" charset="0"/>
              </a:rPr>
              <a:t>External</a:t>
            </a:r>
            <a:r>
              <a:rPr lang="es-PA" altLang="en-US" b="1" i="1" dirty="0" smtClean="0">
                <a:solidFill>
                  <a:schemeClr val="bg1"/>
                </a:solidFill>
                <a:latin typeface="Myriad Pro" pitchFamily="34" charset="0"/>
              </a:rPr>
              <a:t> and </a:t>
            </a:r>
            <a:r>
              <a:rPr lang="es-PA" altLang="en-US" b="1" i="1" dirty="0" err="1" smtClean="0">
                <a:solidFill>
                  <a:schemeClr val="bg1"/>
                </a:solidFill>
                <a:latin typeface="Myriad Pro" pitchFamily="34" charset="0"/>
              </a:rPr>
              <a:t>internal</a:t>
            </a:r>
            <a:r>
              <a:rPr lang="es-PA" altLang="en-US" b="1" i="1" dirty="0" smtClean="0">
                <a:solidFill>
                  <a:schemeClr val="bg1"/>
                </a:solidFill>
                <a:latin typeface="Myriad Pro" pitchFamily="34" charset="0"/>
              </a:rPr>
              <a:t>, </a:t>
            </a:r>
            <a:r>
              <a:rPr lang="es-PA" altLang="en-US" b="1" i="1" dirty="0" err="1" smtClean="0">
                <a:solidFill>
                  <a:schemeClr val="bg1"/>
                </a:solidFill>
                <a:latin typeface="Myriad Pro" pitchFamily="34" charset="0"/>
              </a:rPr>
              <a:t>public</a:t>
            </a:r>
            <a:r>
              <a:rPr lang="es-PA" altLang="en-US" b="1" i="1" dirty="0" smtClean="0">
                <a:solidFill>
                  <a:schemeClr val="bg1"/>
                </a:solidFill>
                <a:latin typeface="Myriad Pro" pitchFamily="34" charset="0"/>
              </a:rPr>
              <a:t> and </a:t>
            </a:r>
            <a:r>
              <a:rPr lang="es-PA" altLang="en-US" b="1" i="1" dirty="0" err="1" smtClean="0">
                <a:solidFill>
                  <a:schemeClr val="bg1"/>
                </a:solidFill>
                <a:latin typeface="Myriad Pro" pitchFamily="34" charset="0"/>
              </a:rPr>
              <a:t>private</a:t>
            </a:r>
            <a:r>
              <a:rPr lang="es-PA" altLang="en-US" b="1" i="1" dirty="0" smtClean="0">
                <a:solidFill>
                  <a:schemeClr val="bg1"/>
                </a:solidFill>
                <a:latin typeface="Myriad Pro" pitchFamily="34" charset="0"/>
              </a:rPr>
              <a:t> </a:t>
            </a:r>
            <a:r>
              <a:rPr lang="es-PA" altLang="en-US" b="1" i="1" dirty="0" err="1" smtClean="0">
                <a:solidFill>
                  <a:schemeClr val="bg1"/>
                </a:solidFill>
                <a:latin typeface="Myriad Pro" pitchFamily="34" charset="0"/>
              </a:rPr>
              <a:t>sectors</a:t>
            </a:r>
            <a:endParaRPr lang="en-US" altLang="en-US" b="1" i="1" dirty="0">
              <a:solidFill>
                <a:srgbClr val="FFFF00"/>
              </a:solidFill>
              <a:latin typeface="Myriad Pro" pitchFamily="34" charset="0"/>
            </a:endParaRPr>
          </a:p>
        </p:txBody>
      </p:sp>
    </p:spTree>
    <p:extLst>
      <p:ext uri="{BB962C8B-B14F-4D97-AF65-F5344CB8AC3E}">
        <p14:creationId xmlns:p14="http://schemas.microsoft.com/office/powerpoint/2010/main" val="1511117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additive="base">
                                        <p:cTn id="17" dur="500" fill="hold"/>
                                        <p:tgtEl>
                                          <p:spTgt spid="22"/>
                                        </p:tgtEl>
                                        <p:attrNameLst>
                                          <p:attrName>ppt_x</p:attrName>
                                        </p:attrNameLst>
                                      </p:cBhvr>
                                      <p:tavLst>
                                        <p:tav tm="0">
                                          <p:val>
                                            <p:strVal val="#ppt_x"/>
                                          </p:val>
                                        </p:tav>
                                        <p:tav tm="100000">
                                          <p:val>
                                            <p:strVal val="#ppt_x"/>
                                          </p:val>
                                        </p:tav>
                                      </p:tavLst>
                                    </p:anim>
                                    <p:anim calcmode="lin" valueType="num">
                                      <p:cBhvr additive="base">
                                        <p:cTn id="18" dur="500" fill="hold"/>
                                        <p:tgtEl>
                                          <p:spTgt spid="22"/>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additive="base">
                                        <p:cTn id="27" dur="500" fill="hold"/>
                                        <p:tgtEl>
                                          <p:spTgt spid="25"/>
                                        </p:tgtEl>
                                        <p:attrNameLst>
                                          <p:attrName>ppt_x</p:attrName>
                                        </p:attrNameLst>
                                      </p:cBhvr>
                                      <p:tavLst>
                                        <p:tav tm="0">
                                          <p:val>
                                            <p:strVal val="#ppt_x"/>
                                          </p:val>
                                        </p:tav>
                                        <p:tav tm="100000">
                                          <p:val>
                                            <p:strVal val="#ppt_x"/>
                                          </p:val>
                                        </p:tav>
                                      </p:tavLst>
                                    </p:anim>
                                    <p:anim calcmode="lin" valueType="num">
                                      <p:cBhvr additive="base">
                                        <p:cTn id="28" dur="500" fill="hold"/>
                                        <p:tgtEl>
                                          <p:spTgt spid="25"/>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additive="base">
                                        <p:cTn id="37" dur="500" fill="hold"/>
                                        <p:tgtEl>
                                          <p:spTgt spid="28"/>
                                        </p:tgtEl>
                                        <p:attrNameLst>
                                          <p:attrName>ppt_x</p:attrName>
                                        </p:attrNameLst>
                                      </p:cBhvr>
                                      <p:tavLst>
                                        <p:tav tm="0">
                                          <p:val>
                                            <p:strVal val="#ppt_x"/>
                                          </p:val>
                                        </p:tav>
                                        <p:tav tm="100000">
                                          <p:val>
                                            <p:strVal val="#ppt_x"/>
                                          </p:val>
                                        </p:tav>
                                      </p:tavLst>
                                    </p:anim>
                                    <p:anim calcmode="lin" valueType="num">
                                      <p:cBhvr additive="base">
                                        <p:cTn id="38" dur="500" fill="hold"/>
                                        <p:tgtEl>
                                          <p:spTgt spid="28"/>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Version=14.0.0.0,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CSMeta2010Field xmlns="http://schemas.microsoft.com/sharepoint/v3" xsi:nil="true"/>
    <_dlc_DocId xmlns="ab329847-71e0-4991-ae1d-d09f2517fcad">COUNTRYRBLAC-1394-1085</_dlc_DocId>
    <_dlc_DocIdUrl xmlns="ab329847-71e0-4991-ae1d-d09f2517fcad">
      <Url>https://intranet.undp.org/country/rblac/bb/intra/jcccp/_layouts/15/DocIdRedir.aspx?ID=COUNTRYRBLAC-1394-1085</Url>
      <Description>COUNTRYRBLAC-1394-1085</Description>
    </_dlc_DocIdUrl>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8D109AA65D188C45B8686C6DD6129E5C" ma:contentTypeVersion="0" ma:contentTypeDescription="Create a new document." ma:contentTypeScope="" ma:versionID="c5105cbf79a5b4ad6e63b9dc4aace074">
  <xsd:schema xmlns:xsd="http://www.w3.org/2001/XMLSchema" xmlns:xs="http://www.w3.org/2001/XMLSchema" xmlns:p="http://schemas.microsoft.com/office/2006/metadata/properties" xmlns:ns1="http://schemas.microsoft.com/sharepoint/v3" xmlns:ns2="ab329847-71e0-4991-ae1d-d09f2517fcad" targetNamespace="http://schemas.microsoft.com/office/2006/metadata/properties" ma:root="true" ma:fieldsID="546307e152b974e95ef9e9321c966868" ns1:_="" ns2:_="">
    <xsd:import namespace="http://schemas.microsoft.com/sharepoint/v3"/>
    <xsd:import namespace="ab329847-71e0-4991-ae1d-d09f2517fcad"/>
    <xsd:element name="properties">
      <xsd:complexType>
        <xsd:sequence>
          <xsd:element name="documentManagement">
            <xsd:complexType>
              <xsd:all>
                <xsd:element ref="ns2:_dlc_DocId" minOccurs="0"/>
                <xsd:element ref="ns2:_dlc_DocIdUrl" minOccurs="0"/>
                <xsd:element ref="ns2:_dlc_DocIdPersistId" minOccurs="0"/>
                <xsd:element ref="ns1:CSMeta2010Fiel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SMeta2010Field" ma:index="11" nillable="true" ma:displayName="Classification Status" ma:hidden="true" ma:internalName="CSMeta2010Field" ma:readOnly="fals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b329847-71e0-4991-ae1d-d09f2517fcad"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CDC9458-14CC-42F5-91D4-F04329BA1FFC}"/>
</file>

<file path=customXml/itemProps2.xml><?xml version="1.0" encoding="utf-8"?>
<ds:datastoreItem xmlns:ds="http://schemas.openxmlformats.org/officeDocument/2006/customXml" ds:itemID="{22A7315C-4B32-40F0-B4A8-D16E0C9006F6}"/>
</file>

<file path=customXml/itemProps3.xml><?xml version="1.0" encoding="utf-8"?>
<ds:datastoreItem xmlns:ds="http://schemas.openxmlformats.org/officeDocument/2006/customXml" ds:itemID="{3E84075A-EB34-49E8-BA6D-01BF830E6F2C}"/>
</file>

<file path=customXml/itemProps4.xml><?xml version="1.0" encoding="utf-8"?>
<ds:datastoreItem xmlns:ds="http://schemas.openxmlformats.org/officeDocument/2006/customXml" ds:itemID="{16D77C84-FA22-4937-A2CB-BEC56111DFED}"/>
</file>

<file path=docProps/app.xml><?xml version="1.0" encoding="utf-8"?>
<Properties xmlns="http://schemas.openxmlformats.org/officeDocument/2006/extended-properties" xmlns:vt="http://schemas.openxmlformats.org/officeDocument/2006/docPropsVTypes">
  <TotalTime>8027</TotalTime>
  <Words>1260</Words>
  <Application>Microsoft Office PowerPoint</Application>
  <PresentationFormat>Widescreen</PresentationFormat>
  <Paragraphs>158</Paragraphs>
  <Slides>13</Slides>
  <Notes>4</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13</vt:i4>
      </vt:variant>
    </vt:vector>
  </HeadingPairs>
  <TitlesOfParts>
    <vt:vector size="29" baseType="lpstr">
      <vt:lpstr>MS Mincho</vt:lpstr>
      <vt:lpstr>ＭＳ Ｐゴシック</vt:lpstr>
      <vt:lpstr>Adobe Garamond Pro</vt:lpstr>
      <vt:lpstr>Arial</vt:lpstr>
      <vt:lpstr>BundesSerif-Regular</vt:lpstr>
      <vt:lpstr>Calibri</vt:lpstr>
      <vt:lpstr>Calibri Light</vt:lpstr>
      <vt:lpstr>Cambria</vt:lpstr>
      <vt:lpstr>Cordia New</vt:lpstr>
      <vt:lpstr>Myriad Pro</vt:lpstr>
      <vt:lpstr>Segoe UI</vt:lpstr>
      <vt:lpstr>Symbol</vt:lpstr>
      <vt:lpstr>Times New Roman</vt:lpstr>
      <vt:lpstr>Verdana</vt:lpstr>
      <vt:lpstr>Wingdings</vt:lpstr>
      <vt:lpstr>Office Theme</vt:lpstr>
      <vt:lpstr>PowerPoint Presentation</vt:lpstr>
      <vt:lpstr>Resilience to Climate Change – a necessity </vt:lpstr>
      <vt:lpstr>Scale of Finance for Adaptation </vt:lpstr>
      <vt:lpstr>NAP Mandate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Pradeep Kurukulasuriya</dc:creator>
  <cp:lastModifiedBy>Gabor Vereczi</cp:lastModifiedBy>
  <cp:revision>77</cp:revision>
  <dcterms:created xsi:type="dcterms:W3CDTF">2014-08-06T08:44:49Z</dcterms:created>
  <dcterms:modified xsi:type="dcterms:W3CDTF">2016-01-26T14:07:30Z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0x0101008D109AA65D188C45B8686C6DD6129E5C</vt:lpwstr>
  </property>
  <property fmtid="{D5CDD505-2E9C-101B-9397-08002B2CF9AE}" pid="3" name="UN LanguagesTaxHTField0">
    <vt:lpwstr>English|7f98b732-4b5b-4b70-ba90-a0eff09b5d2d</vt:lpwstr>
  </property>
  <property fmtid="{D5CDD505-2E9C-101B-9397-08002B2CF9AE}" pid="4" name="TaxCatchAll">
    <vt:lpwstr>5;#English|7f98b732-4b5b-4b70-ba90-a0eff09b5d2d</vt:lpwstr>
  </property>
  <property fmtid="{D5CDD505-2E9C-101B-9397-08002B2CF9AE}" pid="5" name="UN Languages">
    <vt:lpwstr>5;#English|7f98b732-4b5b-4b70-ba90-a0eff09b5d2d</vt:lpwstr>
  </property>
  <property fmtid="{D5CDD505-2E9C-101B-9397-08002B2CF9AE}" pid="6" name="_dlc_DocIdItemGuid">
    <vt:lpwstr>26600812-a5c4-4c28-b323-7751e0c63929</vt:lpwstr>
  </property>
</Properties>
</file>