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94" r:id="rId3"/>
    <p:sldId id="256" r:id="rId4"/>
    <p:sldId id="269" r:id="rId5"/>
    <p:sldId id="262" r:id="rId6"/>
    <p:sldId id="280" r:id="rId7"/>
    <p:sldId id="284" r:id="rId8"/>
    <p:sldId id="265" r:id="rId9"/>
    <p:sldId id="309" r:id="rId10"/>
    <p:sldId id="297" r:id="rId11"/>
    <p:sldId id="310" r:id="rId12"/>
    <p:sldId id="307" r:id="rId13"/>
    <p:sldId id="308" r:id="rId14"/>
    <p:sldId id="296" r:id="rId15"/>
    <p:sldId id="295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6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DB5931"/>
    <a:srgbClr val="BCB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C9A22-6A80-461F-8D87-F9E66D25C276}" type="datetimeFigureOut">
              <a:rPr lang="en-BZ" smtClean="0"/>
              <a:pPr/>
              <a:t>24/01/2016</a:t>
            </a:fld>
            <a:endParaRPr lang="en-B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B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AB4B9-2F20-43AD-8976-903E01B59E0F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54754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AE4916-8519-4C35-87EE-57C0F032D92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B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B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1EB70-FF41-4054-9297-686EFBF8B5C4}" type="datetimeFigureOut">
              <a:rPr lang="en-BZ" smtClean="0"/>
              <a:pPr/>
              <a:t>24/01/2016</a:t>
            </a:fld>
            <a:endParaRPr lang="en-B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9740-3DE3-4948-99CC-BEB1E13270DB}" type="slidenum">
              <a:rPr lang="en-BZ" smtClean="0"/>
              <a:pPr/>
              <a:t>‹#›</a:t>
            </a:fld>
            <a:endParaRPr lang="en-B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B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B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1EB70-FF41-4054-9297-686EFBF8B5C4}" type="datetimeFigureOut">
              <a:rPr lang="en-BZ" smtClean="0"/>
              <a:pPr/>
              <a:t>24/01/2016</a:t>
            </a:fld>
            <a:endParaRPr lang="en-B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9740-3DE3-4948-99CC-BEB1E13270DB}" type="slidenum">
              <a:rPr lang="en-BZ" smtClean="0"/>
              <a:pPr/>
              <a:t>‹#›</a:t>
            </a:fld>
            <a:endParaRPr lang="en-B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B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B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1EB70-FF41-4054-9297-686EFBF8B5C4}" type="datetimeFigureOut">
              <a:rPr lang="en-BZ" smtClean="0"/>
              <a:pPr/>
              <a:t>24/01/2016</a:t>
            </a:fld>
            <a:endParaRPr lang="en-B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9740-3DE3-4948-99CC-BEB1E13270DB}" type="slidenum">
              <a:rPr lang="en-BZ" smtClean="0"/>
              <a:pPr/>
              <a:t>‹#›</a:t>
            </a:fld>
            <a:endParaRPr lang="en-B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B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B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1EB70-FF41-4054-9297-686EFBF8B5C4}" type="datetimeFigureOut">
              <a:rPr lang="en-BZ" smtClean="0"/>
              <a:pPr/>
              <a:t>24/01/2016</a:t>
            </a:fld>
            <a:endParaRPr lang="en-B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9740-3DE3-4948-99CC-BEB1E13270DB}" type="slidenum">
              <a:rPr lang="en-BZ" smtClean="0"/>
              <a:pPr/>
              <a:t>‹#›</a:t>
            </a:fld>
            <a:endParaRPr lang="en-B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B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1EB70-FF41-4054-9297-686EFBF8B5C4}" type="datetimeFigureOut">
              <a:rPr lang="en-BZ" smtClean="0"/>
              <a:pPr/>
              <a:t>24/01/2016</a:t>
            </a:fld>
            <a:endParaRPr lang="en-B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9740-3DE3-4948-99CC-BEB1E13270DB}" type="slidenum">
              <a:rPr lang="en-BZ" smtClean="0"/>
              <a:pPr/>
              <a:t>‹#›</a:t>
            </a:fld>
            <a:endParaRPr lang="en-B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B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B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B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1EB70-FF41-4054-9297-686EFBF8B5C4}" type="datetimeFigureOut">
              <a:rPr lang="en-BZ" smtClean="0"/>
              <a:pPr/>
              <a:t>24/01/2016</a:t>
            </a:fld>
            <a:endParaRPr lang="en-B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9740-3DE3-4948-99CC-BEB1E13270DB}" type="slidenum">
              <a:rPr lang="en-BZ" smtClean="0"/>
              <a:pPr/>
              <a:t>‹#›</a:t>
            </a:fld>
            <a:endParaRPr lang="en-B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B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B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B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1EB70-FF41-4054-9297-686EFBF8B5C4}" type="datetimeFigureOut">
              <a:rPr lang="en-BZ" smtClean="0"/>
              <a:pPr/>
              <a:t>24/01/2016</a:t>
            </a:fld>
            <a:endParaRPr lang="en-B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9740-3DE3-4948-99CC-BEB1E13270DB}" type="slidenum">
              <a:rPr lang="en-BZ" smtClean="0"/>
              <a:pPr/>
              <a:t>‹#›</a:t>
            </a:fld>
            <a:endParaRPr lang="en-B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B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1EB70-FF41-4054-9297-686EFBF8B5C4}" type="datetimeFigureOut">
              <a:rPr lang="en-BZ" smtClean="0"/>
              <a:pPr/>
              <a:t>24/01/2016</a:t>
            </a:fld>
            <a:endParaRPr lang="en-B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9740-3DE3-4948-99CC-BEB1E13270DB}" type="slidenum">
              <a:rPr lang="en-BZ" smtClean="0"/>
              <a:pPr/>
              <a:t>‹#›</a:t>
            </a:fld>
            <a:endParaRPr lang="en-B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1EB70-FF41-4054-9297-686EFBF8B5C4}" type="datetimeFigureOut">
              <a:rPr lang="en-BZ" smtClean="0"/>
              <a:pPr/>
              <a:t>24/01/2016</a:t>
            </a:fld>
            <a:endParaRPr lang="en-B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9740-3DE3-4948-99CC-BEB1E13270DB}" type="slidenum">
              <a:rPr lang="en-BZ" smtClean="0"/>
              <a:pPr/>
              <a:t>‹#›</a:t>
            </a:fld>
            <a:endParaRPr lang="en-B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B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B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1EB70-FF41-4054-9297-686EFBF8B5C4}" type="datetimeFigureOut">
              <a:rPr lang="en-BZ" smtClean="0"/>
              <a:pPr/>
              <a:t>24/01/2016</a:t>
            </a:fld>
            <a:endParaRPr lang="en-B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9740-3DE3-4948-99CC-BEB1E13270DB}" type="slidenum">
              <a:rPr lang="en-BZ" smtClean="0"/>
              <a:pPr/>
              <a:t>‹#›</a:t>
            </a:fld>
            <a:endParaRPr lang="en-B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B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1EB70-FF41-4054-9297-686EFBF8B5C4}" type="datetimeFigureOut">
              <a:rPr lang="en-BZ" smtClean="0"/>
              <a:pPr/>
              <a:t>24/01/2016</a:t>
            </a:fld>
            <a:endParaRPr lang="en-B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9740-3DE3-4948-99CC-BEB1E13270DB}" type="slidenum">
              <a:rPr lang="en-BZ" smtClean="0"/>
              <a:pPr/>
              <a:t>‹#›</a:t>
            </a:fld>
            <a:endParaRPr lang="en-B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B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B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1EB70-FF41-4054-9297-686EFBF8B5C4}" type="datetimeFigureOut">
              <a:rPr lang="en-BZ" smtClean="0"/>
              <a:pPr/>
              <a:t>24/01/2016</a:t>
            </a:fld>
            <a:endParaRPr lang="en-B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B9740-3DE3-4948-99CC-BEB1E13270DB}" type="slidenum">
              <a:rPr lang="en-BZ" smtClean="0"/>
              <a:pPr/>
              <a:t>‹#›</a:t>
            </a:fld>
            <a:endParaRPr lang="en-B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dms.caribbeanclimate.bz/M-Files/openfile.aspx?objtype=0&amp;docid=6422" TargetMode="External"/><Relationship Id="rId3" Type="http://schemas.openxmlformats.org/officeDocument/2006/relationships/hyperlink" Target="http://dms.caribbeanclimate.bz/M-Files/openfile.aspx?objtype=0&amp;docid=6417" TargetMode="External"/><Relationship Id="rId7" Type="http://schemas.openxmlformats.org/officeDocument/2006/relationships/hyperlink" Target="http://dms.caribbeanclimate.bz/M-Files/openfile.aspx?objtype=0&amp;docid=6421" TargetMode="External"/><Relationship Id="rId2" Type="http://schemas.openxmlformats.org/officeDocument/2006/relationships/hyperlink" Target="http://dms.caribbeanclimate.bz/M-Files/openfile.aspx?objtype=0&amp;docid=641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ms.caribbeanclimate.bz/M-Files/openfile.aspx?objtype=0&amp;docid=6420" TargetMode="External"/><Relationship Id="rId5" Type="http://schemas.openxmlformats.org/officeDocument/2006/relationships/hyperlink" Target="http://dms.caribbeanclimate.bz/M-Files/openfile.aspx?objtype=0&amp;docid=6419" TargetMode="External"/><Relationship Id="rId4" Type="http://schemas.openxmlformats.org/officeDocument/2006/relationships/hyperlink" Target="http://dms.caribbeanclimate.bz/M-Files/openfile.aspx?objtype=0&amp;docid=6418" TargetMode="External"/><Relationship Id="rId9" Type="http://schemas.openxmlformats.org/officeDocument/2006/relationships/hyperlink" Target="http://dms.caribbeanclimate.bz/M-Files/openfile.aspx?objtype=0&amp;docid=6423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Keith\Pictures\home_head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13465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99886" y="1700809"/>
            <a:ext cx="5924442" cy="1523494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BZ" sz="2400" b="1" dirty="0" smtClean="0"/>
              <a:t>Japan-Caribbean Climate Change Partnership</a:t>
            </a:r>
          </a:p>
          <a:p>
            <a:pPr algn="ctr"/>
            <a:endParaRPr lang="en-BZ" sz="900" b="1" dirty="0" smtClean="0"/>
          </a:p>
          <a:p>
            <a:pPr algn="ctr"/>
            <a:r>
              <a:rPr lang="en-BZ" sz="2400" b="1" dirty="0" smtClean="0"/>
              <a:t>Technical Advisory Group </a:t>
            </a:r>
          </a:p>
          <a:p>
            <a:pPr algn="ctr"/>
            <a:endParaRPr lang="en-BZ" sz="2000" b="1" dirty="0" smtClean="0"/>
          </a:p>
          <a:p>
            <a:pPr algn="ctr"/>
            <a:r>
              <a:rPr lang="en-BZ" sz="1600" b="1" dirty="0" smtClean="0"/>
              <a:t>26 – 27 Jan 2016</a:t>
            </a:r>
            <a:endParaRPr lang="en-BZ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3645024"/>
            <a:ext cx="6830652" cy="2677656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BZ" sz="2400" b="1" dirty="0" smtClean="0"/>
              <a:t>A Presentation </a:t>
            </a:r>
          </a:p>
          <a:p>
            <a:pPr algn="ctr">
              <a:lnSpc>
                <a:spcPct val="150000"/>
              </a:lnSpc>
            </a:pPr>
            <a:r>
              <a:rPr lang="en-BZ" sz="2400" b="1" dirty="0" smtClean="0"/>
              <a:t>by the</a:t>
            </a:r>
          </a:p>
          <a:p>
            <a:pPr algn="ctr">
              <a:lnSpc>
                <a:spcPct val="150000"/>
              </a:lnSpc>
            </a:pPr>
            <a:r>
              <a:rPr lang="en-BZ" sz="2400" b="1" i="1" dirty="0" smtClean="0"/>
              <a:t>CARIBBEAN COMMUNITY CLIMATE CHANGE CENTRE</a:t>
            </a:r>
          </a:p>
          <a:p>
            <a:pPr algn="ctr">
              <a:lnSpc>
                <a:spcPct val="150000"/>
              </a:lnSpc>
            </a:pPr>
            <a:r>
              <a:rPr lang="en-BZ" sz="2400" b="1" i="1" dirty="0" smtClean="0"/>
              <a:t>(CCCCC)</a:t>
            </a:r>
          </a:p>
          <a:p>
            <a:pPr algn="ctr"/>
            <a:endParaRPr lang="en-BZ" sz="2400" b="1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34082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BZ" sz="2800" dirty="0" smtClean="0"/>
              <a:t>EU Global Climate Change Alliance Project (EU GCCA)</a:t>
            </a:r>
            <a:endParaRPr lang="en-BZ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81284"/>
            <a:ext cx="8229600" cy="136815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To </a:t>
            </a:r>
            <a:r>
              <a:rPr lang="en-US" sz="2400" dirty="0"/>
              <a:t>enhance local, national and regional capacities and resilience in ways that link sustainable development, risk management, and adaptation for a win-win-win situation.</a:t>
            </a:r>
            <a:endParaRPr lang="en-BZ" sz="2400" dirty="0"/>
          </a:p>
        </p:txBody>
      </p:sp>
      <p:sp>
        <p:nvSpPr>
          <p:cNvPr id="4" name="Rectangle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1424" y="2096639"/>
            <a:ext cx="6923176" cy="44012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Climate monitoring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</a:rPr>
              <a:t>hydro-meteorological </a:t>
            </a:r>
            <a:r>
              <a:rPr lang="en-US" sz="2000" dirty="0">
                <a:latin typeface="Arial" panose="020B0604020202020204" pitchFamily="34" charset="0"/>
              </a:rPr>
              <a:t>stations and 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</a:rPr>
              <a:t>Coral Reef Early Warning Stations (CREWS)</a:t>
            </a:r>
          </a:p>
          <a:p>
            <a:pPr lvl="1"/>
            <a:endParaRPr lang="en-US" sz="1000" dirty="0"/>
          </a:p>
          <a:p>
            <a:pPr marL="0" lvl="1"/>
            <a:r>
              <a:rPr lang="en-US" sz="2400" dirty="0" smtClean="0"/>
              <a:t>National Adaptation Strategies and Action Plans</a:t>
            </a:r>
          </a:p>
          <a:p>
            <a:pPr lvl="1"/>
            <a:endParaRPr lang="en-US" sz="1000" dirty="0"/>
          </a:p>
          <a:p>
            <a:pPr marL="0" lvl="1"/>
            <a:r>
              <a:rPr lang="en-US" sz="2400" dirty="0" smtClean="0"/>
              <a:t>Climate modeling</a:t>
            </a:r>
          </a:p>
          <a:p>
            <a:pPr marL="0" lvl="1"/>
            <a:endParaRPr lang="en-US" sz="1000" dirty="0" smtClean="0"/>
          </a:p>
          <a:p>
            <a:pPr marL="0" lvl="1"/>
            <a:r>
              <a:rPr lang="en-US" sz="2400" dirty="0" smtClean="0"/>
              <a:t>Vulnerability and Risk Assessments</a:t>
            </a:r>
          </a:p>
          <a:p>
            <a:pPr marL="0" lvl="1"/>
            <a:endParaRPr lang="en-US" sz="1000" dirty="0" smtClean="0"/>
          </a:p>
          <a:p>
            <a:pPr marL="0" lvl="1"/>
            <a:r>
              <a:rPr lang="en-US" sz="2400" dirty="0" smtClean="0"/>
              <a:t>Adaptation Projects</a:t>
            </a:r>
          </a:p>
          <a:p>
            <a:pPr marL="914400" lvl="3" indent="-457200"/>
            <a:r>
              <a:rPr lang="en-US" sz="2400" dirty="0" smtClean="0"/>
              <a:t>Support for installation of Reverse Osmosis plants in </a:t>
            </a:r>
            <a:r>
              <a:rPr lang="en-US" sz="2400" dirty="0" err="1" smtClean="0"/>
              <a:t>Carricou</a:t>
            </a:r>
            <a:r>
              <a:rPr lang="en-US" sz="2400" dirty="0" smtClean="0"/>
              <a:t> and Petit Martinique</a:t>
            </a:r>
          </a:p>
          <a:p>
            <a:pPr marL="457200" lvl="2"/>
            <a:r>
              <a:rPr lang="en-US" sz="2400" dirty="0" smtClean="0"/>
              <a:t>Photovoltaic systems</a:t>
            </a:r>
            <a:endParaRPr lang="en-US" sz="2400" dirty="0"/>
          </a:p>
        </p:txBody>
      </p:sp>
      <p:pic>
        <p:nvPicPr>
          <p:cNvPr id="7" name="Picture 6" descr="C:\Users\McGann\Documents\EU GCCA\PROJECT LETTERHEADS AND LOGOS\_GCCA Intra-ACP logo E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1752" y="5805264"/>
            <a:ext cx="223224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8012"/>
            <a:ext cx="8229600" cy="90872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800" i="1" dirty="0"/>
              <a:t>The</a:t>
            </a:r>
            <a:r>
              <a:rPr lang="en-US" sz="2800" dirty="0"/>
              <a:t> </a:t>
            </a:r>
            <a:r>
              <a:rPr lang="en-US" sz="2800" i="1" dirty="0"/>
              <a:t>Caribbean Regional Resilience Development Implementation Project</a:t>
            </a:r>
            <a:r>
              <a:rPr lang="en-US" sz="2800" dirty="0"/>
              <a:t> </a:t>
            </a:r>
            <a:r>
              <a:rPr lang="en-US" sz="2800" dirty="0" smtClean="0"/>
              <a:t>(2011 – 2016) - DFID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564904"/>
            <a:ext cx="6984776" cy="414850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Resource </a:t>
            </a:r>
            <a:r>
              <a:rPr lang="en-US" sz="2800" dirty="0" err="1"/>
              <a:t>mobilisation</a:t>
            </a:r>
            <a:r>
              <a:rPr lang="en-US" sz="2800" dirty="0"/>
              <a:t> for national adaptation </a:t>
            </a:r>
            <a:r>
              <a:rPr lang="en-US" sz="2800" dirty="0" smtClean="0"/>
              <a:t>priorities,</a:t>
            </a:r>
          </a:p>
          <a:p>
            <a:r>
              <a:rPr lang="en-US" sz="2800" dirty="0" smtClean="0"/>
              <a:t>Fisheries and Marine Protected Areas</a:t>
            </a:r>
          </a:p>
          <a:p>
            <a:r>
              <a:rPr lang="en-US" sz="2800" dirty="0" smtClean="0"/>
              <a:t>Integration of risk management and adaptation into 	national planning processes</a:t>
            </a:r>
          </a:p>
          <a:p>
            <a:r>
              <a:rPr lang="en-US" sz="2800" dirty="0" smtClean="0"/>
              <a:t>Demonstration of adaptation projects</a:t>
            </a:r>
            <a:endParaRPr lang="en-US" sz="2800" dirty="0"/>
          </a:p>
          <a:p>
            <a:r>
              <a:rPr lang="en-US" sz="2800" dirty="0" smtClean="0"/>
              <a:t>Enhanced monitoring, reporting and evaluation functions.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184372"/>
            <a:ext cx="82296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Project concludes 31 March 2016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Project extension beyond 2016 approved and funded</a:t>
            </a:r>
            <a:endParaRPr lang="en-US" sz="2400" dirty="0"/>
          </a:p>
        </p:txBody>
      </p:sp>
      <p:pic>
        <p:nvPicPr>
          <p:cNvPr id="3074" name="Picture 2" descr="Logo of UKa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0841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598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36215"/>
            <a:ext cx="5976663" cy="41805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Caribbean Weather Impacts Group Project 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0" y="921706"/>
            <a:ext cx="672346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To address the</a:t>
            </a:r>
            <a:r>
              <a:rPr lang="en-US" dirty="0"/>
              <a:t> likely impacts and hazards arising from climate </a:t>
            </a:r>
            <a:r>
              <a:rPr lang="en-US" dirty="0" smtClean="0"/>
              <a:t>change through </a:t>
            </a:r>
            <a:r>
              <a:rPr lang="en-US" dirty="0"/>
              <a:t>the provision of locally relevant </a:t>
            </a:r>
            <a:r>
              <a:rPr lang="en-US" dirty="0" smtClean="0"/>
              <a:t>weather information for </a:t>
            </a:r>
            <a:r>
              <a:rPr lang="en-US" dirty="0"/>
              <a:t>a range of time horizons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32000" y="1898892"/>
            <a:ext cx="1311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Outputs:</a:t>
            </a:r>
            <a:endParaRPr lang="en-US" sz="2400" b="1" dirty="0"/>
          </a:p>
        </p:txBody>
      </p:sp>
      <p:grpSp>
        <p:nvGrpSpPr>
          <p:cNvPr id="6" name="Group 5"/>
          <p:cNvGrpSpPr/>
          <p:nvPr/>
        </p:nvGrpSpPr>
        <p:grpSpPr bwMode="auto">
          <a:xfrm>
            <a:off x="0" y="3611070"/>
            <a:ext cx="5616624" cy="864096"/>
            <a:chOff x="0" y="0"/>
            <a:chExt cx="6058" cy="840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6058" cy="8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02" y="191"/>
              <a:ext cx="668" cy="4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pic>
        <p:nvPicPr>
          <p:cNvPr id="9" name="Picture 3" descr="cariwig_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3" y="23148"/>
            <a:ext cx="1467653" cy="107526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090476" y="2102739"/>
            <a:ext cx="201164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Weather </a:t>
            </a:r>
            <a:r>
              <a:rPr lang="en-US" dirty="0" smtClean="0"/>
              <a:t>Generator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Online Portal </a:t>
            </a:r>
            <a:endParaRPr lang="en-US" u="sng" dirty="0"/>
          </a:p>
        </p:txBody>
      </p:sp>
      <p:sp>
        <p:nvSpPr>
          <p:cNvPr id="12" name="Rectangle 11"/>
          <p:cNvSpPr/>
          <p:nvPr/>
        </p:nvSpPr>
        <p:spPr>
          <a:xfrm>
            <a:off x="648072" y="5746732"/>
            <a:ext cx="377991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Simple Model For </a:t>
            </a:r>
            <a:r>
              <a:rPr lang="en-US" dirty="0" err="1"/>
              <a:t>Advecting</a:t>
            </a:r>
            <a:r>
              <a:rPr lang="en-US" dirty="0"/>
              <a:t> Storms &amp; Hurricanes (</a:t>
            </a:r>
            <a:r>
              <a:rPr lang="en-US" u="sng" dirty="0"/>
              <a:t>SMASH)</a:t>
            </a:r>
            <a:r>
              <a:rPr lang="en-US" dirty="0"/>
              <a:t> </a:t>
            </a:r>
            <a:r>
              <a:rPr lang="en-US" dirty="0" smtClean="0"/>
              <a:t>– Tropical </a:t>
            </a:r>
            <a:r>
              <a:rPr lang="en-US" dirty="0"/>
              <a:t>Storm Tool</a:t>
            </a:r>
          </a:p>
        </p:txBody>
      </p:sp>
      <p:pic>
        <p:nvPicPr>
          <p:cNvPr id="14" name="Picture 3" descr="C:\Users\Admin\Desktop\Grenada\CARIWIG SCREEN\storm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5960" y="5013176"/>
            <a:ext cx="2977359" cy="166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2094246"/>
            <a:ext cx="2746612" cy="147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81835" y="498518"/>
            <a:ext cx="659148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Funded by Caribbean Development and Knowledge Network (CDKN)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05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3460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2400" dirty="0" smtClean="0"/>
              <a:t>CARIWIG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31940"/>
            <a:ext cx="8712968" cy="49493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Roger </a:t>
            </a:r>
            <a:r>
              <a:rPr lang="en-US" dirty="0" err="1"/>
              <a:t>Rivero</a:t>
            </a:r>
            <a:r>
              <a:rPr lang="en-US" dirty="0"/>
              <a:t> Jr. et. al. (2015): </a:t>
            </a:r>
            <a:r>
              <a:rPr lang="en-US" u="sng" dirty="0">
                <a:hlinkClick r:id="rId2" tooltip="assessment-ccimpacts-agriculture-belize"/>
              </a:rPr>
              <a:t>Assessment of Climate Change Impacts on Agriculture on </a:t>
            </a:r>
            <a:r>
              <a:rPr lang="en-US" u="sng" dirty="0" err="1">
                <a:hlinkClick r:id="rId2" tooltip="assessment-ccimpacts-agriculture-belize"/>
              </a:rPr>
              <a:t>Cayo</a:t>
            </a:r>
            <a:r>
              <a:rPr lang="en-US" u="sng" dirty="0">
                <a:hlinkClick r:id="rId2" tooltip="assessment-ccimpacts-agriculture-belize"/>
              </a:rPr>
              <a:t> District, </a:t>
            </a:r>
            <a:r>
              <a:rPr lang="en-US" u="sng" dirty="0" smtClean="0">
                <a:hlinkClick r:id="rId2" tooltip="assessment-ccimpacts-agriculture-belize"/>
              </a:rPr>
              <a:t>Belize</a:t>
            </a:r>
            <a:endParaRPr lang="en-US" u="sng" dirty="0" smtClean="0"/>
          </a:p>
          <a:p>
            <a:endParaRPr lang="en-US" sz="1100" dirty="0"/>
          </a:p>
          <a:p>
            <a:r>
              <a:rPr lang="en-US" dirty="0"/>
              <a:t>Coastal Zone Management Unit (2015): </a:t>
            </a:r>
            <a:r>
              <a:rPr lang="en-US" u="sng" dirty="0">
                <a:hlinkClick r:id="rId3" tooltip="Barbados-Coastal-Protection"/>
              </a:rPr>
              <a:t>Barbados Coastal Protection Case Study </a:t>
            </a:r>
            <a:endParaRPr lang="en-US" u="sng" dirty="0"/>
          </a:p>
          <a:p>
            <a:endParaRPr lang="en-US" sz="1100" u="sng" dirty="0" smtClean="0"/>
          </a:p>
          <a:p>
            <a:r>
              <a:rPr lang="en-US" dirty="0" smtClean="0"/>
              <a:t>Diana </a:t>
            </a:r>
            <a:r>
              <a:rPr lang="en-US" dirty="0"/>
              <a:t>Ruiz (2015): </a:t>
            </a:r>
            <a:r>
              <a:rPr lang="en-US" u="sng" dirty="0">
                <a:hlinkClick r:id="rId4" tooltip="Dengue-Fever-Belize-District-Case-Study"/>
              </a:rPr>
              <a:t>Dengue Fever in the Belize District Case Study</a:t>
            </a:r>
            <a:r>
              <a:rPr lang="en-US" dirty="0"/>
              <a:t> </a:t>
            </a:r>
            <a:endParaRPr lang="en-US" dirty="0" smtClean="0"/>
          </a:p>
          <a:p>
            <a:pPr marL="0" indent="0">
              <a:buNone/>
            </a:pPr>
            <a:endParaRPr lang="en-US" sz="1100" dirty="0"/>
          </a:p>
          <a:p>
            <a:r>
              <a:rPr lang="en-US" dirty="0"/>
              <a:t>Abel </a:t>
            </a:r>
            <a:r>
              <a:rPr lang="en-US" dirty="0" err="1"/>
              <a:t>Centella</a:t>
            </a:r>
            <a:r>
              <a:rPr lang="en-US" dirty="0"/>
              <a:t> et. al. (2015): </a:t>
            </a:r>
            <a:r>
              <a:rPr lang="en-US" u="sng" dirty="0">
                <a:hlinkClick r:id="rId5" tooltip="Drought-Case-Study"/>
              </a:rPr>
              <a:t>Drought Case Studies using the Caribbean Assessment of Regional </a:t>
            </a:r>
            <a:r>
              <a:rPr lang="en-US" u="sng" dirty="0" err="1">
                <a:hlinkClick r:id="rId5" tooltip="Drought-Case-Study"/>
              </a:rPr>
              <a:t>DROught</a:t>
            </a:r>
            <a:r>
              <a:rPr lang="en-US" u="sng" dirty="0">
                <a:hlinkClick r:id="rId5" tooltip="Drought-Case-Study"/>
              </a:rPr>
              <a:t> (</a:t>
            </a:r>
            <a:r>
              <a:rPr lang="en-US" u="sng" dirty="0" err="1">
                <a:hlinkClick r:id="rId5" tooltip="Drought-Case-Study"/>
              </a:rPr>
              <a:t>CARiDRO</a:t>
            </a:r>
            <a:r>
              <a:rPr lang="en-US" u="sng" dirty="0">
                <a:hlinkClick r:id="rId5" tooltip="Drought-Case-Study"/>
              </a:rPr>
              <a:t>) tool </a:t>
            </a:r>
            <a:endParaRPr lang="en-US" u="sng" dirty="0" smtClean="0"/>
          </a:p>
          <a:p>
            <a:endParaRPr lang="en-US" sz="1100" dirty="0"/>
          </a:p>
          <a:p>
            <a:r>
              <a:rPr lang="en-US" dirty="0"/>
              <a:t>Junior A. Mathurin &amp; Dr. Yannick </a:t>
            </a:r>
            <a:r>
              <a:rPr lang="en-US" dirty="0" err="1"/>
              <a:t>Cesses</a:t>
            </a:r>
            <a:r>
              <a:rPr lang="en-US" dirty="0"/>
              <a:t> (2015): </a:t>
            </a:r>
            <a:r>
              <a:rPr lang="en-US" u="sng" dirty="0">
                <a:hlinkClick r:id="rId6" tooltip="Effect-Surface-Water-Saint-Lucia"/>
              </a:rPr>
              <a:t>Effect of climate change on surface water resource (St Lucia) </a:t>
            </a:r>
            <a:endParaRPr lang="en-US" u="sng" dirty="0" smtClean="0"/>
          </a:p>
          <a:p>
            <a:endParaRPr lang="en-US" sz="1300" dirty="0"/>
          </a:p>
          <a:p>
            <a:r>
              <a:rPr lang="en-US" dirty="0"/>
              <a:t>Raquel Chun (2015): </a:t>
            </a:r>
            <a:r>
              <a:rPr lang="en-US" u="sng" dirty="0">
                <a:hlinkClick r:id="rId7" tooltip="Flood-Risk-Urban-Development-Belize"/>
              </a:rPr>
              <a:t>Flood risk and Urban Development in Belize City Case Study </a:t>
            </a:r>
            <a:endParaRPr lang="en-US" u="sng" dirty="0" smtClean="0"/>
          </a:p>
          <a:p>
            <a:endParaRPr lang="en-US" sz="1300" dirty="0"/>
          </a:p>
          <a:p>
            <a:r>
              <a:rPr lang="en-US" dirty="0" err="1"/>
              <a:t>Arpita</a:t>
            </a:r>
            <a:r>
              <a:rPr lang="en-US" dirty="0"/>
              <a:t> Mandal et. al (2015): </a:t>
            </a:r>
            <a:r>
              <a:rPr lang="en-US" u="sng" dirty="0">
                <a:hlinkClick r:id="rId8"/>
              </a:rPr>
              <a:t>Scenarios of discharge for the Hope River Watershed in response to variable tropical cyclone characteristics Case Study </a:t>
            </a:r>
            <a:endParaRPr lang="en-US" u="sng" dirty="0" smtClean="0"/>
          </a:p>
          <a:p>
            <a:endParaRPr lang="en-US" sz="1300" dirty="0"/>
          </a:p>
          <a:p>
            <a:r>
              <a:rPr lang="en-US" dirty="0"/>
              <a:t>Dale Rankine et. al (2015): </a:t>
            </a:r>
            <a:r>
              <a:rPr lang="en-US" u="sng" dirty="0">
                <a:hlinkClick r:id="rId9"/>
              </a:rPr>
              <a:t>Sweet Potato Case Study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7435" y="692696"/>
            <a:ext cx="2050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Case Studies</a:t>
            </a:r>
          </a:p>
        </p:txBody>
      </p:sp>
    </p:spTree>
    <p:extLst>
      <p:ext uri="{BB962C8B-B14F-4D97-AF65-F5344CB8AC3E}">
        <p14:creationId xmlns:p14="http://schemas.microsoft.com/office/powerpoint/2010/main" val="3941481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5328592" cy="63408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BZ" sz="3200" dirty="0" smtClean="0"/>
              <a:t>Database Management System</a:t>
            </a:r>
            <a:endParaRPr lang="en-BZ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BZ" dirty="0" smtClean="0"/>
              <a:t>To </a:t>
            </a:r>
            <a:r>
              <a:rPr lang="en-BZ" dirty="0" smtClean="0"/>
              <a:t>develop a regional operational Database Management System that would facilitate open access to data products useful for observing environmental change </a:t>
            </a:r>
            <a:endParaRPr lang="en-BZ" dirty="0" smtClean="0"/>
          </a:p>
          <a:p>
            <a:endParaRPr lang="en-BZ" sz="1300" dirty="0" smtClean="0"/>
          </a:p>
          <a:p>
            <a:r>
              <a:rPr lang="en-US" dirty="0" smtClean="0"/>
              <a:t>Key partners: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Caribbean Institute of Meteorology and Hydrology (CIMH),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National Oceanic and Atmospheric Agency (NOAA) and </a:t>
            </a:r>
            <a:endParaRPr lang="en-US" dirty="0" smtClean="0"/>
          </a:p>
          <a:p>
            <a:pPr lvl="1"/>
            <a:r>
              <a:rPr lang="es-ES_tradnl" dirty="0" smtClean="0"/>
              <a:t>Centro </a:t>
            </a:r>
            <a:r>
              <a:rPr lang="es-ES_tradnl" dirty="0" smtClean="0"/>
              <a:t>del Agua del Trópico Húmedo para América Latina y El Caribe</a:t>
            </a:r>
            <a:r>
              <a:rPr lang="en-US" dirty="0" smtClean="0"/>
              <a:t> (CATHALAC</a:t>
            </a:r>
            <a:r>
              <a:rPr lang="en-US" dirty="0" smtClean="0"/>
              <a:t>)  </a:t>
            </a:r>
          </a:p>
          <a:p>
            <a:pPr lvl="1"/>
            <a:endParaRPr lang="en-US" sz="1300" dirty="0" smtClean="0"/>
          </a:p>
          <a:p>
            <a:r>
              <a:rPr lang="en-BZ" dirty="0"/>
              <a:t>P</a:t>
            </a:r>
            <a:r>
              <a:rPr lang="en-BZ" dirty="0" smtClean="0"/>
              <a:t>articipating countries: </a:t>
            </a:r>
            <a:r>
              <a:rPr lang="en-US" dirty="0" smtClean="0"/>
              <a:t>Barbados</a:t>
            </a:r>
            <a:r>
              <a:rPr lang="en-US" dirty="0" smtClean="0"/>
              <a:t>, Belize, the Commonwealth of Dominica, Guyana, Jamaica, and St. </a:t>
            </a:r>
            <a:r>
              <a:rPr lang="en-US" dirty="0" smtClean="0"/>
              <a:t>Lucia</a:t>
            </a:r>
          </a:p>
          <a:p>
            <a:endParaRPr lang="en-US" sz="1300" dirty="0" smtClean="0"/>
          </a:p>
          <a:p>
            <a:r>
              <a:rPr lang="en-US" dirty="0" smtClean="0"/>
              <a:t>Output: Database </a:t>
            </a:r>
            <a:r>
              <a:rPr lang="en-US" dirty="0" smtClean="0"/>
              <a:t>management system </a:t>
            </a:r>
            <a:r>
              <a:rPr lang="en-US" dirty="0" smtClean="0"/>
              <a:t>installed </a:t>
            </a:r>
            <a:r>
              <a:rPr lang="en-US" dirty="0" smtClean="0"/>
              <a:t>on the CIMH </a:t>
            </a:r>
            <a:r>
              <a:rPr lang="en-US" dirty="0" smtClean="0"/>
              <a:t>server </a:t>
            </a:r>
            <a:endParaRPr lang="en-BZ" dirty="0" smtClean="0"/>
          </a:p>
          <a:p>
            <a:endParaRPr lang="en-B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-27731"/>
            <a:ext cx="6264696" cy="112474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BZ" sz="2800" b="1" dirty="0"/>
              <a:t>Caribbean Climate Online Risk and Adaptation Tool (CCORAL</a:t>
            </a:r>
            <a:r>
              <a:rPr lang="en-BZ" sz="2800" b="1" dirty="0" smtClean="0"/>
              <a:t>)</a:t>
            </a:r>
            <a:endParaRPr lang="en-BZ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2276872"/>
            <a:ext cx="5297760" cy="403244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BZ" sz="2600" dirty="0" smtClean="0"/>
              <a:t>Risk </a:t>
            </a:r>
            <a:r>
              <a:rPr lang="en-BZ" sz="2600" dirty="0" smtClean="0"/>
              <a:t>Management Tool designed to inculcate a risk management ethos in </a:t>
            </a:r>
            <a:r>
              <a:rPr lang="en-BZ" sz="2600" dirty="0" smtClean="0"/>
              <a:t>decision-making</a:t>
            </a:r>
          </a:p>
          <a:p>
            <a:r>
              <a:rPr lang="en-BZ" sz="2600" dirty="0" smtClean="0"/>
              <a:t>On-line, user friendly, </a:t>
            </a:r>
          </a:p>
          <a:p>
            <a:r>
              <a:rPr lang="en-BZ" sz="2600" dirty="0" smtClean="0"/>
              <a:t>14 </a:t>
            </a:r>
            <a:r>
              <a:rPr lang="en-BZ" sz="2600" dirty="0" smtClean="0"/>
              <a:t>CARICOM Member States </a:t>
            </a:r>
            <a:r>
              <a:rPr lang="en-BZ" sz="2600" dirty="0" smtClean="0"/>
              <a:t>trained to date</a:t>
            </a:r>
            <a:endParaRPr lang="en-BZ" sz="2600" dirty="0" smtClean="0"/>
          </a:p>
          <a:p>
            <a:r>
              <a:rPr lang="en-BZ" sz="2600" dirty="0" smtClean="0"/>
              <a:t>More training to be rolled out in 2016-2017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" b="5240"/>
          <a:stretch>
            <a:fillRect/>
          </a:stretch>
        </p:blipFill>
        <p:spPr bwMode="auto">
          <a:xfrm>
            <a:off x="11376" y="0"/>
            <a:ext cx="1835696" cy="5516562"/>
          </a:xfrm>
          <a:prstGeom prst="roundRect">
            <a:avLst>
              <a:gd name="adj" fmla="val 8594"/>
            </a:avLst>
          </a:prstGeom>
          <a:solidFill>
            <a:srgbClr val="F48038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2483768" y="1383256"/>
            <a:ext cx="432394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Financed by DFID; CDB; CDKN; EU GCCA</a:t>
            </a:r>
            <a:endParaRPr lang="en-US" sz="20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268413"/>
            <a:ext cx="1979612" cy="55895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472"/>
            <a:ext cx="7365504" cy="14401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1800" b="1" dirty="0" smtClean="0"/>
              <a:t>Caribbean Climate Change and Risk Reduction Initiative (CCCARRI) Project funded by USAID</a:t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dirty="0" smtClean="0"/>
              <a:t>Sept 2015 - 30 Sept 2020</a:t>
            </a:r>
            <a:endParaRPr lang="en-BZ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48880"/>
            <a:ext cx="8785001" cy="388843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2400" dirty="0" smtClean="0"/>
              <a:t>Improved institutional capacity to generate and use climate data and information in </a:t>
            </a:r>
            <a:r>
              <a:rPr lang="en-US" sz="2400" dirty="0" smtClean="0"/>
              <a:t>decision-making</a:t>
            </a:r>
          </a:p>
          <a:p>
            <a:endParaRPr lang="en-US" sz="1800" dirty="0" smtClean="0"/>
          </a:p>
          <a:p>
            <a:r>
              <a:rPr lang="en-US" sz="2400" dirty="0" smtClean="0"/>
              <a:t>Strengthened institutional capacity to assess feasibility of, and to implement key innovative adaptation approaches inclusive of agricultural, coastal, and water resources management </a:t>
            </a:r>
            <a:endParaRPr lang="en-US" sz="2400" dirty="0" smtClean="0"/>
          </a:p>
          <a:p>
            <a:endParaRPr lang="en-US" sz="1800" dirty="0" smtClean="0"/>
          </a:p>
          <a:p>
            <a:r>
              <a:rPr lang="en-US" sz="2400" dirty="0" smtClean="0"/>
              <a:t>Increased national and regional capacity to access climate financing for the scale up and replication of cost effective, sustainable adaptation initiatives</a:t>
            </a:r>
            <a:endParaRPr lang="en-BZ" sz="2400" dirty="0"/>
          </a:p>
        </p:txBody>
      </p:sp>
      <p:pic>
        <p:nvPicPr>
          <p:cNvPr id="2050" name="Picture 2" descr="U.S. Agency for International Develo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6290273"/>
            <a:ext cx="18002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744758"/>
            <a:ext cx="459568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Parties: Eastern and Southern Caribbean States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48" y="44624"/>
            <a:ext cx="82296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BZ" sz="2400" b="1" dirty="0" smtClean="0"/>
              <a:t>Coastal Protection for Climate Change Adaptation in the</a:t>
            </a:r>
            <a:br>
              <a:rPr lang="en-BZ" sz="2400" b="1" dirty="0" smtClean="0"/>
            </a:br>
            <a:r>
              <a:rPr lang="en-BZ" sz="2400" b="1" dirty="0" smtClean="0"/>
              <a:t>Small Island States in the Caribbean Project funded by </a:t>
            </a:r>
            <a:r>
              <a:rPr lang="en-BZ" sz="2400" dirty="0" smtClean="0"/>
              <a:t>KFW</a:t>
            </a:r>
            <a:br>
              <a:rPr lang="en-BZ" sz="2400" dirty="0" smtClean="0"/>
            </a:br>
            <a:r>
              <a:rPr lang="en-BZ" sz="2400" dirty="0" smtClean="0"/>
              <a:t>2015 to 2019  </a:t>
            </a:r>
            <a:endParaRPr lang="en-BZ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58924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BZ" sz="2600" dirty="0" smtClean="0"/>
              <a:t>Participating countries of GND, SVG, SLU, JA</a:t>
            </a:r>
          </a:p>
          <a:p>
            <a:r>
              <a:rPr lang="en-GB" sz="2600" u="sng" dirty="0" smtClean="0"/>
              <a:t>Component 1</a:t>
            </a:r>
            <a:r>
              <a:rPr lang="en-GB" sz="2600" dirty="0" smtClean="0"/>
              <a:t>: Investments for sustainable improvements of coastal ecosystems relevant for climate change adaptation, including:</a:t>
            </a:r>
            <a:endParaRPr lang="en-BZ" sz="2600" dirty="0" smtClean="0"/>
          </a:p>
          <a:p>
            <a:pPr lvl="1"/>
            <a:r>
              <a:rPr lang="en-GB" sz="2400" dirty="0" smtClean="0"/>
              <a:t>Measures related to the protection and sustainable management of ecosystems relevant for adaptation;</a:t>
            </a:r>
            <a:endParaRPr lang="en-BZ" sz="2400" dirty="0" smtClean="0"/>
          </a:p>
          <a:p>
            <a:pPr lvl="1"/>
            <a:r>
              <a:rPr lang="en-GB" sz="2400" dirty="0" smtClean="0"/>
              <a:t>Measures related to the rehabilitation or substitution of ecosystems relevant for adaptation; and</a:t>
            </a:r>
            <a:endParaRPr lang="en-BZ" sz="2400" dirty="0" smtClean="0"/>
          </a:p>
          <a:p>
            <a:pPr lvl="1"/>
            <a:r>
              <a:rPr lang="en-GB" sz="2400" dirty="0" smtClean="0"/>
              <a:t>Measures related to the monitoring of coastal </a:t>
            </a:r>
            <a:r>
              <a:rPr lang="en-GB" sz="2400" dirty="0" smtClean="0"/>
              <a:t>ecosystems</a:t>
            </a:r>
          </a:p>
          <a:p>
            <a:pPr marL="457200" lvl="1" indent="0">
              <a:buNone/>
            </a:pPr>
            <a:endParaRPr lang="en-BZ" sz="2400" dirty="0" smtClean="0"/>
          </a:p>
          <a:p>
            <a:r>
              <a:rPr lang="en-GB" sz="2600" u="sng" dirty="0" smtClean="0"/>
              <a:t>Component 2</a:t>
            </a:r>
            <a:r>
              <a:rPr lang="en-GB" sz="2600" dirty="0" smtClean="0"/>
              <a:t>: Assistance in the preparation and implementation of Local Adaptation Measures</a:t>
            </a:r>
            <a:endParaRPr lang="en-BZ" sz="2600" dirty="0" smtClean="0"/>
          </a:p>
          <a:p>
            <a:endParaRPr lang="en-BZ" sz="2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088" y="1340768"/>
            <a:ext cx="8784976" cy="367240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2800" dirty="0"/>
              <a:t>In its efforts, the CCCCC has been granted the support within the GIZ – REETA program to introduce a mobile biogas Laboratory at the University of Belize (UB) for use within CARICOM Members states and also by the private </a:t>
            </a:r>
            <a:r>
              <a:rPr lang="en-US" sz="2800" dirty="0" smtClean="0"/>
              <a:t>sector</a:t>
            </a:r>
          </a:p>
          <a:p>
            <a:r>
              <a:rPr lang="en-US" sz="2800" dirty="0" smtClean="0"/>
              <a:t>Installation of Photovoltaic systems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Other Biomass Projects</a:t>
            </a:r>
          </a:p>
          <a:p>
            <a:endParaRPr lang="en-US" sz="2800" dirty="0" smtClean="0"/>
          </a:p>
          <a:p>
            <a:endParaRPr lang="en-BZ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38029"/>
            <a:ext cx="8229600" cy="41805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 smtClean="0"/>
              <a:t>Renewable Energy</a:t>
            </a:r>
            <a:endParaRPr lang="en-US" sz="32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2800" b="1" dirty="0" smtClean="0"/>
              <a:t>Focal Area 2: Climate Change, Disaster Management,  Environment and Energy – 11 EDF</a:t>
            </a:r>
            <a:r>
              <a:rPr lang="en-BZ" sz="2800" dirty="0" smtClean="0"/>
              <a:t/>
            </a:r>
            <a:br>
              <a:rPr lang="en-BZ" sz="2800" dirty="0" smtClean="0"/>
            </a:br>
            <a:endParaRPr lang="en-BZ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Objective  1: To improve regional resilience to impacts of climate change and natural disasters affecting sustained economic and social </a:t>
            </a:r>
            <a:r>
              <a:rPr lang="en-GB" dirty="0" smtClean="0"/>
              <a:t>development</a:t>
            </a:r>
          </a:p>
          <a:p>
            <a:endParaRPr lang="en-GB" dirty="0" smtClean="0"/>
          </a:p>
          <a:p>
            <a:r>
              <a:rPr lang="en-US" dirty="0" smtClean="0"/>
              <a:t>Objective 2: To support regional capacity for the sustainable use of natural </a:t>
            </a:r>
            <a:r>
              <a:rPr lang="en-US" dirty="0" smtClean="0"/>
              <a:t>resources</a:t>
            </a:r>
          </a:p>
          <a:p>
            <a:endParaRPr lang="en-BZ" dirty="0" smtClean="0"/>
          </a:p>
          <a:p>
            <a:r>
              <a:rPr lang="en-US" dirty="0" smtClean="0"/>
              <a:t>Objective 3: To </a:t>
            </a:r>
            <a:r>
              <a:rPr lang="en-GB" dirty="0" smtClean="0"/>
              <a:t>promote Energy Efficiency  (EE) and development and use of renewable energy</a:t>
            </a:r>
            <a:endParaRPr lang="en-B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91703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BZ" dirty="0" smtClean="0"/>
              <a:t>Ongoing initiatives and potential synergies</a:t>
            </a:r>
          </a:p>
          <a:p>
            <a:endParaRPr lang="en-BZ" dirty="0" smtClean="0"/>
          </a:p>
          <a:p>
            <a:r>
              <a:rPr lang="en-BZ" dirty="0" smtClean="0"/>
              <a:t>Work at regional and national levels contributing to development or implementation of Nationally Appropriate Mitigation Actions (NAMAs) and National Adaptation Plans (NAPs)</a:t>
            </a:r>
          </a:p>
          <a:p>
            <a:endParaRPr lang="en-BZ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692696"/>
            <a:ext cx="378225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BZ" sz="3200" dirty="0" smtClean="0"/>
              <a:t>Focus of Presentation</a:t>
            </a:r>
            <a:endParaRPr lang="en-BZ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1340768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BZ" sz="2800" b="1" dirty="0"/>
              <a:t>Coastal Protection for Climate Change Adaptation in the Small Island States in the Caribbean </a:t>
            </a:r>
            <a:r>
              <a:rPr lang="en-BZ" sz="2800" b="1" dirty="0" smtClean="0"/>
              <a:t> - </a:t>
            </a:r>
            <a:r>
              <a:rPr lang="en-BZ" sz="2800" b="1" dirty="0" smtClean="0"/>
              <a:t>German Development Bank</a:t>
            </a:r>
            <a:br>
              <a:rPr lang="en-BZ" sz="2800" b="1" dirty="0" smtClean="0"/>
            </a:br>
            <a:endParaRPr lang="en-BZ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50691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BZ" dirty="0" smtClean="0"/>
              <a:t>The </a:t>
            </a:r>
            <a:r>
              <a:rPr lang="en-BZ" dirty="0" smtClean="0"/>
              <a:t>Project seeks to pursue the implementation of Local Adaptation Measures (LAMs) for the sustainable improvement of coastal ecosystems relevant for climate change adaptation </a:t>
            </a:r>
            <a:endParaRPr lang="en-BZ" dirty="0" smtClean="0"/>
          </a:p>
          <a:p>
            <a:pPr marL="0" indent="0">
              <a:buNone/>
            </a:pPr>
            <a:endParaRPr lang="en-BZ" dirty="0"/>
          </a:p>
          <a:p>
            <a:pPr marL="0" indent="0">
              <a:buNone/>
            </a:pPr>
            <a:r>
              <a:rPr lang="en-BZ" dirty="0" smtClean="0"/>
              <a:t>Parties:  </a:t>
            </a:r>
            <a:r>
              <a:rPr lang="en-BZ" dirty="0" smtClean="0"/>
              <a:t>Grenada</a:t>
            </a:r>
            <a:r>
              <a:rPr lang="en-BZ" dirty="0" smtClean="0"/>
              <a:t>, Jamaica, Saint Lucia, and St. Vincent and the Grenadines. </a:t>
            </a:r>
            <a:endParaRPr lang="en-BZ" dirty="0" smtClean="0"/>
          </a:p>
          <a:p>
            <a:endParaRPr lang="en-BZ" dirty="0"/>
          </a:p>
          <a:p>
            <a:pPr marL="0" indent="0">
              <a:buNone/>
            </a:pPr>
            <a:r>
              <a:rPr lang="en-BZ" dirty="0" smtClean="0"/>
              <a:t>The </a:t>
            </a:r>
            <a:r>
              <a:rPr lang="en-BZ" dirty="0" smtClean="0"/>
              <a:t>project utilises a call for proposal approach to inform, identify and support LAMs in the participating countries.</a:t>
            </a:r>
          </a:p>
          <a:p>
            <a:pPr marL="0" indent="0">
              <a:buNone/>
            </a:pPr>
            <a:endParaRPr lang="en-BZ" dirty="0" smtClean="0"/>
          </a:p>
          <a:p>
            <a:r>
              <a:rPr lang="en-BZ" b="1" dirty="0" smtClean="0"/>
              <a:t>Status</a:t>
            </a:r>
            <a:endParaRPr lang="en-BZ" dirty="0" smtClean="0"/>
          </a:p>
          <a:p>
            <a:pPr lvl="0"/>
            <a:r>
              <a:rPr lang="en-BZ" dirty="0" smtClean="0"/>
              <a:t>1st Call for proposal was launched in Q3 of 2015</a:t>
            </a:r>
          </a:p>
          <a:p>
            <a:pPr lvl="0"/>
            <a:r>
              <a:rPr lang="en-BZ" b="1" dirty="0" smtClean="0"/>
              <a:t>16 project concepts</a:t>
            </a:r>
            <a:r>
              <a:rPr lang="en-BZ" dirty="0" smtClean="0"/>
              <a:t> received from </a:t>
            </a:r>
            <a:r>
              <a:rPr lang="en-BZ" u="sng" dirty="0" smtClean="0"/>
              <a:t>all countries, </a:t>
            </a:r>
            <a:r>
              <a:rPr lang="en-BZ" dirty="0" err="1" smtClean="0"/>
              <a:t>totaling</a:t>
            </a:r>
            <a:r>
              <a:rPr lang="en-BZ" dirty="0" smtClean="0"/>
              <a:t>  in excess of the of the total budget available for investments in LAMs</a:t>
            </a:r>
          </a:p>
          <a:p>
            <a:pPr lvl="0"/>
            <a:r>
              <a:rPr lang="en-BZ" b="1" dirty="0" smtClean="0"/>
              <a:t>9 projects</a:t>
            </a:r>
            <a:r>
              <a:rPr lang="en-BZ" dirty="0" smtClean="0"/>
              <a:t> pre-selected for full proposal development </a:t>
            </a:r>
            <a:r>
              <a:rPr lang="en-BZ" dirty="0" err="1" smtClean="0"/>
              <a:t>totaling</a:t>
            </a:r>
            <a:r>
              <a:rPr lang="en-BZ" dirty="0" smtClean="0"/>
              <a:t> approximately </a:t>
            </a:r>
            <a:r>
              <a:rPr lang="en-BZ" b="1" dirty="0" smtClean="0"/>
              <a:t>75%</a:t>
            </a:r>
            <a:r>
              <a:rPr lang="en-BZ" dirty="0" smtClean="0"/>
              <a:t> of the available budget</a:t>
            </a:r>
          </a:p>
          <a:p>
            <a:pPr lvl="0"/>
            <a:r>
              <a:rPr lang="en-BZ" dirty="0" smtClean="0"/>
              <a:t>Contracts to be signed with the 1st batch of LAMs Beneficiaries by Q2 of 2016</a:t>
            </a:r>
          </a:p>
          <a:p>
            <a:pPr marL="0" indent="0">
              <a:buNone/>
            </a:pPr>
            <a:endParaRPr lang="en-BZ" dirty="0" smtClean="0"/>
          </a:p>
          <a:p>
            <a:endParaRPr lang="en-BZ" dirty="0"/>
          </a:p>
        </p:txBody>
      </p:sp>
      <p:pic>
        <p:nvPicPr>
          <p:cNvPr id="6" name="Picture 5" descr="http://3.bp.blogspot.com/-FZiIRetGtXo/T3TMRFNtKqI/AAAAAAAAEto/gL_pQIJExh4/s400/KFW+logo+201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48" y="980728"/>
            <a:ext cx="1008112" cy="305822"/>
          </a:xfrm>
          <a:prstGeom prst="rect">
            <a:avLst/>
          </a:prstGeom>
          <a:noFill/>
          <a:ex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1" y="351651"/>
            <a:ext cx="6012159" cy="86409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400" b="1" dirty="0" smtClean="0"/>
              <a:t>Cooperation on Climate Change, Vulnerability, Adaptation and Mitigation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27816"/>
            <a:ext cx="8229600" cy="370100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800" dirty="0"/>
              <a:t>MOU between Italy and Member </a:t>
            </a:r>
            <a:r>
              <a:rPr lang="en-US" sz="2800" dirty="0" smtClean="0"/>
              <a:t>States </a:t>
            </a:r>
            <a:r>
              <a:rPr lang="en-US" sz="2400" dirty="0" smtClean="0"/>
              <a:t>(2016-2021)</a:t>
            </a:r>
            <a:endParaRPr lang="en-US" sz="2400" dirty="0"/>
          </a:p>
          <a:p>
            <a:r>
              <a:rPr lang="en-US" sz="2800" dirty="0" smtClean="0"/>
              <a:t>CCCCC designated Implementing Entity</a:t>
            </a:r>
          </a:p>
          <a:p>
            <a:r>
              <a:rPr lang="en-US" sz="2800" dirty="0" smtClean="0"/>
              <a:t>Parties:</a:t>
            </a:r>
          </a:p>
          <a:p>
            <a:pPr marL="400050" lvl="1" indent="0">
              <a:buNone/>
            </a:pPr>
            <a:r>
              <a:rPr lang="en-US" dirty="0" smtClean="0"/>
              <a:t>Antigua and Barbuda; Bahamas; Barbados; Belize; Dominica; Grenada; Guyana; Haiti; Jamaica; St. Kitts and Nevis; Saint Lucia; St. Vincent and the Grenadines; Suriname; Trinidad and Tobago.</a:t>
            </a:r>
          </a:p>
        </p:txBody>
      </p:sp>
      <p:pic>
        <p:nvPicPr>
          <p:cNvPr id="5" name="Picture 4" descr="Location of  Italy  (dark green)– in Europe  (light green &amp; dark grey)– in the European Union  (light green)  –  [Legend]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5" t="53488" r="35538" b="8372"/>
          <a:stretch/>
        </p:blipFill>
        <p:spPr bwMode="auto">
          <a:xfrm>
            <a:off x="2771800" y="5589242"/>
            <a:ext cx="1584176" cy="12879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https://upload.wikimedia.org/wikipedia/en/thumb/0/03/Flag_of_Italy.svg/1280px-Flag_of_Italy.sv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860" y="5589242"/>
            <a:ext cx="1662300" cy="128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www.caribbeanelections.com/caribbean/images/maps/caricom_member_stat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3" y="1"/>
            <a:ext cx="3125498" cy="16426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4800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3204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2400" dirty="0" smtClean="0"/>
              <a:t>MOU with ITALY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0465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Areas of cooperation</a:t>
            </a:r>
          </a:p>
          <a:p>
            <a:pPr lvl="1"/>
            <a:r>
              <a:rPr lang="en-US" dirty="0"/>
              <a:t>Adaptation to CC</a:t>
            </a:r>
          </a:p>
          <a:p>
            <a:pPr lvl="1"/>
            <a:r>
              <a:rPr lang="en-US" dirty="0"/>
              <a:t>Identification and Implementation of Intended Nationally Determined Contributions (INDCs)</a:t>
            </a:r>
          </a:p>
          <a:p>
            <a:pPr lvl="1"/>
            <a:r>
              <a:rPr lang="en-US" dirty="0"/>
              <a:t>Reporting and assessment of </a:t>
            </a:r>
            <a:r>
              <a:rPr lang="en-US" dirty="0" smtClean="0"/>
              <a:t>INDCs</a:t>
            </a:r>
          </a:p>
          <a:p>
            <a:pPr lvl="1"/>
            <a:r>
              <a:rPr lang="en-US" dirty="0" smtClean="0"/>
              <a:t>Renewable Energy</a:t>
            </a:r>
          </a:p>
          <a:p>
            <a:pPr lvl="1"/>
            <a:r>
              <a:rPr lang="en-US" dirty="0" smtClean="0"/>
              <a:t>Transfer of Scientific and Technical Knowledge and Experience</a:t>
            </a:r>
          </a:p>
          <a:p>
            <a:pPr lvl="1"/>
            <a:r>
              <a:rPr lang="en-US" dirty="0" smtClean="0"/>
              <a:t>Transfer of Technology</a:t>
            </a:r>
          </a:p>
          <a:p>
            <a:pPr lvl="1"/>
            <a:r>
              <a:rPr lang="en-US" dirty="0" smtClean="0"/>
              <a:t>Exchange of experts, scientists and researchers</a:t>
            </a:r>
          </a:p>
          <a:p>
            <a:pPr lvl="1"/>
            <a:r>
              <a:rPr lang="en-US" dirty="0" smtClean="0"/>
              <a:t>Enhancing capacities for the implementation of mechanisms under the UNFCCC</a:t>
            </a:r>
          </a:p>
          <a:p>
            <a:pPr lvl="1"/>
            <a:r>
              <a:rPr lang="en-US" dirty="0" smtClean="0"/>
              <a:t>Promotion of joint ventures between the private sectors of the parties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955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8229600" cy="122413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/>
              <a:t>Climate Finance Access </a:t>
            </a:r>
            <a:r>
              <a:rPr lang="en-US" sz="3200" b="1" dirty="0" smtClean="0"/>
              <a:t>Hub </a:t>
            </a:r>
            <a:r>
              <a:rPr lang="en-US" sz="1800" dirty="0"/>
              <a:t>A key outcome of the 2015 Commonwealth Heads of Government Meeting held in Malta on 29 </a:t>
            </a:r>
            <a:r>
              <a:rPr lang="en-US" sz="1800" dirty="0" smtClean="0"/>
              <a:t>November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504056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The</a:t>
            </a:r>
            <a:r>
              <a:rPr lang="en-US" sz="2800" dirty="0"/>
              <a:t> hub will be hosted by the Government of Mauritius, with regional and national nodes across the developing regions of the </a:t>
            </a:r>
            <a:r>
              <a:rPr lang="en-US" sz="2800" dirty="0" smtClean="0"/>
              <a:t>Commonwealth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800" dirty="0" smtClean="0"/>
              <a:t>Specifically</a:t>
            </a:r>
            <a:r>
              <a:rPr lang="en-US" sz="2800" dirty="0"/>
              <a:t>, the objective of </a:t>
            </a:r>
            <a:r>
              <a:rPr lang="en-US" sz="2800" dirty="0" smtClean="0"/>
              <a:t>the Hub is to: </a:t>
            </a:r>
          </a:p>
          <a:p>
            <a:r>
              <a:rPr lang="en-US" sz="2800" dirty="0" smtClean="0"/>
              <a:t>help </a:t>
            </a:r>
            <a:r>
              <a:rPr lang="en-US" sz="2800" dirty="0"/>
              <a:t>unlock climate finance for adaptation and mitigation actions in the most vulnerable states; </a:t>
            </a:r>
            <a:endParaRPr lang="en-US" sz="2800" dirty="0" smtClean="0"/>
          </a:p>
          <a:p>
            <a:r>
              <a:rPr lang="en-US" sz="2800" dirty="0" smtClean="0"/>
              <a:t>enhance </a:t>
            </a:r>
            <a:r>
              <a:rPr lang="en-US" sz="2800" dirty="0"/>
              <a:t>the capacity of Small States and LDCs to access and manage public and private climate finance flows; </a:t>
            </a:r>
            <a:endParaRPr lang="en-US" sz="2800" dirty="0" smtClean="0"/>
          </a:p>
          <a:p>
            <a:r>
              <a:rPr lang="en-US" sz="2800" dirty="0" smtClean="0"/>
              <a:t>and </a:t>
            </a:r>
            <a:r>
              <a:rPr lang="en-US" sz="2800" dirty="0"/>
              <a:t>facilitate inter and intra-regional sharing of skills, knowledge and expertise.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3068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5" descr="P52103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EBEB11"/>
            </a:solidFill>
            <a:miter lim="800000"/>
            <a:headEnd/>
            <a:tailEnd/>
          </a:ln>
        </p:spPr>
      </p:pic>
      <p:sp>
        <p:nvSpPr>
          <p:cNvPr id="12293" name="Wave 5"/>
          <p:cNvSpPr>
            <a:spLocks noChangeArrowheads="1"/>
          </p:cNvSpPr>
          <p:nvPr/>
        </p:nvSpPr>
        <p:spPr bwMode="auto">
          <a:xfrm>
            <a:off x="2063080" y="1628800"/>
            <a:ext cx="5029200" cy="3124200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accent4">
              <a:lumMod val="50000"/>
            </a:schemeClr>
          </a:solidFill>
          <a:ln w="38100" algn="ctr">
            <a:solidFill>
              <a:srgbClr val="FFFF0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029" dirty="0">
              <a:solidFill>
                <a:schemeClr val="bg1"/>
              </a:solidFill>
            </a:endParaRPr>
          </a:p>
        </p:txBody>
      </p:sp>
      <p:sp>
        <p:nvSpPr>
          <p:cNvPr id="47109" name="TextBox 6"/>
          <p:cNvSpPr txBox="1">
            <a:spLocks noChangeArrowheads="1"/>
          </p:cNvSpPr>
          <p:nvPr/>
        </p:nvSpPr>
        <p:spPr bwMode="auto">
          <a:xfrm>
            <a:off x="2771800" y="2780928"/>
            <a:ext cx="3581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029" sz="4800" b="1" i="1" dirty="0">
                <a:solidFill>
                  <a:schemeClr val="bg1"/>
                </a:solidFill>
                <a:latin typeface="Comic Sans MS" pitchFamily="66" charset="0"/>
              </a:rPr>
              <a:t>Thank You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0" y="764704"/>
            <a:ext cx="3635896" cy="4536504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 b="1" dirty="0" smtClean="0"/>
          </a:p>
          <a:p>
            <a:pPr algn="ctr"/>
            <a:r>
              <a:rPr lang="en-BZ" sz="2800" b="1" dirty="0" smtClean="0"/>
              <a:t>THE LILIENDAAL DECLARATION on CLIMATE  CHANGE and DEVELOPMENT</a:t>
            </a:r>
          </a:p>
          <a:p>
            <a:pPr algn="ctr"/>
            <a:endParaRPr lang="en-BZ" dirty="0"/>
          </a:p>
        </p:txBody>
      </p:sp>
      <p:sp>
        <p:nvSpPr>
          <p:cNvPr id="12" name="Left Arrow Callout 11"/>
          <p:cNvSpPr/>
          <p:nvPr/>
        </p:nvSpPr>
        <p:spPr>
          <a:xfrm>
            <a:off x="3635896" y="188640"/>
            <a:ext cx="5472608" cy="6408712"/>
          </a:xfrm>
          <a:prstGeom prst="leftArrow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BZ" sz="2000" b="1" dirty="0" smtClean="0"/>
              <a:t>Provides the Vision of</a:t>
            </a:r>
          </a:p>
          <a:p>
            <a:r>
              <a:rPr lang="en-BZ" sz="2000" b="1" dirty="0" smtClean="0"/>
              <a:t>Transformational Change in our Response to the Challenges</a:t>
            </a:r>
          </a:p>
          <a:p>
            <a:r>
              <a:rPr lang="en-BZ" sz="2000" b="1" dirty="0" smtClean="0"/>
              <a:t>of a Changing Climate</a:t>
            </a:r>
          </a:p>
          <a:p>
            <a:pPr>
              <a:buFont typeface="Arial" pitchFamily="34" charset="0"/>
              <a:buChar char="•"/>
            </a:pPr>
            <a:endParaRPr lang="en-BZ" sz="2000" b="1" dirty="0" smtClean="0"/>
          </a:p>
          <a:p>
            <a:r>
              <a:rPr lang="en-BZ" sz="2000" b="1" dirty="0" smtClean="0"/>
              <a:t>The Declaration makes a number of Commitments, Endorsements and Specific Declarations on the Actions needed to Manage the Effects of Climate Change and Development</a:t>
            </a:r>
          </a:p>
          <a:p>
            <a:pPr>
              <a:buFont typeface="Arial" pitchFamily="34" charset="0"/>
              <a:buChar char="•"/>
            </a:pPr>
            <a:endParaRPr lang="en-BZ" sz="2000" dirty="0" smtClean="0"/>
          </a:p>
          <a:p>
            <a:r>
              <a:rPr lang="en-BZ" sz="2000" b="1" dirty="0" smtClean="0"/>
              <a:t>Issued by the 30</a:t>
            </a:r>
            <a:r>
              <a:rPr lang="en-BZ" sz="2000" b="1" baseline="30000" dirty="0" smtClean="0"/>
              <a:t>th</a:t>
            </a:r>
            <a:r>
              <a:rPr lang="en-BZ" sz="2000" b="1" dirty="0" smtClean="0"/>
              <a:t> Meeting of CARICOM Heads in Liliendaal, Guyana, 2-5 July 2009 </a:t>
            </a:r>
          </a:p>
          <a:p>
            <a:pPr>
              <a:buFont typeface="Arial" pitchFamily="34" charset="0"/>
              <a:buChar char="•"/>
            </a:pPr>
            <a:endParaRPr lang="en-B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404664"/>
            <a:ext cx="4392488" cy="569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ContrastingRightFacing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Horizontal Scroll 4"/>
          <p:cNvSpPr/>
          <p:nvPr/>
        </p:nvSpPr>
        <p:spPr>
          <a:xfrm>
            <a:off x="3275856" y="332656"/>
            <a:ext cx="5760640" cy="5904656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BZ" sz="2000" b="1" dirty="0" smtClean="0"/>
          </a:p>
          <a:p>
            <a:pPr algn="just"/>
            <a:r>
              <a:rPr lang="en-BZ" sz="2000" b="1" dirty="0" smtClean="0"/>
              <a:t>The Regional Framework) is to: </a:t>
            </a:r>
          </a:p>
          <a:p>
            <a:pPr algn="just"/>
            <a:endParaRPr lang="en-BZ" sz="2000" b="1" dirty="0" smtClean="0"/>
          </a:p>
          <a:p>
            <a:pPr algn="just"/>
            <a:r>
              <a:rPr lang="en-BZ" sz="2000" b="1" dirty="0" smtClean="0"/>
              <a:t>“</a:t>
            </a:r>
            <a:r>
              <a:rPr lang="en-BZ" sz="2000" b="1" i="1" dirty="0" smtClean="0"/>
              <a:t>Establish and guide the Caribbean’s direction for the continued building of resilience to the impacts of global climate change by CARICOM States”</a:t>
            </a:r>
            <a:r>
              <a:rPr lang="en-BZ" sz="2000" b="1" dirty="0" smtClean="0"/>
              <a:t>.  </a:t>
            </a:r>
          </a:p>
          <a:p>
            <a:pPr algn="just"/>
            <a:endParaRPr lang="en-BZ" sz="2000" b="1" dirty="0" smtClean="0"/>
          </a:p>
          <a:p>
            <a:pPr algn="just"/>
            <a:r>
              <a:rPr lang="en-BZ" sz="2000" b="1" dirty="0" smtClean="0"/>
              <a:t>Articulates the strategic direction for the region’s response to climate change risks. </a:t>
            </a:r>
          </a:p>
          <a:p>
            <a:pPr algn="just"/>
            <a:endParaRPr lang="en-BZ" sz="2000" b="1" dirty="0" smtClean="0"/>
          </a:p>
          <a:p>
            <a:pPr algn="just"/>
            <a:r>
              <a:rPr lang="en-BZ" sz="2000" b="1" dirty="0" smtClean="0"/>
              <a:t>Approved by the CARICOM Heads of Government at their meeting in Georgetown, Guyana in July 2009</a:t>
            </a:r>
          </a:p>
          <a:p>
            <a:pPr algn="just"/>
            <a:endParaRPr lang="en-BZ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608512" cy="615189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5" name="Left Arrow 4"/>
          <p:cNvSpPr/>
          <p:nvPr/>
        </p:nvSpPr>
        <p:spPr>
          <a:xfrm>
            <a:off x="3491880" y="332656"/>
            <a:ext cx="5652120" cy="6264696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BZ" sz="2000" b="1" dirty="0" smtClean="0"/>
              <a:t>The Implementation Plan (IP) for the Regional Framework, defines the regional strategy for coping with Climate Change over the period 2012-2022</a:t>
            </a:r>
          </a:p>
          <a:p>
            <a:endParaRPr lang="en-BZ" sz="2000" b="1" dirty="0" smtClean="0"/>
          </a:p>
          <a:p>
            <a:r>
              <a:rPr lang="en-BZ" sz="2000" b="1" dirty="0" smtClean="0"/>
              <a:t>Approved by the 23</a:t>
            </a:r>
            <a:r>
              <a:rPr lang="en-BZ" sz="2000" b="1" baseline="30000" dirty="0" smtClean="0"/>
              <a:t>rd</a:t>
            </a:r>
            <a:r>
              <a:rPr lang="en-BZ" sz="2000" b="1" dirty="0" smtClean="0"/>
              <a:t> Inter-Sessional Meeting of CARICOM Heads held in Suriname 8-9 March, 2012.</a:t>
            </a:r>
            <a:endParaRPr lang="en-BZ" sz="2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949"/>
            <a:ext cx="4067944" cy="684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3438" y="-1"/>
            <a:ext cx="409506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-36512" y="2694384"/>
            <a:ext cx="9144000" cy="419100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0" y="0"/>
            <a:ext cx="9144000" cy="2667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838200" y="879475"/>
            <a:ext cx="6624638" cy="2543175"/>
          </a:xfrm>
          <a:custGeom>
            <a:avLst/>
            <a:gdLst>
              <a:gd name="connsiteX0" fmla="*/ 0 w 6624638"/>
              <a:gd name="connsiteY0" fmla="*/ 130175 h 2543175"/>
              <a:gd name="connsiteX1" fmla="*/ 161925 w 6624638"/>
              <a:gd name="connsiteY1" fmla="*/ 34925 h 2543175"/>
              <a:gd name="connsiteX2" fmla="*/ 514350 w 6624638"/>
              <a:gd name="connsiteY2" fmla="*/ 6350 h 2543175"/>
              <a:gd name="connsiteX3" fmla="*/ 800100 w 6624638"/>
              <a:gd name="connsiteY3" fmla="*/ 73025 h 2543175"/>
              <a:gd name="connsiteX4" fmla="*/ 1085850 w 6624638"/>
              <a:gd name="connsiteY4" fmla="*/ 282575 h 2543175"/>
              <a:gd name="connsiteX5" fmla="*/ 1514475 w 6624638"/>
              <a:gd name="connsiteY5" fmla="*/ 1177925 h 2543175"/>
              <a:gd name="connsiteX6" fmla="*/ 2143125 w 6624638"/>
              <a:gd name="connsiteY6" fmla="*/ 1682750 h 2543175"/>
              <a:gd name="connsiteX7" fmla="*/ 3209925 w 6624638"/>
              <a:gd name="connsiteY7" fmla="*/ 1787525 h 2543175"/>
              <a:gd name="connsiteX8" fmla="*/ 4381500 w 6624638"/>
              <a:gd name="connsiteY8" fmla="*/ 1758950 h 2543175"/>
              <a:gd name="connsiteX9" fmla="*/ 5391150 w 6624638"/>
              <a:gd name="connsiteY9" fmla="*/ 1949450 h 2543175"/>
              <a:gd name="connsiteX10" fmla="*/ 6200775 w 6624638"/>
              <a:gd name="connsiteY10" fmla="*/ 2320925 h 2543175"/>
              <a:gd name="connsiteX11" fmla="*/ 6562725 w 6624638"/>
              <a:gd name="connsiteY11" fmla="*/ 2511425 h 2543175"/>
              <a:gd name="connsiteX12" fmla="*/ 6572250 w 6624638"/>
              <a:gd name="connsiteY12" fmla="*/ 2511425 h 254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24638" h="2543175">
                <a:moveTo>
                  <a:pt x="0" y="130175"/>
                </a:moveTo>
                <a:cubicBezTo>
                  <a:pt x="38100" y="92868"/>
                  <a:pt x="76200" y="55562"/>
                  <a:pt x="161925" y="34925"/>
                </a:cubicBezTo>
                <a:cubicBezTo>
                  <a:pt x="247650" y="14288"/>
                  <a:pt x="407988" y="0"/>
                  <a:pt x="514350" y="6350"/>
                </a:cubicBezTo>
                <a:cubicBezTo>
                  <a:pt x="620712" y="12700"/>
                  <a:pt x="704850" y="26988"/>
                  <a:pt x="800100" y="73025"/>
                </a:cubicBezTo>
                <a:cubicBezTo>
                  <a:pt x="895350" y="119063"/>
                  <a:pt x="966788" y="98425"/>
                  <a:pt x="1085850" y="282575"/>
                </a:cubicBezTo>
                <a:cubicBezTo>
                  <a:pt x="1204912" y="466725"/>
                  <a:pt x="1338263" y="944563"/>
                  <a:pt x="1514475" y="1177925"/>
                </a:cubicBezTo>
                <a:cubicBezTo>
                  <a:pt x="1690687" y="1411287"/>
                  <a:pt x="1860550" y="1581150"/>
                  <a:pt x="2143125" y="1682750"/>
                </a:cubicBezTo>
                <a:cubicBezTo>
                  <a:pt x="2425700" y="1784350"/>
                  <a:pt x="2836863" y="1774825"/>
                  <a:pt x="3209925" y="1787525"/>
                </a:cubicBezTo>
                <a:cubicBezTo>
                  <a:pt x="3582987" y="1800225"/>
                  <a:pt x="4017962" y="1731962"/>
                  <a:pt x="4381500" y="1758950"/>
                </a:cubicBezTo>
                <a:cubicBezTo>
                  <a:pt x="4745038" y="1785938"/>
                  <a:pt x="5087938" y="1855788"/>
                  <a:pt x="5391150" y="1949450"/>
                </a:cubicBezTo>
                <a:cubicBezTo>
                  <a:pt x="5694362" y="2043112"/>
                  <a:pt x="6005513" y="2227263"/>
                  <a:pt x="6200775" y="2320925"/>
                </a:cubicBezTo>
                <a:cubicBezTo>
                  <a:pt x="6396038" y="2414588"/>
                  <a:pt x="6500812" y="2479675"/>
                  <a:pt x="6562725" y="2511425"/>
                </a:cubicBezTo>
                <a:cubicBezTo>
                  <a:pt x="6624638" y="2543175"/>
                  <a:pt x="6570663" y="2516187"/>
                  <a:pt x="6572250" y="2511425"/>
                </a:cubicBezTo>
              </a:path>
            </a:pathLst>
          </a:custGeom>
          <a:noFill/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2514600" y="2362200"/>
            <a:ext cx="152400" cy="1066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838200" y="3429000"/>
            <a:ext cx="66294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38200" y="923925"/>
            <a:ext cx="9525" cy="250507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924800" y="228600"/>
            <a:ext cx="0" cy="61722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5770563" y="2590800"/>
            <a:ext cx="3373437" cy="95250"/>
          </a:xfrm>
          <a:custGeom>
            <a:avLst/>
            <a:gdLst>
              <a:gd name="connsiteX0" fmla="*/ 0 w 3372732"/>
              <a:gd name="connsiteY0" fmla="*/ 53015 h 95605"/>
              <a:gd name="connsiteX1" fmla="*/ 123825 w 3372732"/>
              <a:gd name="connsiteY1" fmla="*/ 43490 h 95605"/>
              <a:gd name="connsiteX2" fmla="*/ 152400 w 3372732"/>
              <a:gd name="connsiteY2" fmla="*/ 24440 h 95605"/>
              <a:gd name="connsiteX3" fmla="*/ 180975 w 3372732"/>
              <a:gd name="connsiteY3" fmla="*/ 14915 h 95605"/>
              <a:gd name="connsiteX4" fmla="*/ 209550 w 3372732"/>
              <a:gd name="connsiteY4" fmla="*/ 33965 h 95605"/>
              <a:gd name="connsiteX5" fmla="*/ 276225 w 3372732"/>
              <a:gd name="connsiteY5" fmla="*/ 53015 h 95605"/>
              <a:gd name="connsiteX6" fmla="*/ 323850 w 3372732"/>
              <a:gd name="connsiteY6" fmla="*/ 72065 h 95605"/>
              <a:gd name="connsiteX7" fmla="*/ 438150 w 3372732"/>
              <a:gd name="connsiteY7" fmla="*/ 81590 h 95605"/>
              <a:gd name="connsiteX8" fmla="*/ 466725 w 3372732"/>
              <a:gd name="connsiteY8" fmla="*/ 91115 h 95605"/>
              <a:gd name="connsiteX9" fmla="*/ 476250 w 3372732"/>
              <a:gd name="connsiteY9" fmla="*/ 62540 h 95605"/>
              <a:gd name="connsiteX10" fmla="*/ 533400 w 3372732"/>
              <a:gd name="connsiteY10" fmla="*/ 43490 h 95605"/>
              <a:gd name="connsiteX11" fmla="*/ 581025 w 3372732"/>
              <a:gd name="connsiteY11" fmla="*/ 53015 h 95605"/>
              <a:gd name="connsiteX12" fmla="*/ 619125 w 3372732"/>
              <a:gd name="connsiteY12" fmla="*/ 72065 h 95605"/>
              <a:gd name="connsiteX13" fmla="*/ 647700 w 3372732"/>
              <a:gd name="connsiteY13" fmla="*/ 62540 h 95605"/>
              <a:gd name="connsiteX14" fmla="*/ 733425 w 3372732"/>
              <a:gd name="connsiteY14" fmla="*/ 72065 h 95605"/>
              <a:gd name="connsiteX15" fmla="*/ 762000 w 3372732"/>
              <a:gd name="connsiteY15" fmla="*/ 91115 h 95605"/>
              <a:gd name="connsiteX16" fmla="*/ 876300 w 3372732"/>
              <a:gd name="connsiteY16" fmla="*/ 72065 h 95605"/>
              <a:gd name="connsiteX17" fmla="*/ 914400 w 3372732"/>
              <a:gd name="connsiteY17" fmla="*/ 43490 h 95605"/>
              <a:gd name="connsiteX18" fmla="*/ 952500 w 3372732"/>
              <a:gd name="connsiteY18" fmla="*/ 53015 h 95605"/>
              <a:gd name="connsiteX19" fmla="*/ 1009650 w 3372732"/>
              <a:gd name="connsiteY19" fmla="*/ 43490 h 95605"/>
              <a:gd name="connsiteX20" fmla="*/ 1066800 w 3372732"/>
              <a:gd name="connsiteY20" fmla="*/ 53015 h 95605"/>
              <a:gd name="connsiteX21" fmla="*/ 1190625 w 3372732"/>
              <a:gd name="connsiteY21" fmla="*/ 62540 h 95605"/>
              <a:gd name="connsiteX22" fmla="*/ 1257300 w 3372732"/>
              <a:gd name="connsiteY22" fmla="*/ 43490 h 95605"/>
              <a:gd name="connsiteX23" fmla="*/ 1285875 w 3372732"/>
              <a:gd name="connsiteY23" fmla="*/ 53015 h 95605"/>
              <a:gd name="connsiteX24" fmla="*/ 1362075 w 3372732"/>
              <a:gd name="connsiteY24" fmla="*/ 62540 h 95605"/>
              <a:gd name="connsiteX25" fmla="*/ 1390650 w 3372732"/>
              <a:gd name="connsiteY25" fmla="*/ 43490 h 95605"/>
              <a:gd name="connsiteX26" fmla="*/ 1476375 w 3372732"/>
              <a:gd name="connsiteY26" fmla="*/ 62540 h 95605"/>
              <a:gd name="connsiteX27" fmla="*/ 1562100 w 3372732"/>
              <a:gd name="connsiteY27" fmla="*/ 43490 h 95605"/>
              <a:gd name="connsiteX28" fmla="*/ 1590675 w 3372732"/>
              <a:gd name="connsiteY28" fmla="*/ 33965 h 95605"/>
              <a:gd name="connsiteX29" fmla="*/ 1704975 w 3372732"/>
              <a:gd name="connsiteY29" fmla="*/ 53015 h 95605"/>
              <a:gd name="connsiteX30" fmla="*/ 1752600 w 3372732"/>
              <a:gd name="connsiteY30" fmla="*/ 43490 h 95605"/>
              <a:gd name="connsiteX31" fmla="*/ 1866900 w 3372732"/>
              <a:gd name="connsiteY31" fmla="*/ 62540 h 95605"/>
              <a:gd name="connsiteX32" fmla="*/ 2057400 w 3372732"/>
              <a:gd name="connsiteY32" fmla="*/ 81590 h 95605"/>
              <a:gd name="connsiteX33" fmla="*/ 2114550 w 3372732"/>
              <a:gd name="connsiteY33" fmla="*/ 62540 h 95605"/>
              <a:gd name="connsiteX34" fmla="*/ 2143125 w 3372732"/>
              <a:gd name="connsiteY34" fmla="*/ 53015 h 95605"/>
              <a:gd name="connsiteX35" fmla="*/ 2257425 w 3372732"/>
              <a:gd name="connsiteY35" fmla="*/ 24440 h 95605"/>
              <a:gd name="connsiteX36" fmla="*/ 2266950 w 3372732"/>
              <a:gd name="connsiteY36" fmla="*/ 62540 h 95605"/>
              <a:gd name="connsiteX37" fmla="*/ 2276475 w 3372732"/>
              <a:gd name="connsiteY37" fmla="*/ 91115 h 95605"/>
              <a:gd name="connsiteX38" fmla="*/ 2305050 w 3372732"/>
              <a:gd name="connsiteY38" fmla="*/ 81590 h 95605"/>
              <a:gd name="connsiteX39" fmla="*/ 2371725 w 3372732"/>
              <a:gd name="connsiteY39" fmla="*/ 33965 h 95605"/>
              <a:gd name="connsiteX40" fmla="*/ 2419350 w 3372732"/>
              <a:gd name="connsiteY40" fmla="*/ 43490 h 95605"/>
              <a:gd name="connsiteX41" fmla="*/ 2457450 w 3372732"/>
              <a:gd name="connsiteY41" fmla="*/ 62540 h 95605"/>
              <a:gd name="connsiteX42" fmla="*/ 2495550 w 3372732"/>
              <a:gd name="connsiteY42" fmla="*/ 53015 h 95605"/>
              <a:gd name="connsiteX43" fmla="*/ 2667000 w 3372732"/>
              <a:gd name="connsiteY43" fmla="*/ 43490 h 95605"/>
              <a:gd name="connsiteX44" fmla="*/ 2695575 w 3372732"/>
              <a:gd name="connsiteY44" fmla="*/ 62540 h 95605"/>
              <a:gd name="connsiteX45" fmla="*/ 2724150 w 3372732"/>
              <a:gd name="connsiteY45" fmla="*/ 72065 h 95605"/>
              <a:gd name="connsiteX46" fmla="*/ 2771775 w 3372732"/>
              <a:gd name="connsiteY46" fmla="*/ 62540 h 95605"/>
              <a:gd name="connsiteX47" fmla="*/ 2809875 w 3372732"/>
              <a:gd name="connsiteY47" fmla="*/ 43490 h 95605"/>
              <a:gd name="connsiteX48" fmla="*/ 2847975 w 3372732"/>
              <a:gd name="connsiteY48" fmla="*/ 53015 h 95605"/>
              <a:gd name="connsiteX49" fmla="*/ 2876550 w 3372732"/>
              <a:gd name="connsiteY49" fmla="*/ 33965 h 95605"/>
              <a:gd name="connsiteX50" fmla="*/ 2990850 w 3372732"/>
              <a:gd name="connsiteY50" fmla="*/ 53015 h 95605"/>
              <a:gd name="connsiteX51" fmla="*/ 3019425 w 3372732"/>
              <a:gd name="connsiteY51" fmla="*/ 62540 h 95605"/>
              <a:gd name="connsiteX52" fmla="*/ 3124200 w 3372732"/>
              <a:gd name="connsiteY52" fmla="*/ 72065 h 95605"/>
              <a:gd name="connsiteX53" fmla="*/ 3171825 w 3372732"/>
              <a:gd name="connsiteY53" fmla="*/ 53015 h 95605"/>
              <a:gd name="connsiteX54" fmla="*/ 3200400 w 3372732"/>
              <a:gd name="connsiteY54" fmla="*/ 43490 h 95605"/>
              <a:gd name="connsiteX55" fmla="*/ 3238500 w 3372732"/>
              <a:gd name="connsiteY55" fmla="*/ 53015 h 95605"/>
              <a:gd name="connsiteX56" fmla="*/ 3276600 w 3372732"/>
              <a:gd name="connsiteY56" fmla="*/ 43490 h 95605"/>
              <a:gd name="connsiteX57" fmla="*/ 3371850 w 3372732"/>
              <a:gd name="connsiteY57" fmla="*/ 14915 h 9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372732" h="95605">
                <a:moveTo>
                  <a:pt x="0" y="53015"/>
                </a:moveTo>
                <a:cubicBezTo>
                  <a:pt x="41275" y="49840"/>
                  <a:pt x="83137" y="51119"/>
                  <a:pt x="123825" y="43490"/>
                </a:cubicBezTo>
                <a:cubicBezTo>
                  <a:pt x="135077" y="41380"/>
                  <a:pt x="142161" y="29560"/>
                  <a:pt x="152400" y="24440"/>
                </a:cubicBezTo>
                <a:cubicBezTo>
                  <a:pt x="161380" y="19950"/>
                  <a:pt x="171450" y="18090"/>
                  <a:pt x="180975" y="14915"/>
                </a:cubicBezTo>
                <a:cubicBezTo>
                  <a:pt x="190500" y="21265"/>
                  <a:pt x="199311" y="28845"/>
                  <a:pt x="209550" y="33965"/>
                </a:cubicBezTo>
                <a:cubicBezTo>
                  <a:pt x="227896" y="43138"/>
                  <a:pt x="257914" y="46911"/>
                  <a:pt x="276225" y="53015"/>
                </a:cubicBezTo>
                <a:cubicBezTo>
                  <a:pt x="292445" y="58422"/>
                  <a:pt x="307975" y="65715"/>
                  <a:pt x="323850" y="72065"/>
                </a:cubicBezTo>
                <a:cubicBezTo>
                  <a:pt x="436621" y="43872"/>
                  <a:pt x="366269" y="40515"/>
                  <a:pt x="438150" y="81590"/>
                </a:cubicBezTo>
                <a:cubicBezTo>
                  <a:pt x="446867" y="86571"/>
                  <a:pt x="457200" y="87940"/>
                  <a:pt x="466725" y="91115"/>
                </a:cubicBezTo>
                <a:cubicBezTo>
                  <a:pt x="469900" y="81590"/>
                  <a:pt x="468080" y="68376"/>
                  <a:pt x="476250" y="62540"/>
                </a:cubicBezTo>
                <a:cubicBezTo>
                  <a:pt x="492590" y="50868"/>
                  <a:pt x="533400" y="43490"/>
                  <a:pt x="533400" y="43490"/>
                </a:cubicBezTo>
                <a:cubicBezTo>
                  <a:pt x="549275" y="46665"/>
                  <a:pt x="565666" y="47895"/>
                  <a:pt x="581025" y="53015"/>
                </a:cubicBezTo>
                <a:cubicBezTo>
                  <a:pt x="594495" y="57505"/>
                  <a:pt x="605069" y="70057"/>
                  <a:pt x="619125" y="72065"/>
                </a:cubicBezTo>
                <a:cubicBezTo>
                  <a:pt x="629064" y="73485"/>
                  <a:pt x="638175" y="65715"/>
                  <a:pt x="647700" y="62540"/>
                </a:cubicBezTo>
                <a:cubicBezTo>
                  <a:pt x="676275" y="65715"/>
                  <a:pt x="705533" y="65092"/>
                  <a:pt x="733425" y="72065"/>
                </a:cubicBezTo>
                <a:cubicBezTo>
                  <a:pt x="744531" y="74841"/>
                  <a:pt x="750552" y="91115"/>
                  <a:pt x="762000" y="91115"/>
                </a:cubicBezTo>
                <a:cubicBezTo>
                  <a:pt x="800626" y="91115"/>
                  <a:pt x="838200" y="78415"/>
                  <a:pt x="876300" y="72065"/>
                </a:cubicBezTo>
                <a:cubicBezTo>
                  <a:pt x="889000" y="62540"/>
                  <a:pt x="898999" y="47340"/>
                  <a:pt x="914400" y="43490"/>
                </a:cubicBezTo>
                <a:cubicBezTo>
                  <a:pt x="927100" y="40315"/>
                  <a:pt x="939409" y="53015"/>
                  <a:pt x="952500" y="53015"/>
                </a:cubicBezTo>
                <a:cubicBezTo>
                  <a:pt x="971813" y="53015"/>
                  <a:pt x="990600" y="46665"/>
                  <a:pt x="1009650" y="43490"/>
                </a:cubicBezTo>
                <a:cubicBezTo>
                  <a:pt x="1028700" y="46665"/>
                  <a:pt x="1047521" y="54149"/>
                  <a:pt x="1066800" y="53015"/>
                </a:cubicBezTo>
                <a:cubicBezTo>
                  <a:pt x="1191994" y="45651"/>
                  <a:pt x="1148932" y="0"/>
                  <a:pt x="1190625" y="62540"/>
                </a:cubicBezTo>
                <a:cubicBezTo>
                  <a:pt x="1212850" y="56190"/>
                  <a:pt x="1234300" y="45790"/>
                  <a:pt x="1257300" y="43490"/>
                </a:cubicBezTo>
                <a:cubicBezTo>
                  <a:pt x="1267290" y="42491"/>
                  <a:pt x="1275997" y="51219"/>
                  <a:pt x="1285875" y="53015"/>
                </a:cubicBezTo>
                <a:cubicBezTo>
                  <a:pt x="1311060" y="57594"/>
                  <a:pt x="1336675" y="59365"/>
                  <a:pt x="1362075" y="62540"/>
                </a:cubicBezTo>
                <a:cubicBezTo>
                  <a:pt x="1371600" y="56190"/>
                  <a:pt x="1379272" y="44754"/>
                  <a:pt x="1390650" y="43490"/>
                </a:cubicBezTo>
                <a:cubicBezTo>
                  <a:pt x="1415795" y="40696"/>
                  <a:pt x="1451265" y="54170"/>
                  <a:pt x="1476375" y="62540"/>
                </a:cubicBezTo>
                <a:cubicBezTo>
                  <a:pt x="1504950" y="56190"/>
                  <a:pt x="1533702" y="50590"/>
                  <a:pt x="1562100" y="43490"/>
                </a:cubicBezTo>
                <a:cubicBezTo>
                  <a:pt x="1571840" y="41055"/>
                  <a:pt x="1580657" y="33297"/>
                  <a:pt x="1590675" y="33965"/>
                </a:cubicBezTo>
                <a:cubicBezTo>
                  <a:pt x="1629215" y="36534"/>
                  <a:pt x="1666875" y="46665"/>
                  <a:pt x="1704975" y="53015"/>
                </a:cubicBezTo>
                <a:cubicBezTo>
                  <a:pt x="1720850" y="49840"/>
                  <a:pt x="1736411" y="43490"/>
                  <a:pt x="1752600" y="43490"/>
                </a:cubicBezTo>
                <a:cubicBezTo>
                  <a:pt x="1875659" y="43490"/>
                  <a:pt x="1786646" y="52508"/>
                  <a:pt x="1866900" y="62540"/>
                </a:cubicBezTo>
                <a:cubicBezTo>
                  <a:pt x="1930224" y="70455"/>
                  <a:pt x="1993900" y="75240"/>
                  <a:pt x="2057400" y="81590"/>
                </a:cubicBezTo>
                <a:lnTo>
                  <a:pt x="2114550" y="62540"/>
                </a:lnTo>
                <a:cubicBezTo>
                  <a:pt x="2124075" y="59365"/>
                  <a:pt x="2133324" y="55193"/>
                  <a:pt x="2143125" y="53015"/>
                </a:cubicBezTo>
                <a:cubicBezTo>
                  <a:pt x="2238651" y="31787"/>
                  <a:pt x="2201080" y="43222"/>
                  <a:pt x="2257425" y="24440"/>
                </a:cubicBezTo>
                <a:cubicBezTo>
                  <a:pt x="2260600" y="37140"/>
                  <a:pt x="2263354" y="49953"/>
                  <a:pt x="2266950" y="62540"/>
                </a:cubicBezTo>
                <a:cubicBezTo>
                  <a:pt x="2269708" y="72194"/>
                  <a:pt x="2267495" y="86625"/>
                  <a:pt x="2276475" y="91115"/>
                </a:cubicBezTo>
                <a:cubicBezTo>
                  <a:pt x="2285455" y="95605"/>
                  <a:pt x="2295822" y="85545"/>
                  <a:pt x="2305050" y="81590"/>
                </a:cubicBezTo>
                <a:cubicBezTo>
                  <a:pt x="2348930" y="62784"/>
                  <a:pt x="2339057" y="66633"/>
                  <a:pt x="2371725" y="33965"/>
                </a:cubicBezTo>
                <a:cubicBezTo>
                  <a:pt x="2387600" y="37140"/>
                  <a:pt x="2403991" y="38370"/>
                  <a:pt x="2419350" y="43490"/>
                </a:cubicBezTo>
                <a:cubicBezTo>
                  <a:pt x="2432820" y="47980"/>
                  <a:pt x="2443361" y="60779"/>
                  <a:pt x="2457450" y="62540"/>
                </a:cubicBezTo>
                <a:cubicBezTo>
                  <a:pt x="2470440" y="64164"/>
                  <a:pt x="2482850" y="56190"/>
                  <a:pt x="2495550" y="53015"/>
                </a:cubicBezTo>
                <a:cubicBezTo>
                  <a:pt x="2559399" y="10449"/>
                  <a:pt x="2531218" y="20860"/>
                  <a:pt x="2667000" y="43490"/>
                </a:cubicBezTo>
                <a:cubicBezTo>
                  <a:pt x="2678292" y="45372"/>
                  <a:pt x="2685336" y="57420"/>
                  <a:pt x="2695575" y="62540"/>
                </a:cubicBezTo>
                <a:cubicBezTo>
                  <a:pt x="2704555" y="67030"/>
                  <a:pt x="2714625" y="68890"/>
                  <a:pt x="2724150" y="72065"/>
                </a:cubicBezTo>
                <a:cubicBezTo>
                  <a:pt x="2740025" y="68890"/>
                  <a:pt x="2756416" y="67660"/>
                  <a:pt x="2771775" y="62540"/>
                </a:cubicBezTo>
                <a:cubicBezTo>
                  <a:pt x="2785245" y="58050"/>
                  <a:pt x="2795786" y="45251"/>
                  <a:pt x="2809875" y="43490"/>
                </a:cubicBezTo>
                <a:cubicBezTo>
                  <a:pt x="2822865" y="41866"/>
                  <a:pt x="2835275" y="49840"/>
                  <a:pt x="2847975" y="53015"/>
                </a:cubicBezTo>
                <a:cubicBezTo>
                  <a:pt x="2857500" y="46665"/>
                  <a:pt x="2865102" y="33965"/>
                  <a:pt x="2876550" y="33965"/>
                </a:cubicBezTo>
                <a:cubicBezTo>
                  <a:pt x="2915176" y="33965"/>
                  <a:pt x="2952975" y="45440"/>
                  <a:pt x="2990850" y="53015"/>
                </a:cubicBezTo>
                <a:cubicBezTo>
                  <a:pt x="3000695" y="54984"/>
                  <a:pt x="3009486" y="61120"/>
                  <a:pt x="3019425" y="62540"/>
                </a:cubicBezTo>
                <a:cubicBezTo>
                  <a:pt x="3054142" y="67500"/>
                  <a:pt x="3089275" y="68890"/>
                  <a:pt x="3124200" y="72065"/>
                </a:cubicBezTo>
                <a:cubicBezTo>
                  <a:pt x="3140075" y="65715"/>
                  <a:pt x="3155816" y="59018"/>
                  <a:pt x="3171825" y="53015"/>
                </a:cubicBezTo>
                <a:cubicBezTo>
                  <a:pt x="3181226" y="49490"/>
                  <a:pt x="3190360" y="43490"/>
                  <a:pt x="3200400" y="43490"/>
                </a:cubicBezTo>
                <a:cubicBezTo>
                  <a:pt x="3213491" y="43490"/>
                  <a:pt x="3225800" y="49840"/>
                  <a:pt x="3238500" y="53015"/>
                </a:cubicBezTo>
                <a:cubicBezTo>
                  <a:pt x="3251200" y="49840"/>
                  <a:pt x="3264088" y="47340"/>
                  <a:pt x="3276600" y="43490"/>
                </a:cubicBezTo>
                <a:cubicBezTo>
                  <a:pt x="3372732" y="13911"/>
                  <a:pt x="3331425" y="14915"/>
                  <a:pt x="3371850" y="14915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715000" y="2619375"/>
            <a:ext cx="95250" cy="28575"/>
          </a:xfrm>
          <a:custGeom>
            <a:avLst/>
            <a:gdLst>
              <a:gd name="connsiteX0" fmla="*/ 95250 w 95250"/>
              <a:gd name="connsiteY0" fmla="*/ 9525 h 28575"/>
              <a:gd name="connsiteX1" fmla="*/ 57150 w 95250"/>
              <a:gd name="connsiteY1" fmla="*/ 28575 h 28575"/>
              <a:gd name="connsiteX2" fmla="*/ 0 w 95250"/>
              <a:gd name="connsiteY2" fmla="*/ 0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250" h="28575">
                <a:moveTo>
                  <a:pt x="95250" y="9525"/>
                </a:moveTo>
                <a:cubicBezTo>
                  <a:pt x="82550" y="15875"/>
                  <a:pt x="71349" y="28575"/>
                  <a:pt x="57150" y="28575"/>
                </a:cubicBez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0" y="2636838"/>
            <a:ext cx="828675" cy="77787"/>
          </a:xfrm>
          <a:custGeom>
            <a:avLst/>
            <a:gdLst>
              <a:gd name="connsiteX0" fmla="*/ 828675 w 828675"/>
              <a:gd name="connsiteY0" fmla="*/ 29967 h 77592"/>
              <a:gd name="connsiteX1" fmla="*/ 714375 w 828675"/>
              <a:gd name="connsiteY1" fmla="*/ 20442 h 77592"/>
              <a:gd name="connsiteX2" fmla="*/ 685800 w 828675"/>
              <a:gd name="connsiteY2" fmla="*/ 10917 h 77592"/>
              <a:gd name="connsiteX3" fmla="*/ 609600 w 828675"/>
              <a:gd name="connsiteY3" fmla="*/ 29967 h 77592"/>
              <a:gd name="connsiteX4" fmla="*/ 571500 w 828675"/>
              <a:gd name="connsiteY4" fmla="*/ 77592 h 77592"/>
              <a:gd name="connsiteX5" fmla="*/ 533400 w 828675"/>
              <a:gd name="connsiteY5" fmla="*/ 58542 h 77592"/>
              <a:gd name="connsiteX6" fmla="*/ 447675 w 828675"/>
              <a:gd name="connsiteY6" fmla="*/ 49017 h 77592"/>
              <a:gd name="connsiteX7" fmla="*/ 323850 w 828675"/>
              <a:gd name="connsiteY7" fmla="*/ 39492 h 77592"/>
              <a:gd name="connsiteX8" fmla="*/ 295275 w 828675"/>
              <a:gd name="connsiteY8" fmla="*/ 58542 h 77592"/>
              <a:gd name="connsiteX9" fmla="*/ 266700 w 828675"/>
              <a:gd name="connsiteY9" fmla="*/ 49017 h 77592"/>
              <a:gd name="connsiteX10" fmla="*/ 247650 w 828675"/>
              <a:gd name="connsiteY10" fmla="*/ 20442 h 77592"/>
              <a:gd name="connsiteX11" fmla="*/ 219075 w 828675"/>
              <a:gd name="connsiteY11" fmla="*/ 1392 h 77592"/>
              <a:gd name="connsiteX12" fmla="*/ 171450 w 828675"/>
              <a:gd name="connsiteY12" fmla="*/ 10917 h 77592"/>
              <a:gd name="connsiteX13" fmla="*/ 142875 w 828675"/>
              <a:gd name="connsiteY13" fmla="*/ 29967 h 77592"/>
              <a:gd name="connsiteX14" fmla="*/ 104775 w 828675"/>
              <a:gd name="connsiteY14" fmla="*/ 20442 h 77592"/>
              <a:gd name="connsiteX15" fmla="*/ 76200 w 828675"/>
              <a:gd name="connsiteY15" fmla="*/ 29967 h 77592"/>
              <a:gd name="connsiteX16" fmla="*/ 19050 w 828675"/>
              <a:gd name="connsiteY16" fmla="*/ 1392 h 77592"/>
              <a:gd name="connsiteX17" fmla="*/ 0 w 828675"/>
              <a:gd name="connsiteY17" fmla="*/ 10917 h 77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28675" h="77592">
                <a:moveTo>
                  <a:pt x="828675" y="29967"/>
                </a:moveTo>
                <a:cubicBezTo>
                  <a:pt x="790575" y="26792"/>
                  <a:pt x="752272" y="25495"/>
                  <a:pt x="714375" y="20442"/>
                </a:cubicBezTo>
                <a:cubicBezTo>
                  <a:pt x="704423" y="19115"/>
                  <a:pt x="695799" y="10008"/>
                  <a:pt x="685800" y="10917"/>
                </a:cubicBezTo>
                <a:cubicBezTo>
                  <a:pt x="659726" y="13287"/>
                  <a:pt x="609600" y="29967"/>
                  <a:pt x="609600" y="29967"/>
                </a:cubicBezTo>
                <a:cubicBezTo>
                  <a:pt x="603652" y="47810"/>
                  <a:pt x="600223" y="77592"/>
                  <a:pt x="571500" y="77592"/>
                </a:cubicBezTo>
                <a:cubicBezTo>
                  <a:pt x="557301" y="77592"/>
                  <a:pt x="547235" y="61735"/>
                  <a:pt x="533400" y="58542"/>
                </a:cubicBezTo>
                <a:cubicBezTo>
                  <a:pt x="505385" y="52077"/>
                  <a:pt x="476250" y="52192"/>
                  <a:pt x="447675" y="49017"/>
                </a:cubicBezTo>
                <a:cubicBezTo>
                  <a:pt x="388960" y="34338"/>
                  <a:pt x="376625" y="19701"/>
                  <a:pt x="323850" y="39492"/>
                </a:cubicBezTo>
                <a:cubicBezTo>
                  <a:pt x="313131" y="43512"/>
                  <a:pt x="304800" y="52192"/>
                  <a:pt x="295275" y="58542"/>
                </a:cubicBezTo>
                <a:cubicBezTo>
                  <a:pt x="285750" y="55367"/>
                  <a:pt x="274540" y="55289"/>
                  <a:pt x="266700" y="49017"/>
                </a:cubicBezTo>
                <a:cubicBezTo>
                  <a:pt x="257761" y="41866"/>
                  <a:pt x="255745" y="28537"/>
                  <a:pt x="247650" y="20442"/>
                </a:cubicBezTo>
                <a:cubicBezTo>
                  <a:pt x="239555" y="12347"/>
                  <a:pt x="228600" y="7742"/>
                  <a:pt x="219075" y="1392"/>
                </a:cubicBezTo>
                <a:cubicBezTo>
                  <a:pt x="203200" y="4567"/>
                  <a:pt x="186609" y="5233"/>
                  <a:pt x="171450" y="10917"/>
                </a:cubicBezTo>
                <a:cubicBezTo>
                  <a:pt x="160731" y="14937"/>
                  <a:pt x="154208" y="28348"/>
                  <a:pt x="142875" y="29967"/>
                </a:cubicBezTo>
                <a:cubicBezTo>
                  <a:pt x="129916" y="31818"/>
                  <a:pt x="117475" y="23617"/>
                  <a:pt x="104775" y="20442"/>
                </a:cubicBezTo>
                <a:cubicBezTo>
                  <a:pt x="95250" y="23617"/>
                  <a:pt x="86240" y="29967"/>
                  <a:pt x="76200" y="29967"/>
                </a:cubicBezTo>
                <a:cubicBezTo>
                  <a:pt x="26916" y="29967"/>
                  <a:pt x="67208" y="11024"/>
                  <a:pt x="19050" y="1392"/>
                </a:cubicBezTo>
                <a:cubicBezTo>
                  <a:pt x="12088" y="0"/>
                  <a:pt x="6350" y="7742"/>
                  <a:pt x="0" y="10917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066800" y="381000"/>
            <a:ext cx="1143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UPLANDS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200400" y="381000"/>
            <a:ext cx="12954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LOWLANDS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105400" y="381000"/>
            <a:ext cx="9144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SHORE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400800" y="381000"/>
            <a:ext cx="12954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OFFSHORE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001000" y="381000"/>
            <a:ext cx="9906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OCEAN</a:t>
            </a:r>
          </a:p>
        </p:txBody>
      </p:sp>
      <p:sp>
        <p:nvSpPr>
          <p:cNvPr id="54" name="Freeform 53"/>
          <p:cNvSpPr/>
          <p:nvPr/>
        </p:nvSpPr>
        <p:spPr>
          <a:xfrm>
            <a:off x="847725" y="3409950"/>
            <a:ext cx="1743075" cy="9525"/>
          </a:xfrm>
          <a:custGeom>
            <a:avLst/>
            <a:gdLst>
              <a:gd name="connsiteX0" fmla="*/ 0 w 1743075"/>
              <a:gd name="connsiteY0" fmla="*/ 0 h 9525"/>
              <a:gd name="connsiteX1" fmla="*/ 1743075 w 1743075"/>
              <a:gd name="connsiteY1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3075" h="9525">
                <a:moveTo>
                  <a:pt x="0" y="0"/>
                </a:moveTo>
                <a:lnTo>
                  <a:pt x="1743075" y="952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838200" y="914400"/>
            <a:ext cx="152400" cy="25146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990600" y="914400"/>
            <a:ext cx="304800" cy="25146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219200" y="914400"/>
            <a:ext cx="457200" cy="25146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676400" y="990600"/>
            <a:ext cx="76200" cy="24384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1752600" y="1066800"/>
            <a:ext cx="152400" cy="2362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905000" y="1295400"/>
            <a:ext cx="76200" cy="2133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981200" y="1371600"/>
            <a:ext cx="76200" cy="2057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057400" y="1600200"/>
            <a:ext cx="76200" cy="1828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2133600" y="1752600"/>
            <a:ext cx="76200" cy="1676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2209800" y="1905000"/>
            <a:ext cx="76200" cy="152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286000" y="2057400"/>
            <a:ext cx="76200" cy="1371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2362200" y="2209800"/>
            <a:ext cx="152400" cy="1219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2667000" y="2438400"/>
            <a:ext cx="152400" cy="990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743200" y="2590800"/>
            <a:ext cx="609600" cy="838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352800" y="2667000"/>
            <a:ext cx="16764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029200" y="2667000"/>
            <a:ext cx="762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5791200" y="2743200"/>
            <a:ext cx="304800" cy="685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5029200" y="228600"/>
            <a:ext cx="0" cy="61722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6096000" y="2819400"/>
            <a:ext cx="228600" cy="457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6324600" y="2895600"/>
            <a:ext cx="152400" cy="457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6477000" y="2971800"/>
            <a:ext cx="228600" cy="38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6705600" y="3124200"/>
            <a:ext cx="152400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6858000" y="3124200"/>
            <a:ext cx="152400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7010400" y="3276600"/>
            <a:ext cx="152400" cy="76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2590800" y="228600"/>
            <a:ext cx="0" cy="61722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838200" y="5410200"/>
            <a:ext cx="49530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Roads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590800" y="5638800"/>
            <a:ext cx="32004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Airfields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905000" y="6096000"/>
            <a:ext cx="38862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Industry, Commerce, Settlements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6096000" y="228600"/>
            <a:ext cx="0" cy="61722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096000" y="4953000"/>
            <a:ext cx="27432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Commercial / Recreational Fishing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38200" y="5181600"/>
            <a:ext cx="80010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Utilities: Communications, Potable Water, Electricity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791200" y="5867400"/>
            <a:ext cx="30480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 err="1">
                <a:solidFill>
                  <a:schemeClr val="tx1"/>
                </a:solidFill>
              </a:rPr>
              <a:t>Harbours</a:t>
            </a:r>
            <a:r>
              <a:rPr lang="en-US" sz="1200" b="1" dirty="0">
                <a:solidFill>
                  <a:schemeClr val="tx1"/>
                </a:solidFill>
              </a:rPr>
              <a:t>, Ports, Marinas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914400" y="6324600"/>
            <a:ext cx="80772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Waste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057400" y="4495800"/>
            <a:ext cx="67818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Agriculture / Aquaculture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38200" y="4267200"/>
            <a:ext cx="52578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Forestry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38200" y="4724400"/>
            <a:ext cx="80010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Tourism: Ecotourism, Hotels, Water Sports, Yachting, Cruise Shipping, Whale Watching, etc.  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38200" y="4038600"/>
            <a:ext cx="80010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Mining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38200" y="3048000"/>
            <a:ext cx="80010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Natural Habitats / Ecosystems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38200" y="3276600"/>
            <a:ext cx="80010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Wildlife</a:t>
            </a:r>
            <a:endParaRPr lang="en-US" sz="1200" b="1" dirty="0"/>
          </a:p>
        </p:txBody>
      </p:sp>
      <p:sp>
        <p:nvSpPr>
          <p:cNvPr id="33" name="Rectangle 32"/>
          <p:cNvSpPr/>
          <p:nvPr/>
        </p:nvSpPr>
        <p:spPr>
          <a:xfrm>
            <a:off x="838200" y="3505200"/>
            <a:ext cx="80010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Scenic Areas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403648" y="3717032"/>
            <a:ext cx="5544616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WATER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131024" cy="850106"/>
          </a:xfrm>
          <a:solidFill>
            <a:srgbClr val="92D05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BZ" sz="2800" b="1" dirty="0" smtClean="0"/>
              <a:t>Institutional and governance building</a:t>
            </a:r>
            <a:br>
              <a:rPr lang="en-BZ" sz="2800" b="1" dirty="0" smtClean="0"/>
            </a:br>
            <a:r>
              <a:rPr lang="en-BZ" sz="2800" b="1" dirty="0" smtClean="0"/>
              <a:t>blocks</a:t>
            </a:r>
            <a:endParaRPr lang="en-BZ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BZ" sz="2400" b="1" dirty="0" smtClean="0"/>
              <a:t>Building resilience requires transformational change and an effective mobilisation of scarce resources</a:t>
            </a:r>
          </a:p>
          <a:p>
            <a:pPr marL="457200" indent="-457200">
              <a:buAutoNum type="arabicPeriod"/>
            </a:pPr>
            <a:r>
              <a:rPr lang="en-BZ" sz="2400" b="1" dirty="0" smtClean="0"/>
              <a:t>Building a low carbon climate resilient economy is an integral element of the wider sustainable development agenda</a:t>
            </a:r>
          </a:p>
          <a:p>
            <a:pPr marL="457200" indent="-457200">
              <a:buAutoNum type="arabicPeriod"/>
            </a:pPr>
            <a:r>
              <a:rPr lang="en-BZ" sz="2400" b="1" dirty="0"/>
              <a:t>Accessing financial and technical </a:t>
            </a:r>
            <a:r>
              <a:rPr lang="en-BZ" sz="2400" b="1" dirty="0" smtClean="0"/>
              <a:t>assistance to deliver resilience and create low carbon economies</a:t>
            </a:r>
          </a:p>
          <a:p>
            <a:pPr marL="457200" indent="-457200">
              <a:buAutoNum type="arabicPeriod"/>
            </a:pPr>
            <a:r>
              <a:rPr lang="en-BZ" sz="2400" b="1" dirty="0" smtClean="0"/>
              <a:t>Defining a private sector role in providing financing solutions</a:t>
            </a:r>
          </a:p>
          <a:p>
            <a:pPr marL="457200" indent="-457200">
              <a:buAutoNum type="arabicPeriod"/>
            </a:pPr>
            <a:r>
              <a:rPr lang="en-BZ" sz="2400" b="1" dirty="0" smtClean="0"/>
              <a:t>Acting regionally to deliver nationally</a:t>
            </a:r>
          </a:p>
          <a:p>
            <a:pPr marL="457200" indent="-457200">
              <a:buAutoNum type="arabicPeriod"/>
            </a:pPr>
            <a:r>
              <a:rPr lang="en-BZ" sz="2400" b="1" dirty="0" smtClean="0"/>
              <a:t>Creating low-carbon economies in the Caribbean</a:t>
            </a:r>
          </a:p>
          <a:p>
            <a:pPr marL="457200" indent="-457200">
              <a:buAutoNum type="arabicPeriod"/>
            </a:pPr>
            <a:r>
              <a:rPr lang="en-BZ" sz="2400" b="1" dirty="0" smtClean="0"/>
              <a:t>Developing a risk management ethic in our decision-making</a:t>
            </a:r>
            <a:endParaRPr lang="en-BZ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124744"/>
            <a:ext cx="3747180" cy="52322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BZ" sz="2800" dirty="0" smtClean="0"/>
              <a:t>IP provides guidance on:</a:t>
            </a:r>
            <a:endParaRPr lang="en-BZ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21462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200" dirty="0"/>
              <a:t>The Caribbean Community Climate Change Centre coordinates the Caribbean region’s response to climate change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30425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The </a:t>
            </a:r>
            <a:r>
              <a:rPr lang="en-US" dirty="0"/>
              <a:t>Caribbean Community Climate Change Centre </a:t>
            </a:r>
            <a:r>
              <a:rPr lang="en-US" dirty="0" smtClean="0"/>
              <a:t>is accredited </a:t>
            </a:r>
            <a:r>
              <a:rPr lang="en-US" dirty="0"/>
              <a:t>as a </a:t>
            </a:r>
            <a:r>
              <a:rPr lang="en-US" dirty="0" smtClean="0"/>
              <a:t>Regional </a:t>
            </a:r>
            <a:r>
              <a:rPr lang="en-US" dirty="0"/>
              <a:t>I</a:t>
            </a:r>
            <a:r>
              <a:rPr lang="en-US" dirty="0" smtClean="0"/>
              <a:t>mplementing Entity (RIE) </a:t>
            </a:r>
            <a:r>
              <a:rPr lang="en-US" dirty="0"/>
              <a:t>by the Board of the Green </a:t>
            </a:r>
            <a:r>
              <a:rPr lang="en-US" dirty="0" smtClean="0"/>
              <a:t>Climate </a:t>
            </a:r>
            <a:r>
              <a:rPr lang="en-US" dirty="0"/>
              <a:t>Fund (GCF)</a:t>
            </a:r>
            <a:endParaRPr lang="en-US" dirty="0"/>
          </a:p>
        </p:txBody>
      </p:sp>
      <p:pic>
        <p:nvPicPr>
          <p:cNvPr id="4" name="Picture 2" descr="C:\Users\Keith\Pictures\home_head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346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0337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109AA65D188C45B8686C6DD6129E5C" ma:contentTypeVersion="0" ma:contentTypeDescription="Create a new document." ma:contentTypeScope="" ma:versionID="c5105cbf79a5b4ad6e63b9dc4aace074">
  <xsd:schema xmlns:xsd="http://www.w3.org/2001/XMLSchema" xmlns:xs="http://www.w3.org/2001/XMLSchema" xmlns:p="http://schemas.microsoft.com/office/2006/metadata/properties" xmlns:ns1="http://schemas.microsoft.com/sharepoint/v3" xmlns:ns2="ab329847-71e0-4991-ae1d-d09f2517fcad" targetNamespace="http://schemas.microsoft.com/office/2006/metadata/properties" ma:root="true" ma:fieldsID="546307e152b974e95ef9e9321c966868" ns1:_="" ns2:_="">
    <xsd:import namespace="http://schemas.microsoft.com/sharepoint/v3"/>
    <xsd:import namespace="ab329847-71e0-4991-ae1d-d09f2517fca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CSMeta2010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SMeta2010Field" ma:index="11" nillable="true" ma:displayName="Classification Status" ma:hidden="true" ma:internalName="CSMeta2010Field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329847-71e0-4991-ae1d-d09f2517fca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329847-71e0-4991-ae1d-d09f2517fcad">COUNTRYRBLAC-1394-1078</_dlc_DocId>
    <_dlc_DocIdUrl xmlns="ab329847-71e0-4991-ae1d-d09f2517fcad">
      <Url>https://intranet.undp.org/country/rblac/bb/intra/jcccp/_layouts/15/DocIdRedir.aspx?ID=COUNTRYRBLAC-1394-1078</Url>
      <Description>COUNTRYRBLAC-1394-1078</Description>
    </_dlc_DocIdUrl>
    <CSMeta2010Field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4CCB6C9-A3E2-462F-A589-5A8DDB54C3E5}"/>
</file>

<file path=customXml/itemProps2.xml><?xml version="1.0" encoding="utf-8"?>
<ds:datastoreItem xmlns:ds="http://schemas.openxmlformats.org/officeDocument/2006/customXml" ds:itemID="{76DE1E88-9487-4381-915D-A259BBC1099B}"/>
</file>

<file path=customXml/itemProps3.xml><?xml version="1.0" encoding="utf-8"?>
<ds:datastoreItem xmlns:ds="http://schemas.openxmlformats.org/officeDocument/2006/customXml" ds:itemID="{C4C90723-BA04-4992-8333-D53EBFDA0E38}"/>
</file>

<file path=customXml/itemProps4.xml><?xml version="1.0" encoding="utf-8"?>
<ds:datastoreItem xmlns:ds="http://schemas.openxmlformats.org/officeDocument/2006/customXml" ds:itemID="{46FE8C92-C8A2-429A-A2BB-FCD69D5C1FB3}"/>
</file>

<file path=docProps/app.xml><?xml version="1.0" encoding="utf-8"?>
<Properties xmlns="http://schemas.openxmlformats.org/officeDocument/2006/extended-properties" xmlns:vt="http://schemas.openxmlformats.org/officeDocument/2006/docPropsVTypes">
  <TotalTime>1936</TotalTime>
  <Words>1170</Words>
  <Application>Microsoft Office PowerPoint</Application>
  <PresentationFormat>On-screen Show (4:3)</PresentationFormat>
  <Paragraphs>193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Institutional and governance building blocks</vt:lpstr>
      <vt:lpstr>The Caribbean Community Climate Change Centre coordinates the Caribbean region’s response to climate change</vt:lpstr>
      <vt:lpstr>EU Global Climate Change Alliance Project (EU GCCA)</vt:lpstr>
      <vt:lpstr>The Caribbean Regional Resilience Development Implementation Project (2011 – 2016) - DFID</vt:lpstr>
      <vt:lpstr>Caribbean Weather Impacts Group Project </vt:lpstr>
      <vt:lpstr>CARIWIG</vt:lpstr>
      <vt:lpstr>Database Management System</vt:lpstr>
      <vt:lpstr>Caribbean Climate Online Risk and Adaptation Tool (CCORAL)</vt:lpstr>
      <vt:lpstr>Caribbean Climate Change and Risk Reduction Initiative (CCCARRI) Project funded by USAID  Sept 2015 - 30 Sept 2020</vt:lpstr>
      <vt:lpstr>Coastal Protection for Climate Change Adaptation in the Small Island States in the Caribbean Project funded by KFW 2015 to 2019  </vt:lpstr>
      <vt:lpstr>Renewable Energy</vt:lpstr>
      <vt:lpstr>Focal Area 2: Climate Change, Disaster Management,  Environment and Energy – 11 EDF </vt:lpstr>
      <vt:lpstr>Coastal Protection for Climate Change Adaptation in the Small Island States in the Caribbean  - German Development Bank </vt:lpstr>
      <vt:lpstr>Cooperation on Climate Change, Vulnerability, Adaptation and Mitigation</vt:lpstr>
      <vt:lpstr>MOU with ITALY</vt:lpstr>
      <vt:lpstr>Climate Finance Access Hub A key outcome of the 2015 Commonwealth Heads of Government Meeting held in Malta on 29 November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knichols</dc:creator>
  <cp:lastModifiedBy>Keith Nichols</cp:lastModifiedBy>
  <cp:revision>185</cp:revision>
  <dcterms:created xsi:type="dcterms:W3CDTF">2012-07-31T17:14:12Z</dcterms:created>
  <dcterms:modified xsi:type="dcterms:W3CDTF">2016-01-24T23:19:27Z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 LanguagesTaxHTField0">
    <vt:lpwstr>English|7f98b732-4b5b-4b70-ba90-a0eff09b5d2d</vt:lpwstr>
  </property>
  <property fmtid="{D5CDD505-2E9C-101B-9397-08002B2CF9AE}" pid="3" name="ContentTypeId">
    <vt:lpwstr>0x0101008D109AA65D188C45B8686C6DD6129E5C</vt:lpwstr>
  </property>
  <property fmtid="{D5CDD505-2E9C-101B-9397-08002B2CF9AE}" pid="4" name="TaxCatchAll">
    <vt:lpwstr>5;#English|7f98b732-4b5b-4b70-ba90-a0eff09b5d2d</vt:lpwstr>
  </property>
  <property fmtid="{D5CDD505-2E9C-101B-9397-08002B2CF9AE}" pid="5" name="UN Languages">
    <vt:lpwstr>5;#English|7f98b732-4b5b-4b70-ba90-a0eff09b5d2d</vt:lpwstr>
  </property>
  <property fmtid="{D5CDD505-2E9C-101B-9397-08002B2CF9AE}" pid="6" name="_dlc_DocIdItemGuid">
    <vt:lpwstr>f71616ab-ffbf-49d6-8155-41dea3de5cb9</vt:lpwstr>
  </property>
</Properties>
</file>