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1.xml" ContentType="application/vnd.openxmlformats-officedocument.presentationml.slide+xml"/>
  <Override PartName="/ppt/diagrams/data1.xml" ContentType="application/vnd.openxmlformats-officedocument.drawingml.diagramData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  <p:sldMasterId id="2147483648" r:id="rId5"/>
  </p:sldMasterIdLst>
  <p:notesMasterIdLst>
    <p:notesMasterId r:id="rId18"/>
  </p:notesMasterIdLst>
  <p:sldIdLst>
    <p:sldId id="278" r:id="rId6"/>
    <p:sldId id="270" r:id="rId7"/>
    <p:sldId id="281" r:id="rId8"/>
    <p:sldId id="269" r:id="rId9"/>
    <p:sldId id="290" r:id="rId10"/>
    <p:sldId id="280" r:id="rId11"/>
    <p:sldId id="309" r:id="rId12"/>
    <p:sldId id="312" r:id="rId13"/>
    <p:sldId id="282" r:id="rId14"/>
    <p:sldId id="283" r:id="rId15"/>
    <p:sldId id="284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B6D"/>
    <a:srgbClr val="066988"/>
    <a:srgbClr val="09A1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ustomXml" Target="../customXml/item4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A89D1-3DD8-4CB0-B387-CA64D064E5FA}" type="doc">
      <dgm:prSet loTypeId="urn:microsoft.com/office/officeart/2005/8/layout/radial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TT"/>
        </a:p>
      </dgm:t>
    </dgm:pt>
    <dgm:pt modelId="{FEA883FB-90AF-4BC5-8AF1-22D75288FE66}">
      <dgm:prSet phldrT="[Text]"/>
      <dgm:spPr/>
      <dgm:t>
        <a:bodyPr/>
        <a:lstStyle/>
        <a:p>
          <a:r>
            <a:rPr lang="en-TT" dirty="0" smtClean="0"/>
            <a:t>Climate change impacts on SIDS related to water</a:t>
          </a:r>
          <a:endParaRPr lang="en-TT" dirty="0"/>
        </a:p>
      </dgm:t>
    </dgm:pt>
    <dgm:pt modelId="{0AD7243F-E2A1-4F22-8E6D-A222714DBEBA}" type="parTrans" cxnId="{346818B5-26C5-4EAA-BB8D-2292309F41D0}">
      <dgm:prSet/>
      <dgm:spPr/>
      <dgm:t>
        <a:bodyPr/>
        <a:lstStyle/>
        <a:p>
          <a:endParaRPr lang="en-TT"/>
        </a:p>
      </dgm:t>
    </dgm:pt>
    <dgm:pt modelId="{10EC1B0B-4827-419E-A7EA-1EA98E0771D7}" type="sibTrans" cxnId="{346818B5-26C5-4EAA-BB8D-2292309F41D0}">
      <dgm:prSet/>
      <dgm:spPr/>
      <dgm:t>
        <a:bodyPr/>
        <a:lstStyle/>
        <a:p>
          <a:endParaRPr lang="en-TT"/>
        </a:p>
      </dgm:t>
    </dgm:pt>
    <dgm:pt modelId="{96745291-9F31-4711-BB11-A6BFB4EBA539}">
      <dgm:prSet phldrT="[Text]" custT="1"/>
      <dgm:spPr/>
      <dgm:t>
        <a:bodyPr/>
        <a:lstStyle/>
        <a:p>
          <a:r>
            <a:rPr lang="en-TT" sz="1800" dirty="0" smtClean="0"/>
            <a:t>Agriculture</a:t>
          </a:r>
          <a:endParaRPr lang="en-TT" sz="1800" dirty="0"/>
        </a:p>
      </dgm:t>
    </dgm:pt>
    <dgm:pt modelId="{6CEAE9B4-1895-48D2-9CBD-4642C6FC9E2C}" type="parTrans" cxnId="{C9E6277F-C372-4CDB-9965-9F14149B9B9A}">
      <dgm:prSet/>
      <dgm:spPr>
        <a:ln>
          <a:solidFill>
            <a:schemeClr val="tx1"/>
          </a:solidFill>
        </a:ln>
      </dgm:spPr>
      <dgm:t>
        <a:bodyPr/>
        <a:lstStyle/>
        <a:p>
          <a:endParaRPr lang="en-TT"/>
        </a:p>
      </dgm:t>
    </dgm:pt>
    <dgm:pt modelId="{8ACB3984-2A41-467C-88BC-474628715E3B}" type="sibTrans" cxnId="{C9E6277F-C372-4CDB-9965-9F14149B9B9A}">
      <dgm:prSet/>
      <dgm:spPr/>
      <dgm:t>
        <a:bodyPr/>
        <a:lstStyle/>
        <a:p>
          <a:endParaRPr lang="en-TT"/>
        </a:p>
      </dgm:t>
    </dgm:pt>
    <dgm:pt modelId="{E602DD14-4393-43FA-8CCE-9B6C20B3BDB6}">
      <dgm:prSet phldrT="[Text]" custT="1"/>
      <dgm:spPr/>
      <dgm:t>
        <a:bodyPr/>
        <a:lstStyle/>
        <a:p>
          <a:r>
            <a:rPr lang="en-TT" sz="2000" dirty="0" smtClean="0"/>
            <a:t>Tourism</a:t>
          </a:r>
          <a:endParaRPr lang="en-TT" sz="2000" dirty="0"/>
        </a:p>
      </dgm:t>
    </dgm:pt>
    <dgm:pt modelId="{393A0DBD-66A1-4E60-A2B0-A4E885340668}" type="parTrans" cxnId="{8968AF17-D6E6-49CC-A817-437FA4B396CC}">
      <dgm:prSet/>
      <dgm:spPr>
        <a:ln>
          <a:solidFill>
            <a:schemeClr val="tx1"/>
          </a:solidFill>
        </a:ln>
      </dgm:spPr>
      <dgm:t>
        <a:bodyPr/>
        <a:lstStyle/>
        <a:p>
          <a:endParaRPr lang="en-TT"/>
        </a:p>
      </dgm:t>
    </dgm:pt>
    <dgm:pt modelId="{4F684FC5-C86A-4DAE-821A-E5683D3C51CB}" type="sibTrans" cxnId="{8968AF17-D6E6-49CC-A817-437FA4B396CC}">
      <dgm:prSet/>
      <dgm:spPr/>
      <dgm:t>
        <a:bodyPr/>
        <a:lstStyle/>
        <a:p>
          <a:endParaRPr lang="en-TT"/>
        </a:p>
      </dgm:t>
    </dgm:pt>
    <dgm:pt modelId="{ACC3F13C-BC18-449A-9007-09B8D038D251}">
      <dgm:prSet phldrT="[Text]" custT="1"/>
      <dgm:spPr/>
      <dgm:t>
        <a:bodyPr/>
        <a:lstStyle/>
        <a:p>
          <a:r>
            <a:rPr lang="en-TT" sz="2000" dirty="0" smtClean="0"/>
            <a:t>Fisheries</a:t>
          </a:r>
          <a:endParaRPr lang="en-TT" sz="2000" dirty="0"/>
        </a:p>
      </dgm:t>
    </dgm:pt>
    <dgm:pt modelId="{DFB4776E-DDDB-4D51-95D8-7FD8EA465F26}" type="parTrans" cxnId="{F25016F0-DE3B-4E05-A175-58941A010625}">
      <dgm:prSet/>
      <dgm:spPr>
        <a:ln>
          <a:solidFill>
            <a:schemeClr val="tx1"/>
          </a:solidFill>
        </a:ln>
      </dgm:spPr>
      <dgm:t>
        <a:bodyPr/>
        <a:lstStyle/>
        <a:p>
          <a:endParaRPr lang="en-TT"/>
        </a:p>
      </dgm:t>
    </dgm:pt>
    <dgm:pt modelId="{3142C64D-7049-40AA-8892-C88B9C6727D8}" type="sibTrans" cxnId="{F25016F0-DE3B-4E05-A175-58941A010625}">
      <dgm:prSet/>
      <dgm:spPr/>
      <dgm:t>
        <a:bodyPr/>
        <a:lstStyle/>
        <a:p>
          <a:endParaRPr lang="en-TT"/>
        </a:p>
      </dgm:t>
    </dgm:pt>
    <dgm:pt modelId="{526CEFC1-29D0-43EA-8C65-A92CAB2CFAAE}">
      <dgm:prSet phldrT="[Text]" custT="1"/>
      <dgm:spPr/>
      <dgm:t>
        <a:bodyPr/>
        <a:lstStyle/>
        <a:p>
          <a:r>
            <a:rPr lang="en-TT" sz="2000" dirty="0" smtClean="0"/>
            <a:t>Health</a:t>
          </a:r>
          <a:endParaRPr lang="en-TT" sz="2000" dirty="0"/>
        </a:p>
      </dgm:t>
    </dgm:pt>
    <dgm:pt modelId="{1D18499D-B28A-4C4A-81A4-9136460043DD}" type="parTrans" cxnId="{6396890F-0694-40F4-8E8F-15439958D2D2}">
      <dgm:prSet/>
      <dgm:spPr>
        <a:ln>
          <a:solidFill>
            <a:schemeClr val="tx1"/>
          </a:solidFill>
        </a:ln>
      </dgm:spPr>
      <dgm:t>
        <a:bodyPr/>
        <a:lstStyle/>
        <a:p>
          <a:endParaRPr lang="en-TT"/>
        </a:p>
      </dgm:t>
    </dgm:pt>
    <dgm:pt modelId="{1515F79C-13FE-4B40-95C3-6E4D1DB2CE7F}" type="sibTrans" cxnId="{6396890F-0694-40F4-8E8F-15439958D2D2}">
      <dgm:prSet/>
      <dgm:spPr/>
      <dgm:t>
        <a:bodyPr/>
        <a:lstStyle/>
        <a:p>
          <a:endParaRPr lang="en-TT"/>
        </a:p>
      </dgm:t>
    </dgm:pt>
    <dgm:pt modelId="{EEE5DAF0-3458-4565-A29A-09F464BEC198}">
      <dgm:prSet phldrT="[Text]" custT="1"/>
      <dgm:spPr/>
      <dgm:t>
        <a:bodyPr/>
        <a:lstStyle/>
        <a:p>
          <a:r>
            <a:rPr lang="en-TT" sz="1800" dirty="0" smtClean="0"/>
            <a:t>Transport</a:t>
          </a:r>
          <a:endParaRPr lang="en-TT" sz="1800" dirty="0"/>
        </a:p>
      </dgm:t>
    </dgm:pt>
    <dgm:pt modelId="{B34AF255-0838-4E5D-839D-545B97E06A79}" type="parTrans" cxnId="{4FE9EA63-5262-4CB3-AFCA-00E4644F91F8}">
      <dgm:prSet/>
      <dgm:spPr>
        <a:ln>
          <a:solidFill>
            <a:schemeClr val="tx1"/>
          </a:solidFill>
        </a:ln>
      </dgm:spPr>
      <dgm:t>
        <a:bodyPr/>
        <a:lstStyle/>
        <a:p>
          <a:endParaRPr lang="en-TT"/>
        </a:p>
      </dgm:t>
    </dgm:pt>
    <dgm:pt modelId="{6FAF0A60-1436-48B2-930E-DAEBA55FE018}" type="sibTrans" cxnId="{4FE9EA63-5262-4CB3-AFCA-00E4644F91F8}">
      <dgm:prSet/>
      <dgm:spPr/>
      <dgm:t>
        <a:bodyPr/>
        <a:lstStyle/>
        <a:p>
          <a:endParaRPr lang="en-TT"/>
        </a:p>
      </dgm:t>
    </dgm:pt>
    <dgm:pt modelId="{380FC1B3-E0FB-44B1-A845-864A21056C39}">
      <dgm:prSet phldrT="[Text]"/>
      <dgm:spPr/>
      <dgm:t>
        <a:bodyPr/>
        <a:lstStyle/>
        <a:p>
          <a:r>
            <a:rPr lang="en-TT" dirty="0" smtClean="0"/>
            <a:t>Energy</a:t>
          </a:r>
          <a:endParaRPr lang="en-TT" dirty="0"/>
        </a:p>
      </dgm:t>
    </dgm:pt>
    <dgm:pt modelId="{955404E6-32F9-4E09-BB9C-DDA4B84E1252}" type="parTrans" cxnId="{543E409B-503A-4FB4-8ACC-79694A53634B}">
      <dgm:prSet/>
      <dgm:spPr>
        <a:ln>
          <a:solidFill>
            <a:schemeClr val="tx1"/>
          </a:solidFill>
        </a:ln>
      </dgm:spPr>
      <dgm:t>
        <a:bodyPr/>
        <a:lstStyle/>
        <a:p>
          <a:endParaRPr lang="en-TT"/>
        </a:p>
      </dgm:t>
    </dgm:pt>
    <dgm:pt modelId="{DD3AB405-32F0-4CC3-9400-B386F9B28984}" type="sibTrans" cxnId="{543E409B-503A-4FB4-8ACC-79694A53634B}">
      <dgm:prSet/>
      <dgm:spPr/>
      <dgm:t>
        <a:bodyPr/>
        <a:lstStyle/>
        <a:p>
          <a:endParaRPr lang="en-TT"/>
        </a:p>
      </dgm:t>
    </dgm:pt>
    <dgm:pt modelId="{A654B6DA-7BBD-4C53-B728-9A7296977E74}">
      <dgm:prSet phldrT="[Text]"/>
      <dgm:spPr/>
      <dgm:t>
        <a:bodyPr/>
        <a:lstStyle/>
        <a:p>
          <a:r>
            <a:rPr lang="en-TT" dirty="0" smtClean="0"/>
            <a:t>Ecosystems and ecosystem services</a:t>
          </a:r>
          <a:endParaRPr lang="en-TT" dirty="0"/>
        </a:p>
      </dgm:t>
    </dgm:pt>
    <dgm:pt modelId="{95849B5D-36BE-42B9-B52D-35D2E1B0C36D}" type="parTrans" cxnId="{1EA2D53A-3705-4E1C-A6AF-5F08D80FD5C2}">
      <dgm:prSet/>
      <dgm:spPr>
        <a:ln>
          <a:solidFill>
            <a:schemeClr val="tx1"/>
          </a:solidFill>
        </a:ln>
      </dgm:spPr>
      <dgm:t>
        <a:bodyPr/>
        <a:lstStyle/>
        <a:p>
          <a:endParaRPr lang="en-TT"/>
        </a:p>
      </dgm:t>
    </dgm:pt>
    <dgm:pt modelId="{E2C9C5CE-1BCA-4653-A955-01939EBE33EA}" type="sibTrans" cxnId="{1EA2D53A-3705-4E1C-A6AF-5F08D80FD5C2}">
      <dgm:prSet/>
      <dgm:spPr/>
      <dgm:t>
        <a:bodyPr/>
        <a:lstStyle/>
        <a:p>
          <a:endParaRPr lang="en-TT"/>
        </a:p>
      </dgm:t>
    </dgm:pt>
    <dgm:pt modelId="{14D8A728-B823-40C4-B29C-99955E5B0AFB}" type="pres">
      <dgm:prSet presAssocID="{209A89D1-3DD8-4CB0-B387-CA64D064E5F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TT"/>
        </a:p>
      </dgm:t>
    </dgm:pt>
    <dgm:pt modelId="{06621580-6482-49F5-94AA-D16C7BE46452}" type="pres">
      <dgm:prSet presAssocID="{FEA883FB-90AF-4BC5-8AF1-22D75288FE66}" presName="centerShape" presStyleLbl="node0" presStyleIdx="0" presStyleCnt="1" custScaleX="135835" custScaleY="135219"/>
      <dgm:spPr/>
      <dgm:t>
        <a:bodyPr/>
        <a:lstStyle/>
        <a:p>
          <a:endParaRPr lang="en-TT"/>
        </a:p>
      </dgm:t>
    </dgm:pt>
    <dgm:pt modelId="{7E5AAAD7-7EBA-47EF-A18C-37337B554EAF}" type="pres">
      <dgm:prSet presAssocID="{6CEAE9B4-1895-48D2-9CBD-4642C6FC9E2C}" presName="parTrans" presStyleLbl="sibTrans2D1" presStyleIdx="0" presStyleCnt="7"/>
      <dgm:spPr/>
      <dgm:t>
        <a:bodyPr/>
        <a:lstStyle/>
        <a:p>
          <a:endParaRPr lang="en-TT"/>
        </a:p>
      </dgm:t>
    </dgm:pt>
    <dgm:pt modelId="{C6ADF24C-2D67-401B-8C60-F3C72EBC048D}" type="pres">
      <dgm:prSet presAssocID="{6CEAE9B4-1895-48D2-9CBD-4642C6FC9E2C}" presName="connectorText" presStyleLbl="sibTrans2D1" presStyleIdx="0" presStyleCnt="7"/>
      <dgm:spPr/>
      <dgm:t>
        <a:bodyPr/>
        <a:lstStyle/>
        <a:p>
          <a:endParaRPr lang="en-TT"/>
        </a:p>
      </dgm:t>
    </dgm:pt>
    <dgm:pt modelId="{DE2491E6-E31C-415B-ACB7-1E779990E0FF}" type="pres">
      <dgm:prSet presAssocID="{96745291-9F31-4711-BB11-A6BFB4EBA539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BB980B05-0CC3-4662-8D57-8A0AA35E81B8}" type="pres">
      <dgm:prSet presAssocID="{393A0DBD-66A1-4E60-A2B0-A4E885340668}" presName="parTrans" presStyleLbl="sibTrans2D1" presStyleIdx="1" presStyleCnt="7"/>
      <dgm:spPr/>
      <dgm:t>
        <a:bodyPr/>
        <a:lstStyle/>
        <a:p>
          <a:endParaRPr lang="en-TT"/>
        </a:p>
      </dgm:t>
    </dgm:pt>
    <dgm:pt modelId="{2FE542FF-BF93-4D68-B5F0-D056F23BE139}" type="pres">
      <dgm:prSet presAssocID="{393A0DBD-66A1-4E60-A2B0-A4E885340668}" presName="connectorText" presStyleLbl="sibTrans2D1" presStyleIdx="1" presStyleCnt="7"/>
      <dgm:spPr/>
      <dgm:t>
        <a:bodyPr/>
        <a:lstStyle/>
        <a:p>
          <a:endParaRPr lang="en-TT"/>
        </a:p>
      </dgm:t>
    </dgm:pt>
    <dgm:pt modelId="{1D4E7387-6C24-4830-B06A-2DFC696DC3C9}" type="pres">
      <dgm:prSet presAssocID="{E602DD14-4393-43FA-8CCE-9B6C20B3BDB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D6AD4E96-459D-42D6-86EC-672A807C1956}" type="pres">
      <dgm:prSet presAssocID="{DFB4776E-DDDB-4D51-95D8-7FD8EA465F26}" presName="parTrans" presStyleLbl="sibTrans2D1" presStyleIdx="2" presStyleCnt="7"/>
      <dgm:spPr/>
      <dgm:t>
        <a:bodyPr/>
        <a:lstStyle/>
        <a:p>
          <a:endParaRPr lang="en-TT"/>
        </a:p>
      </dgm:t>
    </dgm:pt>
    <dgm:pt modelId="{D0BB1113-ED40-478A-87EC-12413D36D69F}" type="pres">
      <dgm:prSet presAssocID="{DFB4776E-DDDB-4D51-95D8-7FD8EA465F26}" presName="connectorText" presStyleLbl="sibTrans2D1" presStyleIdx="2" presStyleCnt="7"/>
      <dgm:spPr/>
      <dgm:t>
        <a:bodyPr/>
        <a:lstStyle/>
        <a:p>
          <a:endParaRPr lang="en-TT"/>
        </a:p>
      </dgm:t>
    </dgm:pt>
    <dgm:pt modelId="{06BB0AE9-3AB0-4609-B2D2-77DCE6116FB1}" type="pres">
      <dgm:prSet presAssocID="{ACC3F13C-BC18-449A-9007-09B8D038D25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9949EACB-F77F-400E-BA10-E7F0504ADAEC}" type="pres">
      <dgm:prSet presAssocID="{1D18499D-B28A-4C4A-81A4-9136460043DD}" presName="parTrans" presStyleLbl="sibTrans2D1" presStyleIdx="3" presStyleCnt="7"/>
      <dgm:spPr/>
      <dgm:t>
        <a:bodyPr/>
        <a:lstStyle/>
        <a:p>
          <a:endParaRPr lang="en-TT"/>
        </a:p>
      </dgm:t>
    </dgm:pt>
    <dgm:pt modelId="{0409255E-4860-4128-A4D0-030F93BE7E06}" type="pres">
      <dgm:prSet presAssocID="{1D18499D-B28A-4C4A-81A4-9136460043DD}" presName="connectorText" presStyleLbl="sibTrans2D1" presStyleIdx="3" presStyleCnt="7"/>
      <dgm:spPr/>
      <dgm:t>
        <a:bodyPr/>
        <a:lstStyle/>
        <a:p>
          <a:endParaRPr lang="en-TT"/>
        </a:p>
      </dgm:t>
    </dgm:pt>
    <dgm:pt modelId="{953392F4-4705-44BF-A8B5-84DFC3BC4D8E}" type="pres">
      <dgm:prSet presAssocID="{526CEFC1-29D0-43EA-8C65-A92CAB2CFAAE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3F1334BB-281B-4F86-8707-AF0D74F1FC5F}" type="pres">
      <dgm:prSet presAssocID="{B34AF255-0838-4E5D-839D-545B97E06A79}" presName="parTrans" presStyleLbl="sibTrans2D1" presStyleIdx="4" presStyleCnt="7"/>
      <dgm:spPr/>
      <dgm:t>
        <a:bodyPr/>
        <a:lstStyle/>
        <a:p>
          <a:endParaRPr lang="en-TT"/>
        </a:p>
      </dgm:t>
    </dgm:pt>
    <dgm:pt modelId="{9A2225EC-0CA4-4014-B4EE-3840810F9AAD}" type="pres">
      <dgm:prSet presAssocID="{B34AF255-0838-4E5D-839D-545B97E06A79}" presName="connectorText" presStyleLbl="sibTrans2D1" presStyleIdx="4" presStyleCnt="7"/>
      <dgm:spPr/>
      <dgm:t>
        <a:bodyPr/>
        <a:lstStyle/>
        <a:p>
          <a:endParaRPr lang="en-TT"/>
        </a:p>
      </dgm:t>
    </dgm:pt>
    <dgm:pt modelId="{1075FFF2-1651-459C-830D-02892E87343C}" type="pres">
      <dgm:prSet presAssocID="{EEE5DAF0-3458-4565-A29A-09F464BEC198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9260296B-23AE-40FE-B6F0-6B58A90F646D}" type="pres">
      <dgm:prSet presAssocID="{955404E6-32F9-4E09-BB9C-DDA4B84E1252}" presName="parTrans" presStyleLbl="sibTrans2D1" presStyleIdx="5" presStyleCnt="7"/>
      <dgm:spPr/>
      <dgm:t>
        <a:bodyPr/>
        <a:lstStyle/>
        <a:p>
          <a:endParaRPr lang="en-TT"/>
        </a:p>
      </dgm:t>
    </dgm:pt>
    <dgm:pt modelId="{4C6BE125-E0D0-44A3-AB6F-6CFA69B8CF20}" type="pres">
      <dgm:prSet presAssocID="{955404E6-32F9-4E09-BB9C-DDA4B84E1252}" presName="connectorText" presStyleLbl="sibTrans2D1" presStyleIdx="5" presStyleCnt="7"/>
      <dgm:spPr/>
      <dgm:t>
        <a:bodyPr/>
        <a:lstStyle/>
        <a:p>
          <a:endParaRPr lang="en-TT"/>
        </a:p>
      </dgm:t>
    </dgm:pt>
    <dgm:pt modelId="{F55E66C0-BD49-45CB-B1EA-C3225E296F6C}" type="pres">
      <dgm:prSet presAssocID="{380FC1B3-E0FB-44B1-A845-864A21056C3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  <dgm:pt modelId="{7B2A9A6B-1FD5-48AE-8391-D399F834CD69}" type="pres">
      <dgm:prSet presAssocID="{95849B5D-36BE-42B9-B52D-35D2E1B0C36D}" presName="parTrans" presStyleLbl="sibTrans2D1" presStyleIdx="6" presStyleCnt="7"/>
      <dgm:spPr/>
      <dgm:t>
        <a:bodyPr/>
        <a:lstStyle/>
        <a:p>
          <a:endParaRPr lang="en-TT"/>
        </a:p>
      </dgm:t>
    </dgm:pt>
    <dgm:pt modelId="{E6FA072A-437D-4F46-84D1-1C4685568C50}" type="pres">
      <dgm:prSet presAssocID="{95849B5D-36BE-42B9-B52D-35D2E1B0C36D}" presName="connectorText" presStyleLbl="sibTrans2D1" presStyleIdx="6" presStyleCnt="7"/>
      <dgm:spPr/>
      <dgm:t>
        <a:bodyPr/>
        <a:lstStyle/>
        <a:p>
          <a:endParaRPr lang="en-TT"/>
        </a:p>
      </dgm:t>
    </dgm:pt>
    <dgm:pt modelId="{CA54BCF2-83FA-4635-9870-0D3241371B9D}" type="pres">
      <dgm:prSet presAssocID="{A654B6DA-7BBD-4C53-B728-9A7296977E74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TT"/>
        </a:p>
      </dgm:t>
    </dgm:pt>
  </dgm:ptLst>
  <dgm:cxnLst>
    <dgm:cxn modelId="{CFBE4932-8E40-4FD5-96AB-71EB88A34C0B}" type="presOf" srcId="{96745291-9F31-4711-BB11-A6BFB4EBA539}" destId="{DE2491E6-E31C-415B-ACB7-1E779990E0FF}" srcOrd="0" destOrd="0" presId="urn:microsoft.com/office/officeart/2005/8/layout/radial5"/>
    <dgm:cxn modelId="{067D98C8-C322-4BD4-8D40-96BA60DC6EF7}" type="presOf" srcId="{DFB4776E-DDDB-4D51-95D8-7FD8EA465F26}" destId="{D6AD4E96-459D-42D6-86EC-672A807C1956}" srcOrd="0" destOrd="0" presId="urn:microsoft.com/office/officeart/2005/8/layout/radial5"/>
    <dgm:cxn modelId="{F99C7980-0B7D-4032-BE67-9B3624AE42E6}" type="presOf" srcId="{955404E6-32F9-4E09-BB9C-DDA4B84E1252}" destId="{4C6BE125-E0D0-44A3-AB6F-6CFA69B8CF20}" srcOrd="1" destOrd="0" presId="urn:microsoft.com/office/officeart/2005/8/layout/radial5"/>
    <dgm:cxn modelId="{E36C339F-8CBF-40CD-98F9-1DE31EDF5367}" type="presOf" srcId="{393A0DBD-66A1-4E60-A2B0-A4E885340668}" destId="{2FE542FF-BF93-4D68-B5F0-D056F23BE139}" srcOrd="1" destOrd="0" presId="urn:microsoft.com/office/officeart/2005/8/layout/radial5"/>
    <dgm:cxn modelId="{1EA2D53A-3705-4E1C-A6AF-5F08D80FD5C2}" srcId="{FEA883FB-90AF-4BC5-8AF1-22D75288FE66}" destId="{A654B6DA-7BBD-4C53-B728-9A7296977E74}" srcOrd="6" destOrd="0" parTransId="{95849B5D-36BE-42B9-B52D-35D2E1B0C36D}" sibTransId="{E2C9C5CE-1BCA-4653-A955-01939EBE33EA}"/>
    <dgm:cxn modelId="{543E409B-503A-4FB4-8ACC-79694A53634B}" srcId="{FEA883FB-90AF-4BC5-8AF1-22D75288FE66}" destId="{380FC1B3-E0FB-44B1-A845-864A21056C39}" srcOrd="5" destOrd="0" parTransId="{955404E6-32F9-4E09-BB9C-DDA4B84E1252}" sibTransId="{DD3AB405-32F0-4CC3-9400-B386F9B28984}"/>
    <dgm:cxn modelId="{F074EC16-01D3-4FBA-B17C-1E04A8F017B3}" type="presOf" srcId="{ACC3F13C-BC18-449A-9007-09B8D038D251}" destId="{06BB0AE9-3AB0-4609-B2D2-77DCE6116FB1}" srcOrd="0" destOrd="0" presId="urn:microsoft.com/office/officeart/2005/8/layout/radial5"/>
    <dgm:cxn modelId="{E1661753-ABA0-4C63-B262-09669AE80954}" type="presOf" srcId="{1D18499D-B28A-4C4A-81A4-9136460043DD}" destId="{0409255E-4860-4128-A4D0-030F93BE7E06}" srcOrd="1" destOrd="0" presId="urn:microsoft.com/office/officeart/2005/8/layout/radial5"/>
    <dgm:cxn modelId="{0664E98C-D695-416C-81CA-C69C2FAF5AE5}" type="presOf" srcId="{95849B5D-36BE-42B9-B52D-35D2E1B0C36D}" destId="{E6FA072A-437D-4F46-84D1-1C4685568C50}" srcOrd="1" destOrd="0" presId="urn:microsoft.com/office/officeart/2005/8/layout/radial5"/>
    <dgm:cxn modelId="{C9E6277F-C372-4CDB-9965-9F14149B9B9A}" srcId="{FEA883FB-90AF-4BC5-8AF1-22D75288FE66}" destId="{96745291-9F31-4711-BB11-A6BFB4EBA539}" srcOrd="0" destOrd="0" parTransId="{6CEAE9B4-1895-48D2-9CBD-4642C6FC9E2C}" sibTransId="{8ACB3984-2A41-467C-88BC-474628715E3B}"/>
    <dgm:cxn modelId="{6ADF265C-A893-45F2-A459-8C17F465129E}" type="presOf" srcId="{380FC1B3-E0FB-44B1-A845-864A21056C39}" destId="{F55E66C0-BD49-45CB-B1EA-C3225E296F6C}" srcOrd="0" destOrd="0" presId="urn:microsoft.com/office/officeart/2005/8/layout/radial5"/>
    <dgm:cxn modelId="{6396890F-0694-40F4-8E8F-15439958D2D2}" srcId="{FEA883FB-90AF-4BC5-8AF1-22D75288FE66}" destId="{526CEFC1-29D0-43EA-8C65-A92CAB2CFAAE}" srcOrd="3" destOrd="0" parTransId="{1D18499D-B28A-4C4A-81A4-9136460043DD}" sibTransId="{1515F79C-13FE-4B40-95C3-6E4D1DB2CE7F}"/>
    <dgm:cxn modelId="{408B38AA-994C-4C9C-8268-49491A16C060}" type="presOf" srcId="{6CEAE9B4-1895-48D2-9CBD-4642C6FC9E2C}" destId="{C6ADF24C-2D67-401B-8C60-F3C72EBC048D}" srcOrd="1" destOrd="0" presId="urn:microsoft.com/office/officeart/2005/8/layout/radial5"/>
    <dgm:cxn modelId="{81EC9A3D-8A08-4D0E-A3CA-8B97D4D2E50F}" type="presOf" srcId="{1D18499D-B28A-4C4A-81A4-9136460043DD}" destId="{9949EACB-F77F-400E-BA10-E7F0504ADAEC}" srcOrd="0" destOrd="0" presId="urn:microsoft.com/office/officeart/2005/8/layout/radial5"/>
    <dgm:cxn modelId="{1D2AA2CE-0226-4266-9306-B23649C5076F}" type="presOf" srcId="{FEA883FB-90AF-4BC5-8AF1-22D75288FE66}" destId="{06621580-6482-49F5-94AA-D16C7BE46452}" srcOrd="0" destOrd="0" presId="urn:microsoft.com/office/officeart/2005/8/layout/radial5"/>
    <dgm:cxn modelId="{4FE9EA63-5262-4CB3-AFCA-00E4644F91F8}" srcId="{FEA883FB-90AF-4BC5-8AF1-22D75288FE66}" destId="{EEE5DAF0-3458-4565-A29A-09F464BEC198}" srcOrd="4" destOrd="0" parTransId="{B34AF255-0838-4E5D-839D-545B97E06A79}" sibTransId="{6FAF0A60-1436-48B2-930E-DAEBA55FE018}"/>
    <dgm:cxn modelId="{89C135F0-9FF9-456D-B284-92591C4E1118}" type="presOf" srcId="{B34AF255-0838-4E5D-839D-545B97E06A79}" destId="{3F1334BB-281B-4F86-8707-AF0D74F1FC5F}" srcOrd="0" destOrd="0" presId="urn:microsoft.com/office/officeart/2005/8/layout/radial5"/>
    <dgm:cxn modelId="{B9340F0C-E629-4A1E-BE0A-D5B9877FCF42}" type="presOf" srcId="{955404E6-32F9-4E09-BB9C-DDA4B84E1252}" destId="{9260296B-23AE-40FE-B6F0-6B58A90F646D}" srcOrd="0" destOrd="0" presId="urn:microsoft.com/office/officeart/2005/8/layout/radial5"/>
    <dgm:cxn modelId="{70ADA803-10B9-460F-A0B1-331BBD389BED}" type="presOf" srcId="{526CEFC1-29D0-43EA-8C65-A92CAB2CFAAE}" destId="{953392F4-4705-44BF-A8B5-84DFC3BC4D8E}" srcOrd="0" destOrd="0" presId="urn:microsoft.com/office/officeart/2005/8/layout/radial5"/>
    <dgm:cxn modelId="{EC1687DE-8C22-4F17-97BF-90805E9A93F9}" type="presOf" srcId="{A654B6DA-7BBD-4C53-B728-9A7296977E74}" destId="{CA54BCF2-83FA-4635-9870-0D3241371B9D}" srcOrd="0" destOrd="0" presId="urn:microsoft.com/office/officeart/2005/8/layout/radial5"/>
    <dgm:cxn modelId="{339045DA-B9D2-4E4B-8192-7EA96F7CD19C}" type="presOf" srcId="{209A89D1-3DD8-4CB0-B387-CA64D064E5FA}" destId="{14D8A728-B823-40C4-B29C-99955E5B0AFB}" srcOrd="0" destOrd="0" presId="urn:microsoft.com/office/officeart/2005/8/layout/radial5"/>
    <dgm:cxn modelId="{9961E2BC-A63E-4C46-8620-17E598806B7F}" type="presOf" srcId="{E602DD14-4393-43FA-8CCE-9B6C20B3BDB6}" destId="{1D4E7387-6C24-4830-B06A-2DFC696DC3C9}" srcOrd="0" destOrd="0" presId="urn:microsoft.com/office/officeart/2005/8/layout/radial5"/>
    <dgm:cxn modelId="{8968AF17-D6E6-49CC-A817-437FA4B396CC}" srcId="{FEA883FB-90AF-4BC5-8AF1-22D75288FE66}" destId="{E602DD14-4393-43FA-8CCE-9B6C20B3BDB6}" srcOrd="1" destOrd="0" parTransId="{393A0DBD-66A1-4E60-A2B0-A4E885340668}" sibTransId="{4F684FC5-C86A-4DAE-821A-E5683D3C51CB}"/>
    <dgm:cxn modelId="{1ABD81A3-FA70-4FE7-ABE1-236C63BA08F8}" type="presOf" srcId="{6CEAE9B4-1895-48D2-9CBD-4642C6FC9E2C}" destId="{7E5AAAD7-7EBA-47EF-A18C-37337B554EAF}" srcOrd="0" destOrd="0" presId="urn:microsoft.com/office/officeart/2005/8/layout/radial5"/>
    <dgm:cxn modelId="{8FF077BD-4C03-49DB-ACDC-BC8C7C1728E4}" type="presOf" srcId="{EEE5DAF0-3458-4565-A29A-09F464BEC198}" destId="{1075FFF2-1651-459C-830D-02892E87343C}" srcOrd="0" destOrd="0" presId="urn:microsoft.com/office/officeart/2005/8/layout/radial5"/>
    <dgm:cxn modelId="{DAE79220-3BFD-4B9C-B916-230ED103D77C}" type="presOf" srcId="{393A0DBD-66A1-4E60-A2B0-A4E885340668}" destId="{BB980B05-0CC3-4662-8D57-8A0AA35E81B8}" srcOrd="0" destOrd="0" presId="urn:microsoft.com/office/officeart/2005/8/layout/radial5"/>
    <dgm:cxn modelId="{263ED1FB-5ECA-4A8D-9DD3-1E29210015F0}" type="presOf" srcId="{95849B5D-36BE-42B9-B52D-35D2E1B0C36D}" destId="{7B2A9A6B-1FD5-48AE-8391-D399F834CD69}" srcOrd="0" destOrd="0" presId="urn:microsoft.com/office/officeart/2005/8/layout/radial5"/>
    <dgm:cxn modelId="{F25016F0-DE3B-4E05-A175-58941A010625}" srcId="{FEA883FB-90AF-4BC5-8AF1-22D75288FE66}" destId="{ACC3F13C-BC18-449A-9007-09B8D038D251}" srcOrd="2" destOrd="0" parTransId="{DFB4776E-DDDB-4D51-95D8-7FD8EA465F26}" sibTransId="{3142C64D-7049-40AA-8892-C88B9C6727D8}"/>
    <dgm:cxn modelId="{54EF48F7-C038-4EFF-B88B-A7123822A35F}" type="presOf" srcId="{DFB4776E-DDDB-4D51-95D8-7FD8EA465F26}" destId="{D0BB1113-ED40-478A-87EC-12413D36D69F}" srcOrd="1" destOrd="0" presId="urn:microsoft.com/office/officeart/2005/8/layout/radial5"/>
    <dgm:cxn modelId="{346818B5-26C5-4EAA-BB8D-2292309F41D0}" srcId="{209A89D1-3DD8-4CB0-B387-CA64D064E5FA}" destId="{FEA883FB-90AF-4BC5-8AF1-22D75288FE66}" srcOrd="0" destOrd="0" parTransId="{0AD7243F-E2A1-4F22-8E6D-A222714DBEBA}" sibTransId="{10EC1B0B-4827-419E-A7EA-1EA98E0771D7}"/>
    <dgm:cxn modelId="{B3BDD889-8751-4D27-8B63-2BBDFE695A8C}" type="presOf" srcId="{B34AF255-0838-4E5D-839D-545B97E06A79}" destId="{9A2225EC-0CA4-4014-B4EE-3840810F9AAD}" srcOrd="1" destOrd="0" presId="urn:microsoft.com/office/officeart/2005/8/layout/radial5"/>
    <dgm:cxn modelId="{443BA348-6707-49CF-AB5E-2C770AD6551A}" type="presParOf" srcId="{14D8A728-B823-40C4-B29C-99955E5B0AFB}" destId="{06621580-6482-49F5-94AA-D16C7BE46452}" srcOrd="0" destOrd="0" presId="urn:microsoft.com/office/officeart/2005/8/layout/radial5"/>
    <dgm:cxn modelId="{6F169E84-0C02-4F2B-B759-F275E0C1C6E1}" type="presParOf" srcId="{14D8A728-B823-40C4-B29C-99955E5B0AFB}" destId="{7E5AAAD7-7EBA-47EF-A18C-37337B554EAF}" srcOrd="1" destOrd="0" presId="urn:microsoft.com/office/officeart/2005/8/layout/radial5"/>
    <dgm:cxn modelId="{1D653C57-DB64-4C13-A9B2-39FBFE1C9FC2}" type="presParOf" srcId="{7E5AAAD7-7EBA-47EF-A18C-37337B554EAF}" destId="{C6ADF24C-2D67-401B-8C60-F3C72EBC048D}" srcOrd="0" destOrd="0" presId="urn:microsoft.com/office/officeart/2005/8/layout/radial5"/>
    <dgm:cxn modelId="{D15453B0-6208-4397-8FA9-F2A66E78C51D}" type="presParOf" srcId="{14D8A728-B823-40C4-B29C-99955E5B0AFB}" destId="{DE2491E6-E31C-415B-ACB7-1E779990E0FF}" srcOrd="2" destOrd="0" presId="urn:microsoft.com/office/officeart/2005/8/layout/radial5"/>
    <dgm:cxn modelId="{227080DB-AB0C-4F1C-8F7B-ED006567B3BA}" type="presParOf" srcId="{14D8A728-B823-40C4-B29C-99955E5B0AFB}" destId="{BB980B05-0CC3-4662-8D57-8A0AA35E81B8}" srcOrd="3" destOrd="0" presId="urn:microsoft.com/office/officeart/2005/8/layout/radial5"/>
    <dgm:cxn modelId="{93E9A651-7780-42CB-9EEA-2856DFF1AD35}" type="presParOf" srcId="{BB980B05-0CC3-4662-8D57-8A0AA35E81B8}" destId="{2FE542FF-BF93-4D68-B5F0-D056F23BE139}" srcOrd="0" destOrd="0" presId="urn:microsoft.com/office/officeart/2005/8/layout/radial5"/>
    <dgm:cxn modelId="{72B82FE9-7AF5-4C57-8747-AF7DFC830B5A}" type="presParOf" srcId="{14D8A728-B823-40C4-B29C-99955E5B0AFB}" destId="{1D4E7387-6C24-4830-B06A-2DFC696DC3C9}" srcOrd="4" destOrd="0" presId="urn:microsoft.com/office/officeart/2005/8/layout/radial5"/>
    <dgm:cxn modelId="{9E894425-DBCE-467B-ADA2-D5D73EE10709}" type="presParOf" srcId="{14D8A728-B823-40C4-B29C-99955E5B0AFB}" destId="{D6AD4E96-459D-42D6-86EC-672A807C1956}" srcOrd="5" destOrd="0" presId="urn:microsoft.com/office/officeart/2005/8/layout/radial5"/>
    <dgm:cxn modelId="{6620B6DE-958C-47C1-9E81-A5621A230FDB}" type="presParOf" srcId="{D6AD4E96-459D-42D6-86EC-672A807C1956}" destId="{D0BB1113-ED40-478A-87EC-12413D36D69F}" srcOrd="0" destOrd="0" presId="urn:microsoft.com/office/officeart/2005/8/layout/radial5"/>
    <dgm:cxn modelId="{4D196FDB-36E2-4AC4-A720-C762C7F6C98C}" type="presParOf" srcId="{14D8A728-B823-40C4-B29C-99955E5B0AFB}" destId="{06BB0AE9-3AB0-4609-B2D2-77DCE6116FB1}" srcOrd="6" destOrd="0" presId="urn:microsoft.com/office/officeart/2005/8/layout/radial5"/>
    <dgm:cxn modelId="{1AE73D89-49EA-488A-95CE-1BA8A3C6BB88}" type="presParOf" srcId="{14D8A728-B823-40C4-B29C-99955E5B0AFB}" destId="{9949EACB-F77F-400E-BA10-E7F0504ADAEC}" srcOrd="7" destOrd="0" presId="urn:microsoft.com/office/officeart/2005/8/layout/radial5"/>
    <dgm:cxn modelId="{F22059AE-F19F-43B8-966C-0B2FB54F9970}" type="presParOf" srcId="{9949EACB-F77F-400E-BA10-E7F0504ADAEC}" destId="{0409255E-4860-4128-A4D0-030F93BE7E06}" srcOrd="0" destOrd="0" presId="urn:microsoft.com/office/officeart/2005/8/layout/radial5"/>
    <dgm:cxn modelId="{F88D3943-3BFB-41F0-9B10-6F385FC1A305}" type="presParOf" srcId="{14D8A728-B823-40C4-B29C-99955E5B0AFB}" destId="{953392F4-4705-44BF-A8B5-84DFC3BC4D8E}" srcOrd="8" destOrd="0" presId="urn:microsoft.com/office/officeart/2005/8/layout/radial5"/>
    <dgm:cxn modelId="{BDFAB94B-533A-4A06-95EB-1A00FDBB9AE7}" type="presParOf" srcId="{14D8A728-B823-40C4-B29C-99955E5B0AFB}" destId="{3F1334BB-281B-4F86-8707-AF0D74F1FC5F}" srcOrd="9" destOrd="0" presId="urn:microsoft.com/office/officeart/2005/8/layout/radial5"/>
    <dgm:cxn modelId="{E8C65E07-446B-4185-B427-4AEC6920E2D3}" type="presParOf" srcId="{3F1334BB-281B-4F86-8707-AF0D74F1FC5F}" destId="{9A2225EC-0CA4-4014-B4EE-3840810F9AAD}" srcOrd="0" destOrd="0" presId="urn:microsoft.com/office/officeart/2005/8/layout/radial5"/>
    <dgm:cxn modelId="{6593AD61-DDE3-4800-8DBC-F726F7B7E4CC}" type="presParOf" srcId="{14D8A728-B823-40C4-B29C-99955E5B0AFB}" destId="{1075FFF2-1651-459C-830D-02892E87343C}" srcOrd="10" destOrd="0" presId="urn:microsoft.com/office/officeart/2005/8/layout/radial5"/>
    <dgm:cxn modelId="{F2048B6E-9215-4D86-A13C-87033F7F8543}" type="presParOf" srcId="{14D8A728-B823-40C4-B29C-99955E5B0AFB}" destId="{9260296B-23AE-40FE-B6F0-6B58A90F646D}" srcOrd="11" destOrd="0" presId="urn:microsoft.com/office/officeart/2005/8/layout/radial5"/>
    <dgm:cxn modelId="{CDDF27DD-F91F-4B11-9F8E-B5D2BD47D6E3}" type="presParOf" srcId="{9260296B-23AE-40FE-B6F0-6B58A90F646D}" destId="{4C6BE125-E0D0-44A3-AB6F-6CFA69B8CF20}" srcOrd="0" destOrd="0" presId="urn:microsoft.com/office/officeart/2005/8/layout/radial5"/>
    <dgm:cxn modelId="{260C5EE2-7ACE-4EB1-8FDF-6A22D889F7F2}" type="presParOf" srcId="{14D8A728-B823-40C4-B29C-99955E5B0AFB}" destId="{F55E66C0-BD49-45CB-B1EA-C3225E296F6C}" srcOrd="12" destOrd="0" presId="urn:microsoft.com/office/officeart/2005/8/layout/radial5"/>
    <dgm:cxn modelId="{C3DB5710-203F-4FC0-A1FB-C622EA11A601}" type="presParOf" srcId="{14D8A728-B823-40C4-B29C-99955E5B0AFB}" destId="{7B2A9A6B-1FD5-48AE-8391-D399F834CD69}" srcOrd="13" destOrd="0" presId="urn:microsoft.com/office/officeart/2005/8/layout/radial5"/>
    <dgm:cxn modelId="{2F48C82E-012E-4545-B183-3E64A67C835B}" type="presParOf" srcId="{7B2A9A6B-1FD5-48AE-8391-D399F834CD69}" destId="{E6FA072A-437D-4F46-84D1-1C4685568C50}" srcOrd="0" destOrd="0" presId="urn:microsoft.com/office/officeart/2005/8/layout/radial5"/>
    <dgm:cxn modelId="{DA36B14D-67E0-4706-B933-5B36F5DCDA7E}" type="presParOf" srcId="{14D8A728-B823-40C4-B29C-99955E5B0AFB}" destId="{CA54BCF2-83FA-4635-9870-0D3241371B9D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21580-6482-49F5-94AA-D16C7BE46452}">
      <dsp:nvSpPr>
        <dsp:cNvPr id="0" name=""/>
        <dsp:cNvSpPr/>
      </dsp:nvSpPr>
      <dsp:spPr>
        <a:xfrm>
          <a:off x="4773706" y="1960559"/>
          <a:ext cx="2366680" cy="23559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2200" kern="1200" dirty="0" smtClean="0"/>
            <a:t>Climate change impacts on SIDS related to water</a:t>
          </a:r>
          <a:endParaRPr lang="en-TT" sz="2200" kern="1200" dirty="0"/>
        </a:p>
      </dsp:txBody>
      <dsp:txXfrm>
        <a:off x="5120298" y="2305579"/>
        <a:ext cx="1673496" cy="1665907"/>
      </dsp:txXfrm>
    </dsp:sp>
    <dsp:sp modelId="{7E5AAAD7-7EBA-47EF-A18C-37337B554EAF}">
      <dsp:nvSpPr>
        <dsp:cNvPr id="0" name=""/>
        <dsp:cNvSpPr/>
      </dsp:nvSpPr>
      <dsp:spPr>
        <a:xfrm rot="16200000">
          <a:off x="5853861" y="1475515"/>
          <a:ext cx="206371" cy="59238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TT" sz="1800" kern="1200"/>
        </a:p>
      </dsp:txBody>
      <dsp:txXfrm>
        <a:off x="5884817" y="1624949"/>
        <a:ext cx="144460" cy="355432"/>
      </dsp:txXfrm>
    </dsp:sp>
    <dsp:sp modelId="{DE2491E6-E31C-415B-ACB7-1E779990E0FF}">
      <dsp:nvSpPr>
        <dsp:cNvPr id="0" name=""/>
        <dsp:cNvSpPr/>
      </dsp:nvSpPr>
      <dsp:spPr>
        <a:xfrm>
          <a:off x="5173003" y="3090"/>
          <a:ext cx="1568087" cy="1568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1800" kern="1200" dirty="0" smtClean="0"/>
            <a:t>Agriculture</a:t>
          </a:r>
          <a:endParaRPr lang="en-TT" sz="1800" kern="1200" dirty="0"/>
        </a:p>
      </dsp:txBody>
      <dsp:txXfrm>
        <a:off x="5402644" y="232731"/>
        <a:ext cx="1108805" cy="1108805"/>
      </dsp:txXfrm>
    </dsp:sp>
    <dsp:sp modelId="{BB980B05-0CC3-4662-8D57-8A0AA35E81B8}">
      <dsp:nvSpPr>
        <dsp:cNvPr id="0" name=""/>
        <dsp:cNvSpPr/>
      </dsp:nvSpPr>
      <dsp:spPr>
        <a:xfrm rot="19285714">
          <a:off x="6924670" y="1989087"/>
          <a:ext cx="204637" cy="59238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TT" sz="1800" kern="1200"/>
        </a:p>
      </dsp:txBody>
      <dsp:txXfrm>
        <a:off x="6931367" y="2126703"/>
        <a:ext cx="143246" cy="355432"/>
      </dsp:txXfrm>
    </dsp:sp>
    <dsp:sp modelId="{1D4E7387-6C24-4830-B06A-2DFC696DC3C9}">
      <dsp:nvSpPr>
        <dsp:cNvPr id="0" name=""/>
        <dsp:cNvSpPr/>
      </dsp:nvSpPr>
      <dsp:spPr>
        <a:xfrm>
          <a:off x="7011399" y="888416"/>
          <a:ext cx="1568087" cy="1568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2000" kern="1200" dirty="0" smtClean="0"/>
            <a:t>Tourism</a:t>
          </a:r>
          <a:endParaRPr lang="en-TT" sz="2000" kern="1200" dirty="0"/>
        </a:p>
      </dsp:txBody>
      <dsp:txXfrm>
        <a:off x="7241040" y="1118057"/>
        <a:ext cx="1108805" cy="1108805"/>
      </dsp:txXfrm>
    </dsp:sp>
    <dsp:sp modelId="{D6AD4E96-459D-42D6-86EC-672A807C1956}">
      <dsp:nvSpPr>
        <dsp:cNvPr id="0" name=""/>
        <dsp:cNvSpPr/>
      </dsp:nvSpPr>
      <dsp:spPr>
        <a:xfrm rot="771429">
          <a:off x="7190326" y="3147069"/>
          <a:ext cx="203669" cy="59238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TT" sz="1800" kern="1200"/>
        </a:p>
      </dsp:txBody>
      <dsp:txXfrm>
        <a:off x="7191092" y="3258749"/>
        <a:ext cx="142568" cy="355432"/>
      </dsp:txXfrm>
    </dsp:sp>
    <dsp:sp modelId="{06BB0AE9-3AB0-4609-B2D2-77DCE6116FB1}">
      <dsp:nvSpPr>
        <dsp:cNvPr id="0" name=""/>
        <dsp:cNvSpPr/>
      </dsp:nvSpPr>
      <dsp:spPr>
        <a:xfrm>
          <a:off x="7465446" y="2877724"/>
          <a:ext cx="1568087" cy="1568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2000" kern="1200" dirty="0" smtClean="0"/>
            <a:t>Fisheries</a:t>
          </a:r>
          <a:endParaRPr lang="en-TT" sz="2000" kern="1200" dirty="0"/>
        </a:p>
      </dsp:txBody>
      <dsp:txXfrm>
        <a:off x="7695087" y="3107365"/>
        <a:ext cx="1108805" cy="1108805"/>
      </dsp:txXfrm>
    </dsp:sp>
    <dsp:sp modelId="{9949EACB-F77F-400E-BA10-E7F0504ADAEC}">
      <dsp:nvSpPr>
        <dsp:cNvPr id="0" name=""/>
        <dsp:cNvSpPr/>
      </dsp:nvSpPr>
      <dsp:spPr>
        <a:xfrm rot="3857143">
          <a:off x="6447394" y="4074269"/>
          <a:ext cx="205839" cy="59238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TT" sz="1800" kern="1200"/>
        </a:p>
      </dsp:txBody>
      <dsp:txXfrm>
        <a:off x="6464873" y="4164929"/>
        <a:ext cx="144087" cy="355432"/>
      </dsp:txXfrm>
    </dsp:sp>
    <dsp:sp modelId="{953392F4-4705-44BF-A8B5-84DFC3BC4D8E}">
      <dsp:nvSpPr>
        <dsp:cNvPr id="0" name=""/>
        <dsp:cNvSpPr/>
      </dsp:nvSpPr>
      <dsp:spPr>
        <a:xfrm>
          <a:off x="6193236" y="4473025"/>
          <a:ext cx="1568087" cy="1568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2000" kern="1200" dirty="0" smtClean="0"/>
            <a:t>Health</a:t>
          </a:r>
          <a:endParaRPr lang="en-TT" sz="2000" kern="1200" dirty="0"/>
        </a:p>
      </dsp:txBody>
      <dsp:txXfrm>
        <a:off x="6422877" y="4702666"/>
        <a:ext cx="1108805" cy="1108805"/>
      </dsp:txXfrm>
    </dsp:sp>
    <dsp:sp modelId="{3F1334BB-281B-4F86-8707-AF0D74F1FC5F}">
      <dsp:nvSpPr>
        <dsp:cNvPr id="0" name=""/>
        <dsp:cNvSpPr/>
      </dsp:nvSpPr>
      <dsp:spPr>
        <a:xfrm rot="6942857">
          <a:off x="5260860" y="4074269"/>
          <a:ext cx="205839" cy="59238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TT" sz="1800" kern="1200"/>
        </a:p>
      </dsp:txBody>
      <dsp:txXfrm rot="10800000">
        <a:off x="5305133" y="4164929"/>
        <a:ext cx="144087" cy="355432"/>
      </dsp:txXfrm>
    </dsp:sp>
    <dsp:sp modelId="{1075FFF2-1651-459C-830D-02892E87343C}">
      <dsp:nvSpPr>
        <dsp:cNvPr id="0" name=""/>
        <dsp:cNvSpPr/>
      </dsp:nvSpPr>
      <dsp:spPr>
        <a:xfrm>
          <a:off x="4152769" y="4473025"/>
          <a:ext cx="1568087" cy="1568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1800" kern="1200" dirty="0" smtClean="0"/>
            <a:t>Transport</a:t>
          </a:r>
          <a:endParaRPr lang="en-TT" sz="1800" kern="1200" dirty="0"/>
        </a:p>
      </dsp:txBody>
      <dsp:txXfrm>
        <a:off x="4382410" y="4702666"/>
        <a:ext cx="1108805" cy="1108805"/>
      </dsp:txXfrm>
    </dsp:sp>
    <dsp:sp modelId="{9260296B-23AE-40FE-B6F0-6B58A90F646D}">
      <dsp:nvSpPr>
        <dsp:cNvPr id="0" name=""/>
        <dsp:cNvSpPr/>
      </dsp:nvSpPr>
      <dsp:spPr>
        <a:xfrm rot="10028571">
          <a:off x="4520098" y="3147069"/>
          <a:ext cx="203669" cy="59238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TT" sz="1800" kern="1200"/>
        </a:p>
      </dsp:txBody>
      <dsp:txXfrm rot="10800000">
        <a:off x="4580433" y="3258749"/>
        <a:ext cx="142568" cy="355432"/>
      </dsp:txXfrm>
    </dsp:sp>
    <dsp:sp modelId="{F55E66C0-BD49-45CB-B1EA-C3225E296F6C}">
      <dsp:nvSpPr>
        <dsp:cNvPr id="0" name=""/>
        <dsp:cNvSpPr/>
      </dsp:nvSpPr>
      <dsp:spPr>
        <a:xfrm>
          <a:off x="2880559" y="2877724"/>
          <a:ext cx="1568087" cy="1568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1800" kern="1200" dirty="0" smtClean="0"/>
            <a:t>Energy</a:t>
          </a:r>
          <a:endParaRPr lang="en-TT" sz="1800" kern="1200" dirty="0"/>
        </a:p>
      </dsp:txBody>
      <dsp:txXfrm>
        <a:off x="3110200" y="3107365"/>
        <a:ext cx="1108805" cy="1108805"/>
      </dsp:txXfrm>
    </dsp:sp>
    <dsp:sp modelId="{7B2A9A6B-1FD5-48AE-8391-D399F834CD69}">
      <dsp:nvSpPr>
        <dsp:cNvPr id="0" name=""/>
        <dsp:cNvSpPr/>
      </dsp:nvSpPr>
      <dsp:spPr>
        <a:xfrm rot="13114286">
          <a:off x="4784785" y="1989087"/>
          <a:ext cx="204637" cy="59238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TT" sz="1800" kern="1200"/>
        </a:p>
      </dsp:txBody>
      <dsp:txXfrm rot="10800000">
        <a:off x="4839479" y="2126703"/>
        <a:ext cx="143246" cy="355432"/>
      </dsp:txXfrm>
    </dsp:sp>
    <dsp:sp modelId="{CA54BCF2-83FA-4635-9870-0D3241371B9D}">
      <dsp:nvSpPr>
        <dsp:cNvPr id="0" name=""/>
        <dsp:cNvSpPr/>
      </dsp:nvSpPr>
      <dsp:spPr>
        <a:xfrm>
          <a:off x="3334606" y="888416"/>
          <a:ext cx="1568087" cy="1568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TT" sz="1800" kern="1200" dirty="0" smtClean="0"/>
            <a:t>Ecosystems and ecosystem services</a:t>
          </a:r>
          <a:endParaRPr lang="en-TT" sz="1800" kern="1200" dirty="0"/>
        </a:p>
      </dsp:txBody>
      <dsp:txXfrm>
        <a:off x="3564247" y="1118057"/>
        <a:ext cx="1108805" cy="1108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3C63F-932C-4E33-B267-229C602C10E1}" type="datetimeFigureOut">
              <a:rPr lang="en-GB" smtClean="0"/>
              <a:t>26/01/2016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DF595D-7A20-49F8-B11F-67EFD204D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159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1"/>
          <p:cNvSpPr>
            <a:spLocks noGrp="1"/>
          </p:cNvSpPr>
          <p:nvPr>
            <p:ph sz="quarter" idx="14" hasCustomPrompt="1"/>
          </p:nvPr>
        </p:nvSpPr>
        <p:spPr>
          <a:xfrm>
            <a:off x="2047875" y="1588168"/>
            <a:ext cx="8115300" cy="97723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</a:t>
            </a:r>
          </a:p>
          <a:p>
            <a:pPr lvl="4"/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048118" y="2702651"/>
            <a:ext cx="8114951" cy="3423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2"/>
            <a:ext cx="7449665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53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 hasCustomPrompt="1"/>
          </p:nvPr>
        </p:nvSpPr>
        <p:spPr>
          <a:xfrm>
            <a:off x="2047261" y="1581875"/>
            <a:ext cx="8114951" cy="4544289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to add text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2"/>
            <a:ext cx="7449665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416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2"/>
            <a:ext cx="7449665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2048117" y="1600201"/>
            <a:ext cx="4047881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add text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6095998" y="1600201"/>
            <a:ext cx="4047881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add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060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47261" y="458802"/>
            <a:ext cx="7449665" cy="11230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B050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GB" dirty="0" smtClean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88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W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81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2048118" y="2059145"/>
            <a:ext cx="8114950" cy="388620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2222501" y="4130675"/>
            <a:ext cx="5541878" cy="9382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Section break</a:t>
            </a:r>
            <a:endParaRPr lang="en-GB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222501" y="5068889"/>
            <a:ext cx="6993688" cy="4495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GB" sz="320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…add text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61938" y="2058988"/>
            <a:ext cx="1503362" cy="3911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the icon to add a photo</a:t>
            </a:r>
            <a:endParaRPr lang="en-GB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0425626" y="2058988"/>
            <a:ext cx="1503362" cy="39116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Click the icon to add a photo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861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spect="1"/>
          </p:cNvSpPr>
          <p:nvPr userDrawn="1"/>
        </p:nvSpPr>
        <p:spPr>
          <a:xfrm>
            <a:off x="4439817" y="1556792"/>
            <a:ext cx="7567534" cy="468052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880100" y="3609975"/>
            <a:ext cx="5421313" cy="1243013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5" name="Rounded Rectangle 4"/>
          <p:cNvSpPr>
            <a:spLocks noChangeAspect="1"/>
          </p:cNvSpPr>
          <p:nvPr userDrawn="1"/>
        </p:nvSpPr>
        <p:spPr>
          <a:xfrm>
            <a:off x="213066" y="1556792"/>
            <a:ext cx="4082735" cy="46805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effectLst>
                <a:outerShdw blurRad="50800" dist="50800" dir="5400000" sx="1000" sy="1000" algn="ctr" rotWithShape="0">
                  <a:srgbClr val="000000"/>
                </a:outerShdw>
              </a:effectLst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05979" y="485298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white">
                    <a:alpha val="50000"/>
                  </a:prstClr>
                </a:solidFill>
              </a:rPr>
              <a:t>a water secure world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954253" y="4852988"/>
            <a:ext cx="4347160" cy="577767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GB" sz="20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smtClean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36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WP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6" hasCustomPrompt="1"/>
          </p:nvPr>
        </p:nvSpPr>
        <p:spPr>
          <a:xfrm>
            <a:off x="193675" y="1556792"/>
            <a:ext cx="4092575" cy="4680520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Click the icon to add a photo</a:t>
            </a:r>
          </a:p>
          <a:p>
            <a:endParaRPr lang="en-GB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5880100" y="3609975"/>
            <a:ext cx="5421313" cy="1243013"/>
          </a:xfrm>
          <a:prstGeom prst="rect">
            <a:avLst/>
          </a:prstGeom>
        </p:spPr>
        <p:txBody>
          <a:bodyPr anchor="ctr"/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6954253" y="4852988"/>
            <a:ext cx="4347160" cy="577767"/>
          </a:xfrm>
          <a:prstGeom prst="rect">
            <a:avLst/>
          </a:prstGeom>
        </p:spPr>
        <p:txBody>
          <a:bodyPr anchor="t"/>
          <a:lstStyle>
            <a:lvl1pPr marL="0" indent="0" algn="r" defTabSz="914400" rtl="0" eaLnBrk="1" latinLnBrk="0" hangingPunct="1">
              <a:spcBef>
                <a:spcPct val="0"/>
              </a:spcBef>
              <a:buNone/>
              <a:defRPr lang="en-GB" sz="2000" kern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 dirty="0" smtClean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64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52" y="403861"/>
            <a:ext cx="2276348" cy="545571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1" y="6629400"/>
            <a:ext cx="2419349" cy="228600"/>
          </a:xfrm>
          <a:prstGeom prst="round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2586175" y="6629400"/>
            <a:ext cx="7019651" cy="228600"/>
          </a:xfrm>
          <a:prstGeom prst="round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0" y="6629400"/>
            <a:ext cx="478582" cy="2286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5093" y="6604922"/>
            <a:ext cx="94916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November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858879" y="6604924"/>
            <a:ext cx="531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2015</a:t>
            </a:r>
            <a:endParaRPr lang="en-GB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636103" y="6526768"/>
            <a:ext cx="2543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none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</a:t>
            </a:r>
            <a:r>
              <a:rPr lang="en-US" sz="1800" u="none" dirty="0" smtClean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gwp-caribbean.</a:t>
            </a:r>
            <a:r>
              <a:rPr lang="en-US" sz="1800" u="none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endParaRPr lang="en-GB" u="non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9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9" r:id="rId2"/>
    <p:sldLayoutId id="2147483700" r:id="rId3"/>
    <p:sldLayoutId id="2147483701" r:id="rId4"/>
    <p:sldLayoutId id="2147483693" r:id="rId5"/>
    <p:sldLayoutId id="2147483698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540354" y="6363774"/>
            <a:ext cx="2543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none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</a:t>
            </a:r>
            <a:r>
              <a:rPr lang="en-US" sz="1800" u="none" dirty="0" smtClean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gwp-caribbean.</a:t>
            </a:r>
            <a:r>
              <a:rPr lang="en-US" sz="1800" u="none" dirty="0" smtClean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endParaRPr lang="en-GB" u="none" dirty="0">
              <a:solidFill>
                <a:srgbClr val="00B050"/>
              </a:solidFill>
            </a:endParaRPr>
          </a:p>
        </p:txBody>
      </p:sp>
      <p:sp>
        <p:nvSpPr>
          <p:cNvPr id="6" name="Rounded Rectangle 5"/>
          <p:cNvSpPr>
            <a:spLocks noChangeAspect="1"/>
          </p:cNvSpPr>
          <p:nvPr userDrawn="1"/>
        </p:nvSpPr>
        <p:spPr>
          <a:xfrm>
            <a:off x="4439817" y="1556792"/>
            <a:ext cx="7567534" cy="468052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68" y="464360"/>
            <a:ext cx="3772860" cy="9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wp-caribbean.or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wp-caribbean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3" y="1477886"/>
            <a:ext cx="3559702" cy="4746268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447763" y="2654039"/>
            <a:ext cx="6103031" cy="1243013"/>
          </a:xfrm>
        </p:spPr>
        <p:txBody>
          <a:bodyPr/>
          <a:lstStyle/>
          <a:p>
            <a:r>
              <a:rPr lang="en-GB" sz="3200" dirty="0" smtClean="0"/>
              <a:t>Introduction to Global Water Partnership – Caribbea</a:t>
            </a:r>
            <a:r>
              <a:rPr lang="en-GB" sz="3200" dirty="0" smtClean="0"/>
              <a:t>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 smtClean="0"/>
              <a:t>Patricia Shako</a:t>
            </a:r>
          </a:p>
          <a:p>
            <a:r>
              <a:rPr lang="en-GB" dirty="0" smtClean="0"/>
              <a:t>Regional Coordinator, GWP-C</a:t>
            </a:r>
          </a:p>
          <a:p>
            <a:r>
              <a:rPr lang="en-GB" dirty="0" smtClean="0"/>
              <a:t>26</a:t>
            </a:r>
            <a:r>
              <a:rPr lang="en-GB" baseline="30000" dirty="0" smtClean="0"/>
              <a:t>th</a:t>
            </a:r>
            <a:r>
              <a:rPr lang="en-GB" dirty="0" smtClean="0"/>
              <a:t> January 2016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4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908" y="1266091"/>
            <a:ext cx="8431536" cy="4994031"/>
          </a:xfrm>
        </p:spPr>
        <p:txBody>
          <a:bodyPr/>
          <a:lstStyle/>
          <a:p>
            <a:r>
              <a:rPr lang="en-TT" altLang="en-US" sz="2400" b="1" dirty="0" smtClean="0"/>
              <a:t>Investment </a:t>
            </a:r>
            <a:r>
              <a:rPr lang="en-TT" altLang="en-US" sz="2400" b="1" dirty="0"/>
              <a:t>Planning and Financing  for </a:t>
            </a:r>
            <a:r>
              <a:rPr lang="en-TT" altLang="en-US" sz="2400" b="1" dirty="0" smtClean="0"/>
              <a:t>IWRM</a:t>
            </a:r>
          </a:p>
          <a:p>
            <a:pPr lvl="1"/>
            <a:r>
              <a:rPr lang="en-TT" altLang="en-US" sz="2000" dirty="0" smtClean="0"/>
              <a:t>Caribbean </a:t>
            </a:r>
            <a:r>
              <a:rPr lang="en-TT" altLang="en-US" sz="2000" dirty="0"/>
              <a:t>Regional Investment Plan for Water and Climate (support to regional agencies working in IWRM</a:t>
            </a:r>
            <a:r>
              <a:rPr lang="en-TT" altLang="en-US" sz="2000" dirty="0" smtClean="0"/>
              <a:t>), </a:t>
            </a:r>
            <a:r>
              <a:rPr lang="en-TT" altLang="en-US" sz="2000" dirty="0"/>
              <a:t>including leveraging of funding for IWRM </a:t>
            </a:r>
            <a:r>
              <a:rPr lang="en-TT" altLang="en-US" sz="2000" dirty="0" smtClean="0"/>
              <a:t>initiatives </a:t>
            </a:r>
          </a:p>
          <a:p>
            <a:pPr lvl="1"/>
            <a:r>
              <a:rPr lang="en-TT" altLang="en-US" sz="2000" dirty="0" smtClean="0"/>
              <a:t>National Investment Plans for Water and Climate</a:t>
            </a:r>
          </a:p>
          <a:p>
            <a:pPr marL="457200" lvl="1" indent="0">
              <a:buNone/>
            </a:pPr>
            <a:endParaRPr lang="en-TT" altLang="en-US" sz="1800" dirty="0" smtClean="0"/>
          </a:p>
          <a:p>
            <a:r>
              <a:rPr lang="en-TT" altLang="en-US" sz="2400" b="1" dirty="0" smtClean="0"/>
              <a:t>IWRM </a:t>
            </a:r>
            <a:r>
              <a:rPr lang="en-TT" altLang="en-US" sz="2400" b="1" dirty="0"/>
              <a:t>Demonstration </a:t>
            </a:r>
            <a:r>
              <a:rPr lang="en-TT" altLang="en-US" sz="2400" b="1" dirty="0" smtClean="0"/>
              <a:t>Projects </a:t>
            </a:r>
          </a:p>
          <a:p>
            <a:pPr lvl="1"/>
            <a:r>
              <a:rPr lang="en-TT" altLang="en-US" sz="2000" dirty="0" smtClean="0"/>
              <a:t>Facilitation of </a:t>
            </a:r>
            <a:r>
              <a:rPr lang="en-TT" altLang="en-US" sz="2000" dirty="0"/>
              <a:t>projects or </a:t>
            </a:r>
            <a:r>
              <a:rPr lang="en-TT" altLang="en-US" sz="2000" dirty="0" smtClean="0"/>
              <a:t>support of </a:t>
            </a:r>
            <a:r>
              <a:rPr lang="en-TT" altLang="en-US" sz="2000" dirty="0"/>
              <a:t>partners’ demonstration projects that provide new knowledge and lessons for IWRM in the Caribbean. </a:t>
            </a:r>
            <a:endParaRPr lang="en-TT" altLang="en-US" sz="2000" dirty="0" smtClean="0"/>
          </a:p>
          <a:p>
            <a:pPr lvl="1"/>
            <a:endParaRPr lang="en-TT" altLang="en-US" sz="1800" dirty="0"/>
          </a:p>
          <a:p>
            <a:r>
              <a:rPr lang="en-TT" altLang="en-US" sz="2400" b="1" dirty="0"/>
              <a:t>Capacity Building on IWRM </a:t>
            </a:r>
            <a:r>
              <a:rPr lang="en-TT" altLang="en-US" sz="2400" b="1" dirty="0" smtClean="0"/>
              <a:t>Sub-themes, including</a:t>
            </a:r>
          </a:p>
          <a:p>
            <a:pPr lvl="1"/>
            <a:r>
              <a:rPr lang="en-TT" altLang="en-US" sz="2000" dirty="0" smtClean="0"/>
              <a:t>IWRM </a:t>
            </a:r>
            <a:r>
              <a:rPr lang="en-TT" altLang="en-US" sz="2000" dirty="0"/>
              <a:t>as a tool for adaptation to climate </a:t>
            </a:r>
            <a:r>
              <a:rPr lang="en-TT" altLang="en-US" sz="2000" dirty="0" smtClean="0"/>
              <a:t>change</a:t>
            </a:r>
          </a:p>
          <a:p>
            <a:pPr lvl="1"/>
            <a:r>
              <a:rPr lang="en-TT" altLang="en-US" sz="2000" dirty="0" smtClean="0"/>
              <a:t>Water </a:t>
            </a:r>
            <a:r>
              <a:rPr lang="en-TT" altLang="en-US" sz="2000" dirty="0"/>
              <a:t>and </a:t>
            </a:r>
            <a:r>
              <a:rPr lang="en-TT" altLang="en-US" sz="2000" dirty="0" smtClean="0"/>
              <a:t>Sanitation</a:t>
            </a:r>
          </a:p>
          <a:p>
            <a:pPr lvl="1"/>
            <a:r>
              <a:rPr lang="en-TT" altLang="en-US" sz="2000" dirty="0" smtClean="0"/>
              <a:t>Water </a:t>
            </a:r>
            <a:r>
              <a:rPr lang="en-TT" altLang="en-US" sz="2000" dirty="0"/>
              <a:t>Use Efficiency </a:t>
            </a:r>
          </a:p>
          <a:p>
            <a:pPr marL="0" indent="0">
              <a:buNone/>
            </a:pPr>
            <a:endParaRPr lang="en-US" altLang="en-US" sz="2000" dirty="0"/>
          </a:p>
          <a:p>
            <a:endParaRPr lang="en-TT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57908" y="294679"/>
            <a:ext cx="7449665" cy="1123073"/>
          </a:xfrm>
        </p:spPr>
        <p:txBody>
          <a:bodyPr/>
          <a:lstStyle/>
          <a:p>
            <a:r>
              <a:rPr lang="en-TT" sz="4400" b="1" dirty="0" smtClean="0"/>
              <a:t>Current programmes</a:t>
            </a:r>
            <a:endParaRPr lang="en-TT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875" y="1266091"/>
            <a:ext cx="3329640" cy="499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34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66460" y="1382583"/>
            <a:ext cx="8315940" cy="4736864"/>
          </a:xfrm>
        </p:spPr>
        <p:txBody>
          <a:bodyPr/>
          <a:lstStyle/>
          <a:p>
            <a:r>
              <a:rPr lang="en-TT" altLang="en-US" sz="2400" b="1" dirty="0"/>
              <a:t>IWRM Expertise &amp; Knowledge </a:t>
            </a:r>
            <a:r>
              <a:rPr lang="en-TT" altLang="en-US" sz="2400" b="1" dirty="0" smtClean="0"/>
              <a:t>Exchange:</a:t>
            </a:r>
          </a:p>
          <a:p>
            <a:endParaRPr lang="en-TT" altLang="en-US" sz="2400" b="1" dirty="0" smtClean="0"/>
          </a:p>
          <a:p>
            <a:pPr lvl="1"/>
            <a:r>
              <a:rPr lang="en-TT" altLang="en-US" sz="2200" dirty="0" smtClean="0"/>
              <a:t>Information </a:t>
            </a:r>
            <a:r>
              <a:rPr lang="en-TT" altLang="en-US" sz="2200" dirty="0"/>
              <a:t>hub for Caribbean IWRM </a:t>
            </a:r>
            <a:r>
              <a:rPr lang="en-TT" altLang="en-US" sz="2200" dirty="0" smtClean="0"/>
              <a:t>stakeholders.</a:t>
            </a:r>
          </a:p>
          <a:p>
            <a:pPr lvl="1"/>
            <a:endParaRPr lang="en-TT" altLang="en-US" sz="2200" dirty="0" smtClean="0"/>
          </a:p>
          <a:p>
            <a:pPr lvl="1"/>
            <a:r>
              <a:rPr lang="en-TT" altLang="en-US" sz="2200" dirty="0" smtClean="0"/>
              <a:t>Development </a:t>
            </a:r>
            <a:r>
              <a:rPr lang="en-TT" altLang="en-US" sz="2200" dirty="0"/>
              <a:t>of information products on IWRM to support various Caribbean audiences e.g. videos, online databases, technical papers, </a:t>
            </a:r>
            <a:r>
              <a:rPr lang="en-TT" altLang="en-US" sz="2200" dirty="0" smtClean="0"/>
              <a:t>models.</a:t>
            </a:r>
          </a:p>
          <a:p>
            <a:pPr lvl="1"/>
            <a:endParaRPr lang="en-TT" altLang="en-US" sz="2200" dirty="0" smtClean="0"/>
          </a:p>
          <a:p>
            <a:pPr lvl="1"/>
            <a:r>
              <a:rPr lang="en-TT" altLang="en-US" sz="2200" dirty="0" smtClean="0"/>
              <a:t>Dissemination </a:t>
            </a:r>
            <a:r>
              <a:rPr lang="en-TT" altLang="en-US" sz="2200" dirty="0"/>
              <a:t>of IWRM information </a:t>
            </a:r>
            <a:r>
              <a:rPr lang="en-TT" altLang="en-US" sz="2200" dirty="0" smtClean="0"/>
              <a:t>and resources using </a:t>
            </a:r>
            <a:r>
              <a:rPr lang="en-TT" altLang="en-US" sz="2200" dirty="0"/>
              <a:t>various media including social </a:t>
            </a:r>
            <a:r>
              <a:rPr lang="en-TT" altLang="en-US" sz="2200" dirty="0" smtClean="0"/>
              <a:t>media.</a:t>
            </a:r>
          </a:p>
          <a:p>
            <a:pPr lvl="1"/>
            <a:endParaRPr lang="en-TT" altLang="en-US" sz="2200" dirty="0" smtClean="0"/>
          </a:p>
          <a:p>
            <a:pPr lvl="1"/>
            <a:r>
              <a:rPr lang="en-TT" altLang="en-US" sz="2200" dirty="0" smtClean="0"/>
              <a:t>Knowledge </a:t>
            </a:r>
            <a:r>
              <a:rPr lang="en-TT" altLang="en-US" sz="2200" dirty="0"/>
              <a:t>exchange on IWRM among the global, regional and national </a:t>
            </a:r>
            <a:r>
              <a:rPr lang="en-TT" altLang="en-US" sz="2200" dirty="0" smtClean="0"/>
              <a:t>levels.</a:t>
            </a:r>
            <a:endParaRPr lang="en-TT" altLang="en-US" sz="2200" dirty="0"/>
          </a:p>
          <a:p>
            <a:endParaRPr lang="en-TT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83293" y="259510"/>
            <a:ext cx="7449665" cy="1123073"/>
          </a:xfrm>
        </p:spPr>
        <p:txBody>
          <a:bodyPr/>
          <a:lstStyle/>
          <a:p>
            <a:r>
              <a:rPr lang="en-TT" sz="4400" b="1" dirty="0" smtClean="0"/>
              <a:t>Current programmes</a:t>
            </a:r>
            <a:endParaRPr lang="en-TT"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6" y="1708454"/>
            <a:ext cx="3142972" cy="419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3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1294" y="5509844"/>
            <a:ext cx="5912708" cy="97973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E-mail: </a:t>
            </a:r>
            <a:r>
              <a:rPr lang="en-US" altLang="en-US" u="sng" dirty="0">
                <a:hlinkClick r:id="rId3"/>
              </a:rPr>
              <a:t>info@gwp-caribbean.org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>Website: </a:t>
            </a:r>
            <a:r>
              <a:rPr lang="en-US" altLang="en-US" u="sng" dirty="0">
                <a:hlinkClick r:id="rId4"/>
              </a:rPr>
              <a:t>www.gwp-caribbean.org</a:t>
            </a:r>
            <a:endParaRPr lang="en-T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629877" y="189171"/>
            <a:ext cx="4740399" cy="1123073"/>
          </a:xfrm>
        </p:spPr>
        <p:txBody>
          <a:bodyPr/>
          <a:lstStyle/>
          <a:p>
            <a:r>
              <a:rPr lang="en-TT" sz="8000" b="1" dirty="0" smtClean="0"/>
              <a:t>Thank you!</a:t>
            </a:r>
            <a:endParaRPr lang="en-TT" sz="8000" b="1" dirty="0"/>
          </a:p>
        </p:txBody>
      </p:sp>
    </p:spTree>
    <p:extLst>
      <p:ext uri="{BB962C8B-B14F-4D97-AF65-F5344CB8AC3E}">
        <p14:creationId xmlns:p14="http://schemas.microsoft.com/office/powerpoint/2010/main" val="30785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4001175" y="1048629"/>
            <a:ext cx="3896590" cy="1123073"/>
          </a:xfrm>
        </p:spPr>
        <p:txBody>
          <a:bodyPr/>
          <a:lstStyle/>
          <a:p>
            <a:r>
              <a:rPr lang="en-GB" sz="5400" b="1" dirty="0" smtClean="0"/>
              <a:t>Who we are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8"/>
          </p:nvPr>
        </p:nvSpPr>
        <p:spPr>
          <a:xfrm>
            <a:off x="3469539" y="2578542"/>
            <a:ext cx="4798160" cy="2420814"/>
          </a:xfrm>
          <a:ln w="1905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TT" altLang="en-US" dirty="0" smtClean="0"/>
              <a:t>GWP-C is a </a:t>
            </a:r>
            <a:r>
              <a:rPr lang="en-TT" altLang="en-US" dirty="0"/>
              <a:t>non-governmental </a:t>
            </a:r>
            <a:br>
              <a:rPr lang="en-TT" altLang="en-US" dirty="0"/>
            </a:br>
            <a:r>
              <a:rPr lang="en-TT" altLang="en-US" dirty="0"/>
              <a:t>organisation (NGO) representing </a:t>
            </a:r>
            <a:r>
              <a:rPr lang="en-TT" altLang="en-US" dirty="0" smtClean="0"/>
              <a:t>one </a:t>
            </a:r>
            <a:r>
              <a:rPr lang="en-TT" altLang="en-US" dirty="0"/>
              <a:t>of </a:t>
            </a:r>
            <a:r>
              <a:rPr lang="en-TT" altLang="en-US" dirty="0" smtClean="0"/>
              <a:t>thirteen </a:t>
            </a:r>
            <a:r>
              <a:rPr lang="en-TT" altLang="en-US" dirty="0"/>
              <a:t>regions of the Global Water Partnership Organisation </a:t>
            </a:r>
            <a:br>
              <a:rPr lang="en-TT" altLang="en-US" dirty="0"/>
            </a:br>
            <a:r>
              <a:rPr lang="en-TT" altLang="en-US" dirty="0"/>
              <a:t>(GWP-O).</a:t>
            </a:r>
          </a:p>
        </p:txBody>
      </p:sp>
      <p:pic>
        <p:nvPicPr>
          <p:cNvPr id="5" name="Content Placeholder 4" descr="IMG_4883.jpg"/>
          <p:cNvPicPr>
            <a:picLocks noGrp="1" noChangeAspect="1"/>
          </p:cNvPicPr>
          <p:nvPr>
            <p:ph sz="half" idx="19"/>
          </p:nvPr>
        </p:nvPicPr>
        <p:blipFill>
          <a:blip r:embed="rId2" cstate="print"/>
          <a:stretch>
            <a:fillRect/>
          </a:stretch>
        </p:blipFill>
        <p:spPr>
          <a:xfrm>
            <a:off x="8586352" y="1195754"/>
            <a:ext cx="3173496" cy="476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2" y="1195754"/>
            <a:ext cx="3173496" cy="476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216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293" y="1266091"/>
            <a:ext cx="11523784" cy="505264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TT" dirty="0" smtClean="0"/>
              <a:t>We are a network </a:t>
            </a:r>
            <a:r>
              <a:rPr lang="en-TT" dirty="0"/>
              <a:t>of over </a:t>
            </a:r>
            <a:r>
              <a:rPr lang="en-TT" dirty="0" smtClean="0"/>
              <a:t>90 </a:t>
            </a:r>
            <a:r>
              <a:rPr lang="en-TT" dirty="0"/>
              <a:t>partners in more than 20 countries, </a:t>
            </a:r>
            <a:r>
              <a:rPr lang="en-TT" dirty="0" smtClean="0"/>
              <a:t>all dedicated </a:t>
            </a:r>
            <a:r>
              <a:rPr lang="en-TT" dirty="0"/>
              <a:t>to promoting and fostering an </a:t>
            </a:r>
            <a:r>
              <a:rPr lang="en-TT" b="1" dirty="0" smtClean="0">
                <a:solidFill>
                  <a:srgbClr val="00B050"/>
                </a:solidFill>
              </a:rPr>
              <a:t>IWRM </a:t>
            </a:r>
            <a:r>
              <a:rPr lang="en-TT" b="1" dirty="0">
                <a:solidFill>
                  <a:srgbClr val="00B050"/>
                </a:solidFill>
              </a:rPr>
              <a:t>approach </a:t>
            </a:r>
            <a:r>
              <a:rPr lang="en-TT" b="1" dirty="0" smtClean="0">
                <a:solidFill>
                  <a:srgbClr val="00B050"/>
                </a:solidFill>
              </a:rPr>
              <a:t>in the Caribbean</a:t>
            </a:r>
            <a:r>
              <a:rPr lang="en-TT" dirty="0" smtClean="0"/>
              <a:t>.</a:t>
            </a:r>
          </a:p>
          <a:p>
            <a:pPr marL="0" indent="0">
              <a:buNone/>
              <a:defRPr/>
            </a:pPr>
            <a:endParaRPr lang="en-US" b="1" dirty="0" smtClean="0">
              <a:solidFill>
                <a:srgbClr val="00B0F0"/>
              </a:solidFill>
            </a:endParaRPr>
          </a:p>
          <a:p>
            <a:pPr marL="0" indent="0">
              <a:buNone/>
              <a:defRPr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None/>
              <a:defRPr/>
            </a:pPr>
            <a:endParaRPr lang="en-US" b="1" dirty="0" smtClean="0">
              <a:solidFill>
                <a:srgbClr val="00B0F0"/>
              </a:solidFill>
            </a:endParaRPr>
          </a:p>
          <a:p>
            <a:pPr marL="0" indent="0">
              <a:buNone/>
              <a:defRPr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None/>
              <a:defRPr/>
            </a:pPr>
            <a:endParaRPr lang="en-US" b="1" dirty="0" smtClean="0">
              <a:solidFill>
                <a:srgbClr val="00B0F0"/>
              </a:solidFill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B0F0"/>
              </a:solidFill>
            </a:endParaRPr>
          </a:p>
          <a:p>
            <a:pPr marL="0" indent="0" algn="ctr">
              <a:buNone/>
              <a:defRPr/>
            </a:pPr>
            <a:r>
              <a:rPr lang="en-US" b="1" dirty="0" smtClean="0">
                <a:solidFill>
                  <a:srgbClr val="00B0F0"/>
                </a:solidFill>
              </a:rPr>
              <a:t>Partners </a:t>
            </a:r>
            <a:r>
              <a:rPr lang="en-US" b="1" dirty="0">
                <a:solidFill>
                  <a:srgbClr val="00B0F0"/>
                </a:solidFill>
              </a:rPr>
              <a:t>include: </a:t>
            </a:r>
            <a:r>
              <a:rPr lang="en-US" dirty="0"/>
              <a:t>Water </a:t>
            </a:r>
            <a:r>
              <a:rPr lang="en-US" dirty="0" smtClean="0"/>
              <a:t>utilities, </a:t>
            </a:r>
            <a:r>
              <a:rPr lang="en-US" dirty="0"/>
              <a:t>Government </a:t>
            </a:r>
            <a:r>
              <a:rPr lang="en-US" dirty="0" smtClean="0"/>
              <a:t>Agencies, </a:t>
            </a:r>
            <a:r>
              <a:rPr lang="en-US" dirty="0"/>
              <a:t>Private </a:t>
            </a:r>
            <a:r>
              <a:rPr lang="en-US" dirty="0" smtClean="0"/>
              <a:t>Sector, NGOs, </a:t>
            </a:r>
            <a:r>
              <a:rPr lang="en-US" dirty="0"/>
              <a:t>Consultants, Youth </a:t>
            </a:r>
            <a:r>
              <a:rPr lang="en-US" dirty="0" smtClean="0"/>
              <a:t>groups, </a:t>
            </a:r>
            <a:r>
              <a:rPr lang="en-US" dirty="0"/>
              <a:t>Universities</a:t>
            </a:r>
            <a:br>
              <a:rPr lang="en-US" dirty="0"/>
            </a:br>
            <a:endParaRPr lang="en-US" dirty="0"/>
          </a:p>
          <a:p>
            <a:pPr>
              <a:defRPr/>
            </a:pPr>
            <a:endParaRPr lang="en-TT" dirty="0"/>
          </a:p>
          <a:p>
            <a:endParaRPr lang="en-T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296357" y="306402"/>
            <a:ext cx="7449665" cy="1123073"/>
          </a:xfrm>
        </p:spPr>
        <p:txBody>
          <a:bodyPr/>
          <a:lstStyle/>
          <a:p>
            <a:r>
              <a:rPr lang="en-TT" sz="5400" b="1" dirty="0" smtClean="0"/>
              <a:t>Our organisation</a:t>
            </a:r>
            <a:endParaRPr lang="en-TT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28" y="2190260"/>
            <a:ext cx="4381502" cy="292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94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41028" y="2449605"/>
            <a:ext cx="5205845" cy="1983592"/>
          </a:xfrm>
        </p:spPr>
        <p:txBody>
          <a:bodyPr/>
          <a:lstStyle/>
          <a:p>
            <a:pPr marL="0" indent="0" algn="ctr">
              <a:buNone/>
            </a:pPr>
            <a:r>
              <a:rPr lang="en-TT" altLang="en-US" sz="3200" dirty="0" smtClean="0"/>
              <a:t>GWP-C facilitates, brokers, partners, builds </a:t>
            </a:r>
            <a:r>
              <a:rPr lang="en-TT" altLang="en-US" sz="3200" dirty="0"/>
              <a:t>capacity and </a:t>
            </a:r>
            <a:r>
              <a:rPr lang="en-TT" altLang="en-US" sz="3200" dirty="0" smtClean="0"/>
              <a:t>exchanges </a:t>
            </a:r>
            <a:r>
              <a:rPr lang="en-TT" altLang="en-US" sz="3200" dirty="0"/>
              <a:t>knowledge to support Integrated Water Resources Management (IWRM) in the region</a:t>
            </a:r>
            <a:r>
              <a:rPr lang="en-TT" altLang="en-US" dirty="0"/>
              <a:t>. </a:t>
            </a:r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255329" y="1306940"/>
            <a:ext cx="3969326" cy="1290788"/>
          </a:xfrm>
        </p:spPr>
        <p:txBody>
          <a:bodyPr/>
          <a:lstStyle/>
          <a:p>
            <a:r>
              <a:rPr lang="en-GB" sz="6000" b="1" dirty="0" smtClean="0"/>
              <a:t>What we do</a:t>
            </a:r>
            <a:endParaRPr lang="en-GB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7" y="497461"/>
            <a:ext cx="4696691" cy="604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19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100000">
              <a:srgbClr val="06698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7768659"/>
              </p:ext>
            </p:extLst>
          </p:nvPr>
        </p:nvGraphicFramePr>
        <p:xfrm>
          <a:off x="0" y="242048"/>
          <a:ext cx="11914094" cy="6044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60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90077" y="1994183"/>
            <a:ext cx="4327800" cy="3081910"/>
          </a:xfrm>
          <a:ln w="19050">
            <a:solidFill>
              <a:schemeClr val="accent1"/>
            </a:solidFill>
          </a:ln>
        </p:spPr>
        <p:txBody>
          <a:bodyPr/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en-TT" altLang="en-US" dirty="0" smtClean="0"/>
              <a:t>IWRM is defined as a process </a:t>
            </a:r>
            <a:r>
              <a:rPr lang="en-TT" altLang="en-US" dirty="0"/>
              <a:t>which promotes the </a:t>
            </a:r>
            <a:r>
              <a:rPr lang="en-TT" altLang="en-US" b="1" dirty="0"/>
              <a:t>coordinated development</a:t>
            </a:r>
            <a:r>
              <a:rPr lang="en-TT" altLang="en-US" dirty="0"/>
              <a:t> </a:t>
            </a:r>
            <a:r>
              <a:rPr lang="en-TT" altLang="en-US" b="1" dirty="0"/>
              <a:t>and management </a:t>
            </a:r>
            <a:r>
              <a:rPr lang="en-TT" altLang="en-US" dirty="0"/>
              <a:t>of water, land and related resources in order to </a:t>
            </a:r>
            <a:r>
              <a:rPr lang="en-TT" altLang="en-US" b="1" dirty="0"/>
              <a:t>maximise economic and social welfare </a:t>
            </a:r>
            <a:r>
              <a:rPr lang="en-TT" altLang="en-US" dirty="0"/>
              <a:t>in an </a:t>
            </a:r>
            <a:r>
              <a:rPr lang="en-TT" altLang="en-US" b="1" dirty="0"/>
              <a:t>equitable manner </a:t>
            </a:r>
            <a:r>
              <a:rPr lang="en-TT" altLang="en-US" dirty="0"/>
              <a:t>without compromising the </a:t>
            </a:r>
            <a:r>
              <a:rPr lang="en-TT" altLang="en-US" b="1" dirty="0"/>
              <a:t>sustainability </a:t>
            </a:r>
            <a:r>
              <a:rPr lang="en-TT" altLang="en-US" dirty="0"/>
              <a:t>of vital ecosystems.</a:t>
            </a:r>
            <a:endParaRPr lang="en-US" altLang="en-US" b="1" dirty="0"/>
          </a:p>
          <a:p>
            <a:pPr algn="ctr"/>
            <a:endParaRPr lang="en-TT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22118" y="236303"/>
            <a:ext cx="9544882" cy="1123073"/>
          </a:xfrm>
        </p:spPr>
        <p:txBody>
          <a:bodyPr/>
          <a:lstStyle/>
          <a:p>
            <a:r>
              <a:rPr lang="en-TT" sz="4400" b="1" dirty="0" smtClean="0"/>
              <a:t>Integrated Water Resources Management </a:t>
            </a:r>
            <a:endParaRPr lang="en-TT" sz="4400" b="1" dirty="0"/>
          </a:p>
        </p:txBody>
      </p:sp>
      <p:pic>
        <p:nvPicPr>
          <p:cNvPr id="4" name="Picture 2" descr="E:\pics academics\oldpics\2000-2004\drinking water dams waterworks water quality testing\DSC00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444" y="3853091"/>
            <a:ext cx="363874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pics\pics 2009-2013\2010\november\101SSCAM\backpack\Water Back Pack_26_retouched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554" y="1239935"/>
            <a:ext cx="3364523" cy="244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5" y="1299853"/>
            <a:ext cx="3623812" cy="239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4" y="3827585"/>
            <a:ext cx="3364523" cy="2523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25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80964"/>
            <a:ext cx="8229600" cy="5048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00B050"/>
                </a:solidFill>
                <a:ea typeface="ＭＳ Ｐゴシック" pitchFamily="34" charset="-128"/>
              </a:rPr>
              <a:t>The  IWRM Process</a:t>
            </a:r>
            <a:endParaRPr lang="en-GB" sz="4500" b="1" dirty="0">
              <a:solidFill>
                <a:srgbClr val="00B050"/>
              </a:solidFill>
              <a:ea typeface="ＭＳ Ｐゴシック" pitchFamily="34" charset="-128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6592" t="19556" r="32814" b="24445"/>
          <a:stretch/>
        </p:blipFill>
        <p:spPr bwMode="auto">
          <a:xfrm>
            <a:off x="1905001" y="634953"/>
            <a:ext cx="8207828" cy="6019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12"/>
          <p:cNvSpPr>
            <a:spLocks noChangeArrowheads="1"/>
          </p:cNvSpPr>
          <p:nvPr/>
        </p:nvSpPr>
        <p:spPr bwMode="auto">
          <a:xfrm>
            <a:off x="1539240" y="6273522"/>
            <a:ext cx="3032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T" sz="1000" dirty="0">
                <a:solidFill>
                  <a:schemeClr val="tx2"/>
                </a:solidFill>
              </a:rPr>
              <a:t>Image adapted from UNDESA 2014 http://www.un.org/waterforlifedecade/iwrm.shtml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2" y="3151236"/>
            <a:ext cx="3733799" cy="1801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695700" y="3151235"/>
            <a:ext cx="194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dirty="0"/>
              <a:t>/</a:t>
            </a:r>
            <a:r>
              <a:rPr lang="en-TT" sz="2000" b="1" dirty="0"/>
              <a:t>accountability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5993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1337" y="444323"/>
            <a:ext cx="8763000" cy="50482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500" b="1" dirty="0">
                <a:solidFill>
                  <a:srgbClr val="00B050"/>
                </a:solidFill>
                <a:latin typeface="Calibri Light" panose="020F0302020204030204" pitchFamily="34" charset="0"/>
                <a:ea typeface="ＭＳ Ｐゴシック" pitchFamily="34" charset="-128"/>
              </a:rPr>
              <a:t>Enabling environment for successful IWRM Process</a:t>
            </a:r>
            <a:endParaRPr lang="en-GB" sz="4500" b="1" dirty="0">
              <a:solidFill>
                <a:srgbClr val="00B050"/>
              </a:solidFill>
              <a:latin typeface="Calibri Light" panose="020F0302020204030204" pitchFamily="34" charset="0"/>
              <a:ea typeface="ＭＳ Ｐゴシック" pitchFamily="34" charset="-128"/>
            </a:endParaRPr>
          </a:p>
        </p:txBody>
      </p:sp>
      <p:sp>
        <p:nvSpPr>
          <p:cNvPr id="32772" name="Rectangle 12"/>
          <p:cNvSpPr>
            <a:spLocks noChangeArrowheads="1"/>
          </p:cNvSpPr>
          <p:nvPr/>
        </p:nvSpPr>
        <p:spPr bwMode="auto">
          <a:xfrm>
            <a:off x="1539240" y="6273522"/>
            <a:ext cx="3032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T" sz="1000" dirty="0">
                <a:solidFill>
                  <a:schemeClr val="tx2"/>
                </a:solidFill>
              </a:rPr>
              <a:t>Image adapted from UNDESA 2014 http://www.un.org/waterforlifedecade/iwrm.shtml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649" y="1981736"/>
            <a:ext cx="3733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sz="2200" b="1" dirty="0"/>
              <a:t/>
            </a:r>
            <a:br>
              <a:rPr lang="en-TT" sz="2200" b="1" dirty="0"/>
            </a:br>
            <a:endParaRPr lang="en-TT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T" sz="2800" dirty="0"/>
              <a:t>Awareness raising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T" sz="2800" dirty="0"/>
              <a:t>Capacity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T" sz="2800" dirty="0"/>
              <a:t>Participatory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T" sz="2800" dirty="0"/>
              <a:t>Institutional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T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TT" sz="2800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7800" y="6400800"/>
            <a:ext cx="1531546" cy="441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154" y="3478691"/>
            <a:ext cx="5029200" cy="171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5477" y="1266092"/>
            <a:ext cx="10961077" cy="5017477"/>
          </a:xfrm>
        </p:spPr>
        <p:txBody>
          <a:bodyPr/>
          <a:lstStyle/>
          <a:p>
            <a:r>
              <a:rPr lang="en-TT" altLang="en-US" sz="2400" b="1" dirty="0"/>
              <a:t>Regional and National Cooperation for </a:t>
            </a:r>
            <a:r>
              <a:rPr lang="en-TT" altLang="en-US" sz="2400" b="1" dirty="0" smtClean="0"/>
              <a:t>IWRM</a:t>
            </a:r>
            <a:r>
              <a:rPr lang="en-TT" altLang="en-US" sz="2400" dirty="0" smtClean="0"/>
              <a:t> (to prevent duplication of effort and streamline use of resources):  </a:t>
            </a:r>
          </a:p>
          <a:p>
            <a:pPr lvl="1"/>
            <a:r>
              <a:rPr lang="en-TT" altLang="en-US" sz="2000" dirty="0"/>
              <a:t>V</a:t>
            </a:r>
            <a:r>
              <a:rPr lang="en-TT" altLang="en-US" sz="2000" dirty="0" smtClean="0"/>
              <a:t>arious </a:t>
            </a:r>
            <a:r>
              <a:rPr lang="en-TT" altLang="en-US" sz="2000" dirty="0"/>
              <a:t>technical programme </a:t>
            </a:r>
            <a:r>
              <a:rPr lang="en-TT" altLang="en-US" sz="2000" dirty="0" smtClean="0"/>
              <a:t>areas, including </a:t>
            </a:r>
          </a:p>
          <a:p>
            <a:pPr lvl="2"/>
            <a:r>
              <a:rPr lang="en-TT" altLang="en-US" dirty="0" smtClean="0"/>
              <a:t>the Water, Climate and Development (WACDEP) Programme </a:t>
            </a:r>
          </a:p>
          <a:p>
            <a:pPr lvl="2"/>
            <a:r>
              <a:rPr lang="en-TT" altLang="en-US" dirty="0" smtClean="0"/>
              <a:t>the Rainwater Harvesting (RWH) Programme </a:t>
            </a:r>
          </a:p>
          <a:p>
            <a:pPr lvl="2"/>
            <a:r>
              <a:rPr lang="en-TT" altLang="en-US" dirty="0" smtClean="0"/>
              <a:t>the Integrated Urban Wastewater Management (IUWM) Programme</a:t>
            </a:r>
            <a:r>
              <a:rPr lang="en-TT" altLang="en-US" sz="2000" dirty="0"/>
              <a:t/>
            </a:r>
            <a:br>
              <a:rPr lang="en-TT" altLang="en-US" sz="2000" dirty="0"/>
            </a:br>
            <a:endParaRPr lang="en-TT" altLang="en-US" sz="2000" dirty="0" smtClean="0"/>
          </a:p>
          <a:p>
            <a:pPr marL="914400" lvl="2" indent="0">
              <a:buNone/>
            </a:pPr>
            <a:endParaRPr lang="en-TT" altLang="en-US" sz="2000" dirty="0"/>
          </a:p>
          <a:p>
            <a:r>
              <a:rPr lang="en-TT" altLang="en-US" sz="2400" b="1" dirty="0"/>
              <a:t>Water Policy, Legislation and Governance:</a:t>
            </a:r>
          </a:p>
          <a:p>
            <a:pPr lvl="1"/>
            <a:r>
              <a:rPr lang="en-TT" altLang="en-US" sz="2000" dirty="0"/>
              <a:t>Support to countries to develop and implement water policies, roadmaps, and master plans (e.g. Guyana and </a:t>
            </a:r>
            <a:r>
              <a:rPr lang="en-TT" altLang="en-US" sz="2000" dirty="0" smtClean="0"/>
              <a:t>Grenada, Antigua).  </a:t>
            </a:r>
            <a:r>
              <a:rPr lang="en-TT" altLang="en-US" sz="2000" dirty="0"/>
              <a:t> </a:t>
            </a:r>
            <a:endParaRPr lang="en-TT" altLang="en-US" sz="2000" dirty="0" smtClean="0"/>
          </a:p>
          <a:p>
            <a:pPr lvl="1"/>
            <a:r>
              <a:rPr lang="en-TT" altLang="en-US" sz="2000" dirty="0" smtClean="0"/>
              <a:t>Provide </a:t>
            </a:r>
            <a:r>
              <a:rPr lang="en-TT" altLang="en-US" sz="2000" dirty="0"/>
              <a:t>a platform for Ministerial level discussions on IWRM e.g.  through the GWP-C Annual High Level Forum (HLF) for Water Ministers hosted in partnership with the Caribbean Water and Wastewater Association (CWWA).</a:t>
            </a:r>
          </a:p>
          <a:p>
            <a:endParaRPr lang="en-TT" altLang="en-US" sz="1800" dirty="0"/>
          </a:p>
          <a:p>
            <a:endParaRPr lang="en-TT" altLang="en-US" sz="1800" dirty="0"/>
          </a:p>
          <a:p>
            <a:endParaRPr lang="en-TT" altLang="en-US" sz="1800" dirty="0"/>
          </a:p>
          <a:p>
            <a:endParaRPr lang="en-US" altLang="en-US" sz="1800" dirty="0"/>
          </a:p>
          <a:p>
            <a:endParaRPr lang="en-T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45477" y="329848"/>
            <a:ext cx="7449665" cy="1123073"/>
          </a:xfrm>
        </p:spPr>
        <p:txBody>
          <a:bodyPr/>
          <a:lstStyle/>
          <a:p>
            <a:r>
              <a:rPr lang="en-TT" sz="4400" b="1" dirty="0" smtClean="0"/>
              <a:t>Current programmes</a:t>
            </a:r>
            <a:endParaRPr lang="en-TT" sz="4400" b="1" dirty="0"/>
          </a:p>
        </p:txBody>
      </p:sp>
    </p:spTree>
    <p:extLst>
      <p:ext uri="{BB962C8B-B14F-4D97-AF65-F5344CB8AC3E}">
        <p14:creationId xmlns:p14="http://schemas.microsoft.com/office/powerpoint/2010/main" val="213254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W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E154042-8B21-4BC6-9C96-8CB242282852}" vid="{4991C8F0-3A0B-4939-B50C-F389F97AA097}"/>
    </a:ext>
  </a:extLst>
</a:theme>
</file>

<file path=ppt/theme/theme2.xml><?xml version="1.0" encoding="utf-8"?>
<a:theme xmlns:a="http://schemas.openxmlformats.org/drawingml/2006/main" name="GWP Tit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E154042-8B21-4BC6-9C96-8CB242282852}" vid="{7EF36CC6-AE1B-4257-B570-3DE9D5F4020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SMeta2010Field xmlns="http://schemas.microsoft.com/sharepoint/v3" xsi:nil="true"/>
    <_dlc_DocId xmlns="ab329847-71e0-4991-ae1d-d09f2517fcad">COUNTRYRBLAC-1394-1080</_dlc_DocId>
    <_dlc_DocIdUrl xmlns="ab329847-71e0-4991-ae1d-d09f2517fcad">
      <Url>https://intranet.undp.org/country/rblac/bb/intra/jcccp/_layouts/15/DocIdRedir.aspx?ID=COUNTRYRBLAC-1394-1080</Url>
      <Description>COUNTRYRBLAC-1394-1080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09AA65D188C45B8686C6DD6129E5C" ma:contentTypeVersion="0" ma:contentTypeDescription="Create a new document." ma:contentTypeScope="" ma:versionID="c5105cbf79a5b4ad6e63b9dc4aace074">
  <xsd:schema xmlns:xsd="http://www.w3.org/2001/XMLSchema" xmlns:xs="http://www.w3.org/2001/XMLSchema" xmlns:p="http://schemas.microsoft.com/office/2006/metadata/properties" xmlns:ns1="http://schemas.microsoft.com/sharepoint/v3" xmlns:ns2="ab329847-71e0-4991-ae1d-d09f2517fcad" targetNamespace="http://schemas.microsoft.com/office/2006/metadata/properties" ma:root="true" ma:fieldsID="546307e152b974e95ef9e9321c966868" ns1:_="" ns2:_="">
    <xsd:import namespace="http://schemas.microsoft.com/sharepoint/v3"/>
    <xsd:import namespace="ab329847-71e0-4991-ae1d-d09f2517fca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CSMeta2010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SMeta2010Field" ma:index="11" nillable="true" ma:displayName="Classification Status" ma:hidden="true" ma:internalName="CSMeta2010Field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29847-71e0-4991-ae1d-d09f2517fc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7B9F60-F6C3-4708-AB06-25B74CDD70AF}"/>
</file>

<file path=customXml/itemProps2.xml><?xml version="1.0" encoding="utf-8"?>
<ds:datastoreItem xmlns:ds="http://schemas.openxmlformats.org/officeDocument/2006/customXml" ds:itemID="{4C004848-12CA-42C3-A816-2C3DAD7FA9DD}"/>
</file>

<file path=customXml/itemProps3.xml><?xml version="1.0" encoding="utf-8"?>
<ds:datastoreItem xmlns:ds="http://schemas.openxmlformats.org/officeDocument/2006/customXml" ds:itemID="{30B70447-B59C-4D7D-B21D-ABFA01131C38}"/>
</file>

<file path=customXml/itemProps4.xml><?xml version="1.0" encoding="utf-8"?>
<ds:datastoreItem xmlns:ds="http://schemas.openxmlformats.org/officeDocument/2006/customXml" ds:itemID="{AED9D92F-E619-48ED-B090-61DA6414CC40}"/>
</file>

<file path=docProps/app.xml><?xml version="1.0" encoding="utf-8"?>
<Properties xmlns="http://schemas.openxmlformats.org/officeDocument/2006/extended-properties" xmlns:vt="http://schemas.openxmlformats.org/officeDocument/2006/docPropsVTypes">
  <Template>New GWP-C PowerPoint Template</Template>
  <TotalTime>845</TotalTime>
  <Words>397</Words>
  <Application>Microsoft Office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Calibri Light</vt:lpstr>
      <vt:lpstr>Times New Roman</vt:lpstr>
      <vt:lpstr>GWP</vt:lpstr>
      <vt:lpstr>GWP Titles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IWRM Process</vt:lpstr>
      <vt:lpstr>Enabling environment for successful IWRM Process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Lena Dempewolf</dc:creator>
  <cp:lastModifiedBy>Patricia Shako</cp:lastModifiedBy>
  <cp:revision>47</cp:revision>
  <dcterms:created xsi:type="dcterms:W3CDTF">2015-06-17T18:13:32Z</dcterms:created>
  <dcterms:modified xsi:type="dcterms:W3CDTF">2016-01-26T12:59:55Z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0x0101008D109AA65D188C45B8686C6DD6129E5C</vt:lpwstr>
  </property>
  <property fmtid="{D5CDD505-2E9C-101B-9397-08002B2CF9AE}" pid="3" name="UN LanguagesTaxHTField0">
    <vt:lpwstr>English|7f98b732-4b5b-4b70-ba90-a0eff09b5d2d</vt:lpwstr>
  </property>
  <property fmtid="{D5CDD505-2E9C-101B-9397-08002B2CF9AE}" pid="4" name="TaxCatchAll">
    <vt:lpwstr>5;#English|7f98b732-4b5b-4b70-ba90-a0eff09b5d2d</vt:lpwstr>
  </property>
  <property fmtid="{D5CDD505-2E9C-101B-9397-08002B2CF9AE}" pid="5" name="UN Languages">
    <vt:lpwstr>5;#English|7f98b732-4b5b-4b70-ba90-a0eff09b5d2d</vt:lpwstr>
  </property>
  <property fmtid="{D5CDD505-2E9C-101B-9397-08002B2CF9AE}" pid="6" name="_dlc_DocIdItemGuid">
    <vt:lpwstr>82a463ac-dd06-4e53-8683-695d83288c5f</vt:lpwstr>
  </property>
</Properties>
</file>