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29"/>
  </p:notesMasterIdLst>
  <p:sldIdLst>
    <p:sldId id="303" r:id="rId3"/>
    <p:sldId id="430" r:id="rId4"/>
    <p:sldId id="321" r:id="rId5"/>
    <p:sldId id="360" r:id="rId6"/>
    <p:sldId id="352" r:id="rId7"/>
    <p:sldId id="362" r:id="rId8"/>
    <p:sldId id="393" r:id="rId9"/>
    <p:sldId id="363" r:id="rId10"/>
    <p:sldId id="408" r:id="rId11"/>
    <p:sldId id="400" r:id="rId12"/>
    <p:sldId id="401" r:id="rId13"/>
    <p:sldId id="413" r:id="rId14"/>
    <p:sldId id="414" r:id="rId15"/>
    <p:sldId id="416" r:id="rId16"/>
    <p:sldId id="375" r:id="rId17"/>
    <p:sldId id="394" r:id="rId18"/>
    <p:sldId id="385" r:id="rId19"/>
    <p:sldId id="398" r:id="rId20"/>
    <p:sldId id="395" r:id="rId21"/>
    <p:sldId id="397" r:id="rId22"/>
    <p:sldId id="422" r:id="rId23"/>
    <p:sldId id="424" r:id="rId24"/>
    <p:sldId id="425" r:id="rId25"/>
    <p:sldId id="420" r:id="rId26"/>
    <p:sldId id="421" r:id="rId27"/>
    <p:sldId id="3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C9"/>
    <a:srgbClr val="E17C00"/>
    <a:srgbClr val="64265E"/>
    <a:srgbClr val="E3FCBE"/>
    <a:srgbClr val="368F3F"/>
    <a:srgbClr val="C6E2D2"/>
    <a:srgbClr val="006891"/>
    <a:srgbClr val="1F5A26"/>
    <a:srgbClr val="62AFBA"/>
    <a:srgbClr val="596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5511" autoAdjust="0"/>
  </p:normalViewPr>
  <p:slideViewPr>
    <p:cSldViewPr snapToGrid="0">
      <p:cViewPr varScale="1">
        <p:scale>
          <a:sx n="83" d="100"/>
          <a:sy n="83" d="100"/>
        </p:scale>
        <p:origin x="60" y="2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3F5B4-24E2-406B-A0B7-BD993388AB6C}" type="datetimeFigureOut">
              <a:rPr lang="en-US" smtClean="0"/>
              <a:t>3/16/2016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8BDF5-EBD9-4006-89AE-D3A8533AA70E}" type="slidenum">
              <a:rPr lang="en-US" smtClean="0"/>
              <a:t>‹#›</a:t>
            </a:fld>
            <a:endParaRPr lang="en-US"/>
          </a:p>
        </p:txBody>
      </p:sp>
    </p:spTree>
    <p:extLst>
      <p:ext uri="{BB962C8B-B14F-4D97-AF65-F5344CB8AC3E}">
        <p14:creationId xmlns:p14="http://schemas.microsoft.com/office/powerpoint/2010/main" val="35916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222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368F3F"/>
              </a:solidFill>
              <a:latin typeface="Antenna" charset="0"/>
              <a:ea typeface="Antenna" charset="0"/>
              <a:cs typeface="Antenna" charset="0"/>
            </a:endParaRPr>
          </a:p>
        </p:txBody>
      </p:sp>
      <p:sp>
        <p:nvSpPr>
          <p:cNvPr id="4" name="Slide Number Placeholder 3"/>
          <p:cNvSpPr>
            <a:spLocks noGrp="1"/>
          </p:cNvSpPr>
          <p:nvPr>
            <p:ph type="sldNum" sz="quarter" idx="10"/>
          </p:nvPr>
        </p:nvSpPr>
        <p:spPr/>
        <p:txBody>
          <a:bodyPr/>
          <a:lstStyle/>
          <a:p>
            <a:fld id="{4DB8BDF5-EBD9-4006-89AE-D3A8533AA70E}" type="slidenum">
              <a:rPr lang="en-US" smtClean="0"/>
              <a:t>4</a:t>
            </a:fld>
            <a:endParaRPr lang="en-US"/>
          </a:p>
        </p:txBody>
      </p:sp>
    </p:spTree>
    <p:extLst>
      <p:ext uri="{BB962C8B-B14F-4D97-AF65-F5344CB8AC3E}">
        <p14:creationId xmlns:p14="http://schemas.microsoft.com/office/powerpoint/2010/main" val="102312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AWHERE</a:t>
            </a:r>
          </a:p>
          <a:p>
            <a:r>
              <a:rPr lang="en-US" dirty="0" smtClean="0"/>
              <a:t>First = weather</a:t>
            </a:r>
            <a:r>
              <a:rPr lang="en-US" baseline="0" dirty="0" smtClean="0"/>
              <a:t> data and agricultural intelligence company in the market that focused only on agriculture. Others started elsewhere and are adapting their products to the market without the institutional experience or insight. </a:t>
            </a:r>
          </a:p>
          <a:p>
            <a:r>
              <a:rPr lang="en-US" baseline="0" dirty="0" smtClean="0"/>
              <a:t>Only = wide variety of data sources and advanced processing</a:t>
            </a:r>
          </a:p>
          <a:p>
            <a:r>
              <a:rPr lang="en-US" baseline="0" dirty="0" smtClean="0"/>
              <a:t>Best = technology </a:t>
            </a:r>
          </a:p>
          <a:p>
            <a:endParaRPr lang="en-US" dirty="0"/>
          </a:p>
        </p:txBody>
      </p:sp>
    </p:spTree>
    <p:extLst>
      <p:ext uri="{BB962C8B-B14F-4D97-AF65-F5344CB8AC3E}">
        <p14:creationId xmlns:p14="http://schemas.microsoft.com/office/powerpoint/2010/main" val="297873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B8BDF5-EBD9-4006-89AE-D3A8533AA70E}" type="slidenum">
              <a:rPr lang="en-US" smtClean="0"/>
              <a:t>6</a:t>
            </a:fld>
            <a:endParaRPr lang="en-US"/>
          </a:p>
        </p:txBody>
      </p:sp>
    </p:spTree>
    <p:extLst>
      <p:ext uri="{BB962C8B-B14F-4D97-AF65-F5344CB8AC3E}">
        <p14:creationId xmlns:p14="http://schemas.microsoft.com/office/powerpoint/2010/main" val="190303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only</a:t>
            </a:r>
            <a:r>
              <a:rPr lang="en-US" baseline="0" dirty="0" smtClean="0"/>
              <a:t> the weather data we can see some of the specifics that cover all aspects of the weather parameters for agricultural areas globally. At any location in the colored areas on this map we can drill down through at least 20 years of daily weather history for temperature, precipitation, wind speed humidity plus models built on that data.</a:t>
            </a:r>
            <a:endParaRPr lang="en-US" dirty="0"/>
          </a:p>
        </p:txBody>
      </p:sp>
    </p:spTree>
    <p:extLst>
      <p:ext uri="{BB962C8B-B14F-4D97-AF65-F5344CB8AC3E}">
        <p14:creationId xmlns:p14="http://schemas.microsoft.com/office/powerpoint/2010/main" val="79609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4D1B3-4002-4973-AC8B-C93E54651F57}" type="slidenum">
              <a:rPr lang="en-US" smtClean="0"/>
              <a:pPr/>
              <a:t>25</a:t>
            </a:fld>
            <a:endParaRPr lang="en-US"/>
          </a:p>
        </p:txBody>
      </p:sp>
    </p:spTree>
    <p:extLst>
      <p:ext uri="{BB962C8B-B14F-4D97-AF65-F5344CB8AC3E}">
        <p14:creationId xmlns:p14="http://schemas.microsoft.com/office/powerpoint/2010/main" val="1461334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36783C9-AEB0-43AC-A9BA-9C96876F5582}" type="datetimeFigureOut">
              <a:rPr lang="en-US" smtClean="0"/>
              <a:t>3/16/2016</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7" y="0"/>
            <a:ext cx="5063490" cy="6858000"/>
          </a:xfrm>
          <a:prstGeom prst="rect">
            <a:avLst/>
          </a:prstGeom>
        </p:spPr>
      </p:pic>
      <p:sp>
        <p:nvSpPr>
          <p:cNvPr id="2" name="Title 1"/>
          <p:cNvSpPr>
            <a:spLocks noGrp="1"/>
          </p:cNvSpPr>
          <p:nvPr>
            <p:ph type="ctrTitle" hasCustomPrompt="1"/>
          </p:nvPr>
        </p:nvSpPr>
        <p:spPr>
          <a:xfrm>
            <a:off x="4541854" y="3878662"/>
            <a:ext cx="6953459" cy="877294"/>
          </a:xfrm>
        </p:spPr>
        <p:txBody>
          <a:bodyPr anchor="b">
            <a:normAutofit/>
          </a:bodyPr>
          <a:lstStyle>
            <a:lvl1pPr algn="l">
              <a:defRPr sz="4400"/>
            </a:lvl1pPr>
          </a:lstStyle>
          <a:p>
            <a:r>
              <a:rPr lang="en-US" dirty="0" smtClean="0"/>
              <a:t>Title goes here</a:t>
            </a:r>
            <a:endParaRPr lang="en-US" dirty="0"/>
          </a:p>
        </p:txBody>
      </p:sp>
      <p:sp>
        <p:nvSpPr>
          <p:cNvPr id="3" name="Subtitle 2"/>
          <p:cNvSpPr>
            <a:spLocks noGrp="1"/>
          </p:cNvSpPr>
          <p:nvPr>
            <p:ph type="subTitle" idx="1"/>
          </p:nvPr>
        </p:nvSpPr>
        <p:spPr>
          <a:xfrm>
            <a:off x="4541855" y="4848032"/>
            <a:ext cx="6953458" cy="497689"/>
          </a:xfrm>
        </p:spPr>
        <p:txBody>
          <a:bodyPr/>
          <a:lstStyle>
            <a:lvl1pPr marL="0" indent="0" algn="l">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952225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11"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3" name="Rectangle 12"/>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797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4132" y="123586"/>
            <a:ext cx="10515600" cy="980596"/>
          </a:xfrm>
        </p:spPr>
        <p:txBody>
          <a:bodyPr/>
          <a:lstStyle/>
          <a:p>
            <a:r>
              <a:rPr lang="en-US" smtClean="0"/>
              <a:t>Click to edit Master title style</a:t>
            </a:r>
            <a:endParaRPr lang="en-US"/>
          </a:p>
        </p:txBody>
      </p:sp>
      <p:sp>
        <p:nvSpPr>
          <p:cNvPr id="6" name="Date Placeholder 3"/>
          <p:cNvSpPr>
            <a:spLocks noGrp="1"/>
          </p:cNvSpPr>
          <p:nvPr>
            <p:ph type="dt" sz="half" idx="10"/>
          </p:nvPr>
        </p:nvSpPr>
        <p:spPr>
          <a:xfrm>
            <a:off x="148087" y="6391605"/>
            <a:ext cx="2897459" cy="365125"/>
          </a:xfrm>
          <a:prstGeom prst="rect">
            <a:avLst/>
          </a:prstGeom>
        </p:spPr>
        <p:txBody>
          <a:bodyPr/>
          <a:lstStyle>
            <a:lvl1pPr>
              <a:defRPr sz="1000"/>
            </a:lvl1pPr>
          </a:lstStyle>
          <a:p>
            <a:r>
              <a:rPr lang="en-US" dirty="0" smtClean="0"/>
              <a:t>© Copyright 2015, aWhere. All Rights Reserved</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5866" y="6159260"/>
            <a:ext cx="528226" cy="597470"/>
          </a:xfrm>
          <a:prstGeom prst="rect">
            <a:avLst/>
          </a:prstGeom>
        </p:spPr>
      </p:pic>
    </p:spTree>
    <p:extLst>
      <p:ext uri="{BB962C8B-B14F-4D97-AF65-F5344CB8AC3E}">
        <p14:creationId xmlns:p14="http://schemas.microsoft.com/office/powerpoint/2010/main" val="189736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6"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8" name="Rectangle 7"/>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7461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9"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1" name="Rectangle 10"/>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832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9"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1" name="Rectangle 10"/>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1214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8"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0" name="Rectangle 9"/>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794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8"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0" name="Rectangle 9"/>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5104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6"/>
          <p:cNvSpPr>
            <a:spLocks noGrp="1"/>
          </p:cNvSpPr>
          <p:nvPr>
            <p:ph idx="1"/>
          </p:nvPr>
        </p:nvSpPr>
        <p:spPr>
          <a:xfrm>
            <a:off x="610196" y="1132999"/>
            <a:ext cx="10971609" cy="4992768"/>
          </a:xfrm>
          <a:prstGeom prst="rect">
            <a:avLst/>
          </a:prstGeom>
        </p:spPr>
        <p:txBody>
          <a:bodyPr vert="horz" lIns="91440" tIns="45720" rIns="91440" bIns="45720" rtlCol="0">
            <a:normAutofit/>
          </a:bodyPr>
          <a:lstStyle>
            <a:lvl1pPr marL="312528" indent="-312528" algn="l">
              <a:buSzPct val="100000"/>
              <a:buFontTx/>
              <a:buBlip>
                <a:blip r:embed="rId2"/>
              </a:buBlip>
              <a:defRPr/>
            </a:lvl1pPr>
          </a:lstStyle>
          <a:p>
            <a:pPr marL="444500" indent="-444500" algn="l">
              <a:buSzPct val="100000"/>
              <a:buFontTx/>
              <a:buBlip>
                <a:blip r:embed="rId2"/>
              </a:buBlip>
            </a:pPr>
            <a:r>
              <a:rPr lang="en-US" dirty="0" smtClean="0"/>
              <a:t>Click to edit Master text styles</a:t>
            </a:r>
          </a:p>
          <a:p>
            <a:pPr marL="625056" lvl="1" indent="-312528" algn="l">
              <a:buSzPct val="100000"/>
              <a:buFontTx/>
              <a:buBlip>
                <a:blip r:embed="rId2"/>
              </a:buBlip>
            </a:pPr>
            <a:r>
              <a:rPr lang="en-US" dirty="0" smtClean="0"/>
              <a:t>Second level</a:t>
            </a:r>
          </a:p>
          <a:p>
            <a:pPr marL="937584" lvl="2" indent="-312528" algn="l">
              <a:buSzPct val="100000"/>
              <a:buFontTx/>
              <a:buBlip>
                <a:blip r:embed="rId2"/>
              </a:buBlip>
            </a:pPr>
            <a:r>
              <a:rPr lang="en-US" dirty="0" smtClean="0"/>
              <a:t>Third level</a:t>
            </a:r>
          </a:p>
          <a:p>
            <a:pPr marL="1250112" lvl="3" indent="-312528" algn="l">
              <a:buSzPct val="100000"/>
              <a:buFontTx/>
              <a:buBlip>
                <a:blip r:embed="rId2"/>
              </a:buBlip>
            </a:pPr>
            <a:r>
              <a:rPr lang="en-US" dirty="0" smtClean="0"/>
              <a:t>Fourth level</a:t>
            </a:r>
          </a:p>
          <a:p>
            <a:pPr marL="1562640" lvl="4" indent="-312528" algn="l">
              <a:buSzPct val="100000"/>
              <a:buFontTx/>
              <a:buBlip>
                <a:blip r:embed="rId2"/>
              </a:buBlip>
            </a:pPr>
            <a:r>
              <a:rPr lang="en-US" dirty="0" smtClean="0"/>
              <a:t>Fifth level</a:t>
            </a:r>
            <a:endParaRPr lang="en-US" dirty="0"/>
          </a:p>
        </p:txBody>
      </p:sp>
      <p:sp>
        <p:nvSpPr>
          <p:cNvPr id="4" name="Slide Number Placeholder 1"/>
          <p:cNvSpPr>
            <a:spLocks noGrp="1"/>
          </p:cNvSpPr>
          <p:nvPr>
            <p:ph type="sldNum" sz="quarter" idx="4"/>
          </p:nvPr>
        </p:nvSpPr>
        <p:spPr>
          <a:xfrm>
            <a:off x="8737700" y="6356821"/>
            <a:ext cx="2844105"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282D9DEC-A4FC-A440-93FB-5CF488309484}" type="slidenum">
              <a:rPr lang="en-US" smtClean="0"/>
              <a:pPr/>
              <a:t>‹#›</a:t>
            </a:fld>
            <a:endParaRPr lang="en-US" dirty="0"/>
          </a:p>
        </p:txBody>
      </p:sp>
      <p:sp>
        <p:nvSpPr>
          <p:cNvPr id="5" name="Footer Placeholder 4"/>
          <p:cNvSpPr>
            <a:spLocks noGrp="1"/>
          </p:cNvSpPr>
          <p:nvPr>
            <p:ph type="ftr" sz="quarter" idx="3"/>
          </p:nvPr>
        </p:nvSpPr>
        <p:spPr>
          <a:xfrm>
            <a:off x="613285" y="6356821"/>
            <a:ext cx="386060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r>
              <a:rPr lang="en-US" dirty="0" smtClean="0"/>
              <a:t>© Copyright 2014, </a:t>
            </a:r>
            <a:r>
              <a:rPr lang="en-US" dirty="0" err="1" smtClean="0"/>
              <a:t>aWhere</a:t>
            </a:r>
            <a:r>
              <a:rPr lang="en-US" dirty="0" smtClean="0"/>
              <a:t>. All Rights Reserved</a:t>
            </a:r>
            <a:endParaRPr lang="en-US" dirty="0"/>
          </a:p>
        </p:txBody>
      </p:sp>
    </p:spTree>
    <p:extLst>
      <p:ext uri="{BB962C8B-B14F-4D97-AF65-F5344CB8AC3E}">
        <p14:creationId xmlns:p14="http://schemas.microsoft.com/office/powerpoint/2010/main" val="154473974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6"/>
          <p:cNvSpPr>
            <a:spLocks noGrp="1"/>
          </p:cNvSpPr>
          <p:nvPr>
            <p:ph idx="1"/>
          </p:nvPr>
        </p:nvSpPr>
        <p:spPr>
          <a:xfrm>
            <a:off x="610196" y="1132999"/>
            <a:ext cx="10971609" cy="4992768"/>
          </a:xfrm>
          <a:prstGeom prst="rect">
            <a:avLst/>
          </a:prstGeom>
        </p:spPr>
        <p:txBody>
          <a:bodyPr vert="horz" lIns="91440" tIns="45720" rIns="91440" bIns="45720" rtlCol="0">
            <a:normAutofit/>
          </a:bodyPr>
          <a:lstStyle>
            <a:lvl1pPr marL="416725" indent="-416725" algn="l">
              <a:buSzPct val="100000"/>
              <a:buFontTx/>
              <a:buBlip>
                <a:blip r:embed="rId2"/>
              </a:buBlip>
              <a:defRPr/>
            </a:lvl1pPr>
          </a:lstStyle>
          <a:p>
            <a:pPr marL="312528" lvl="0" indent="-312528" algn="l">
              <a:buSzPct val="100000"/>
              <a:buFontTx/>
              <a:buBlip>
                <a:blip r:embed="rId2"/>
              </a:buBlip>
            </a:pPr>
            <a:r>
              <a:rPr lang="en-US" smtClean="0"/>
              <a:t>Click to edit Master text styles</a:t>
            </a:r>
          </a:p>
          <a:p>
            <a:pPr marL="312528" lvl="1" indent="-312528" algn="l">
              <a:buSzPct val="100000"/>
              <a:buFontTx/>
              <a:buBlip>
                <a:blip r:embed="rId2"/>
              </a:buBlip>
            </a:pPr>
            <a:r>
              <a:rPr lang="en-US" smtClean="0"/>
              <a:t>Second level</a:t>
            </a:r>
          </a:p>
          <a:p>
            <a:pPr marL="312528" lvl="2" indent="-312528" algn="l">
              <a:buSzPct val="100000"/>
              <a:buFontTx/>
              <a:buBlip>
                <a:blip r:embed="rId2"/>
              </a:buBlip>
            </a:pPr>
            <a:r>
              <a:rPr lang="en-US" smtClean="0"/>
              <a:t>Third level</a:t>
            </a:r>
          </a:p>
          <a:p>
            <a:pPr marL="312528" lvl="3" indent="-312528" algn="l">
              <a:buSzPct val="100000"/>
              <a:buFontTx/>
              <a:buBlip>
                <a:blip r:embed="rId2"/>
              </a:buBlip>
            </a:pPr>
            <a:r>
              <a:rPr lang="en-US" smtClean="0"/>
              <a:t>Fourth level</a:t>
            </a:r>
          </a:p>
          <a:p>
            <a:pPr marL="312528" lvl="4" indent="-312528" algn="l">
              <a:buSzPct val="100000"/>
              <a:buFontTx/>
              <a:buBlip>
                <a:blip r:embed="rId2"/>
              </a:buBlip>
            </a:pPr>
            <a:r>
              <a:rPr lang="en-US" smtClean="0"/>
              <a:t>Fifth level</a:t>
            </a:r>
            <a:endParaRPr lang="en-US" dirty="0"/>
          </a:p>
        </p:txBody>
      </p:sp>
      <p:sp>
        <p:nvSpPr>
          <p:cNvPr id="4" name="Rectangle 3"/>
          <p:cNvSpPr/>
          <p:nvPr userDrawn="1"/>
        </p:nvSpPr>
        <p:spPr>
          <a:xfrm>
            <a:off x="2870703" y="6246053"/>
            <a:ext cx="6429179" cy="33175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51" rtl="0" fontAlgn="auto" latinLnBrk="1"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2262879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973370" y="1935936"/>
            <a:ext cx="6321326" cy="877294"/>
          </a:xfrm>
        </p:spPr>
        <p:txBody>
          <a:bodyPr anchor="b">
            <a:normAutofit/>
          </a:bodyPr>
          <a:lstStyle>
            <a:lvl1pPr algn="ctr">
              <a:defRPr sz="4400"/>
            </a:lvl1pPr>
          </a:lstStyle>
          <a:p>
            <a:r>
              <a:rPr lang="en-US" dirty="0" smtClean="0"/>
              <a:t>Title goes here</a:t>
            </a:r>
            <a:endParaRPr lang="en-US" dirty="0"/>
          </a:p>
        </p:txBody>
      </p:sp>
      <p:sp>
        <p:nvSpPr>
          <p:cNvPr id="11" name="Subtitle 2"/>
          <p:cNvSpPr>
            <a:spLocks noGrp="1"/>
          </p:cNvSpPr>
          <p:nvPr>
            <p:ph type="subTitle" idx="1"/>
          </p:nvPr>
        </p:nvSpPr>
        <p:spPr>
          <a:xfrm>
            <a:off x="2973372" y="2905305"/>
            <a:ext cx="6321325" cy="497690"/>
          </a:xfrm>
        </p:spPr>
        <p:txBody>
          <a:bodyP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Rectangle 11"/>
          <p:cNvSpPr/>
          <p:nvPr userDrawn="1"/>
        </p:nvSpPr>
        <p:spPr>
          <a:xfrm flipV="1">
            <a:off x="1569711" y="1384433"/>
            <a:ext cx="91440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633" y="24929"/>
            <a:ext cx="4114800" cy="154305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4188"/>
            <a:ext cx="12195348" cy="3048837"/>
          </a:xfrm>
          <a:prstGeom prst="rect">
            <a:avLst/>
          </a:prstGeom>
        </p:spPr>
      </p:pic>
    </p:spTree>
    <p:extLst>
      <p:ext uri="{BB962C8B-B14F-4D97-AF65-F5344CB8AC3E}">
        <p14:creationId xmlns:p14="http://schemas.microsoft.com/office/powerpoint/2010/main" val="3026187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Where_PPT_title-1.jpg"/>
          <p:cNvPicPr>
            <a:picLocks noChangeAspect="1"/>
          </p:cNvPicPr>
          <p:nvPr userDrawn="1"/>
        </p:nvPicPr>
        <p:blipFill rotWithShape="1">
          <a:blip r:embed="rId2">
            <a:extLst>
              <a:ext uri="{28A0092B-C50C-407E-A947-70E740481C1C}">
                <a14:useLocalDpi xmlns:a14="http://schemas.microsoft.com/office/drawing/2010/main" val="0"/>
              </a:ext>
            </a:extLst>
          </a:blip>
          <a:srcRect b="25159"/>
          <a:stretch/>
        </p:blipFill>
        <p:spPr>
          <a:xfrm>
            <a:off x="12801" y="0"/>
            <a:ext cx="12179199" cy="6845394"/>
          </a:xfrm>
          <a:prstGeom prst="rect">
            <a:avLst/>
          </a:prstGeom>
        </p:spPr>
      </p:pic>
      <p:sp>
        <p:nvSpPr>
          <p:cNvPr id="4" name="Text Placeholder 16"/>
          <p:cNvSpPr>
            <a:spLocks noGrp="1"/>
          </p:cNvSpPr>
          <p:nvPr>
            <p:ph type="body" sz="quarter" idx="11" hasCustomPrompt="1"/>
          </p:nvPr>
        </p:nvSpPr>
        <p:spPr>
          <a:xfrm>
            <a:off x="4888861" y="4143484"/>
            <a:ext cx="6849496" cy="355085"/>
          </a:xfrm>
          <a:prstGeom prst="rect">
            <a:avLst/>
          </a:prstGeom>
        </p:spPr>
        <p:txBody>
          <a:bodyPr vert="horz"/>
          <a:lstStyle>
            <a:lvl1pPr marL="0" indent="0" algn="ctr">
              <a:buFontTx/>
              <a:buNone/>
              <a:defRPr sz="2250" baseline="0">
                <a:solidFill>
                  <a:srgbClr val="1E86ED"/>
                </a:solidFill>
                <a:latin typeface="+mj-lt"/>
              </a:defRPr>
            </a:lvl1pPr>
          </a:lstStyle>
          <a:p>
            <a:pPr lvl="0"/>
            <a:r>
              <a:rPr lang="en-US" dirty="0" smtClean="0"/>
              <a:t>Subtitle goes right here</a:t>
            </a:r>
            <a:endParaRPr lang="en-US" dirty="0"/>
          </a:p>
        </p:txBody>
      </p:sp>
      <p:sp>
        <p:nvSpPr>
          <p:cNvPr id="5" name="Text Placeholder 14"/>
          <p:cNvSpPr>
            <a:spLocks noGrp="1"/>
          </p:cNvSpPr>
          <p:nvPr>
            <p:ph type="body" sz="quarter" idx="12" hasCustomPrompt="1"/>
          </p:nvPr>
        </p:nvSpPr>
        <p:spPr>
          <a:xfrm>
            <a:off x="4888861" y="3339907"/>
            <a:ext cx="6849495" cy="606997"/>
          </a:xfrm>
          <a:prstGeom prst="rect">
            <a:avLst/>
          </a:prstGeom>
        </p:spPr>
        <p:txBody>
          <a:bodyPr vert="horz"/>
          <a:lstStyle>
            <a:lvl1pPr marL="0" indent="0" algn="ctr">
              <a:buFontTx/>
              <a:buNone/>
              <a:defRPr sz="4125" b="1" i="0" baseline="0">
                <a:solidFill>
                  <a:srgbClr val="258C18"/>
                </a:solidFill>
                <a:latin typeface="+mj-lt"/>
              </a:defRPr>
            </a:lvl1pPr>
          </a:lstStyle>
          <a:p>
            <a:pPr lvl="0"/>
            <a:r>
              <a:rPr lang="en-US" dirty="0" smtClean="0"/>
              <a:t>Title Goes Here</a:t>
            </a:r>
            <a:endParaRPr lang="en-US" dirty="0"/>
          </a:p>
        </p:txBody>
      </p:sp>
    </p:spTree>
    <p:extLst>
      <p:ext uri="{BB962C8B-B14F-4D97-AF65-F5344CB8AC3E}">
        <p14:creationId xmlns:p14="http://schemas.microsoft.com/office/powerpoint/2010/main" val="36013990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6"/>
          <p:cNvSpPr>
            <a:spLocks noGrp="1"/>
          </p:cNvSpPr>
          <p:nvPr>
            <p:ph idx="1"/>
          </p:nvPr>
        </p:nvSpPr>
        <p:spPr>
          <a:xfrm>
            <a:off x="610196" y="1132999"/>
            <a:ext cx="10971609" cy="4992768"/>
          </a:xfrm>
          <a:prstGeom prst="rect">
            <a:avLst/>
          </a:prstGeom>
        </p:spPr>
        <p:txBody>
          <a:bodyPr vert="horz" lIns="91440" tIns="45720" rIns="91440" bIns="45720" rtlCol="0">
            <a:normAutofit/>
          </a:bodyPr>
          <a:lstStyle>
            <a:lvl1pPr marL="312528" indent="-312528" algn="l">
              <a:buSzPct val="100000"/>
              <a:buFontTx/>
              <a:buBlip>
                <a:blip r:embed="rId2"/>
              </a:buBlip>
              <a:defRPr/>
            </a:lvl1pPr>
          </a:lstStyle>
          <a:p>
            <a:pPr marL="444500" indent="-444500" algn="l">
              <a:buSzPct val="100000"/>
              <a:buFontTx/>
              <a:buBlip>
                <a:blip r:embed="rId2"/>
              </a:buBlip>
            </a:pPr>
            <a:r>
              <a:rPr lang="en-US" dirty="0" smtClean="0"/>
              <a:t>Click to edit Master text styles</a:t>
            </a:r>
          </a:p>
          <a:p>
            <a:pPr marL="625056" lvl="1" indent="-312528" algn="l">
              <a:buSzPct val="100000"/>
              <a:buFontTx/>
              <a:buBlip>
                <a:blip r:embed="rId2"/>
              </a:buBlip>
            </a:pPr>
            <a:r>
              <a:rPr lang="en-US" dirty="0" smtClean="0"/>
              <a:t>Second level</a:t>
            </a:r>
          </a:p>
          <a:p>
            <a:pPr marL="937584" lvl="2" indent="-312528" algn="l">
              <a:buSzPct val="100000"/>
              <a:buFontTx/>
              <a:buBlip>
                <a:blip r:embed="rId2"/>
              </a:buBlip>
            </a:pPr>
            <a:r>
              <a:rPr lang="en-US" dirty="0" smtClean="0"/>
              <a:t>Third level</a:t>
            </a:r>
          </a:p>
          <a:p>
            <a:pPr marL="1250112" lvl="3" indent="-312528" algn="l">
              <a:buSzPct val="100000"/>
              <a:buFontTx/>
              <a:buBlip>
                <a:blip r:embed="rId2"/>
              </a:buBlip>
            </a:pPr>
            <a:r>
              <a:rPr lang="en-US" dirty="0" smtClean="0"/>
              <a:t>Fourth level</a:t>
            </a:r>
          </a:p>
          <a:p>
            <a:pPr marL="1562640" lvl="4" indent="-312528" algn="l">
              <a:buSzPct val="100000"/>
              <a:buFontTx/>
              <a:buBlip>
                <a:blip r:embed="rId2"/>
              </a:buBlip>
            </a:pPr>
            <a:r>
              <a:rPr lang="en-US" dirty="0" smtClean="0"/>
              <a:t>Fifth level</a:t>
            </a:r>
            <a:endParaRPr lang="en-US" dirty="0"/>
          </a:p>
        </p:txBody>
      </p:sp>
    </p:spTree>
    <p:extLst>
      <p:ext uri="{BB962C8B-B14F-4D97-AF65-F5344CB8AC3E}">
        <p14:creationId xmlns:p14="http://schemas.microsoft.com/office/powerpoint/2010/main" val="23833424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algn="ctr" defTabSz="410751"/>
            <a:fld id="{5B8365F0-C330-493F-B707-9CD7973F9D3C}" type="datetimeFigureOut">
              <a:rPr lang="en-US" sz="2531" kern="0" smtClean="0">
                <a:solidFill>
                  <a:sysClr val="windowText" lastClr="000000"/>
                </a:solidFill>
                <a:sym typeface="Helvetica Light"/>
              </a:rPr>
              <a:pPr algn="ctr" defTabSz="410751"/>
              <a:t>3/16/2016</a:t>
            </a:fld>
            <a:endParaRPr lang="en-US" sz="2531" kern="0">
              <a:solidFill>
                <a:sysClr val="windowText" lastClr="000000"/>
              </a:solidFill>
              <a:sym typeface="Helvetica Light"/>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endParaRPr>
          </a:p>
        </p:txBody>
      </p:sp>
      <p:sp>
        <p:nvSpPr>
          <p:cNvPr id="4" name="Slide Number Placeholder 3"/>
          <p:cNvSpPr>
            <a:spLocks noGrp="1"/>
          </p:cNvSpPr>
          <p:nvPr>
            <p:ph type="sldNum" sz="quarter" idx="12"/>
          </p:nvPr>
        </p:nvSpPr>
        <p:spPr>
          <a:xfrm>
            <a:off x="872067" y="6330953"/>
            <a:ext cx="2743200" cy="365125"/>
          </a:xfrm>
          <a:prstGeom prst="rect">
            <a:avLst/>
          </a:prstGeom>
        </p:spPr>
        <p:txBody>
          <a:bodyPr/>
          <a:lstStyle/>
          <a:p>
            <a:pPr algn="ctr" defTabSz="410751"/>
            <a:fld id="{475C6A32-DD52-4CF1-AE3A-64444956E309}" type="slidenum">
              <a:rPr lang="en-US" sz="2531" kern="0" smtClean="0">
                <a:solidFill>
                  <a:sysClr val="windowText" lastClr="000000"/>
                </a:solidFill>
                <a:sym typeface="Helvetica Light"/>
              </a:rPr>
              <a:pPr algn="ctr" defTabSz="410751"/>
              <a:t>‹#›</a:t>
            </a:fld>
            <a:endParaRPr lang="en-US" sz="2531" kern="0">
              <a:solidFill>
                <a:sysClr val="windowText" lastClr="000000"/>
              </a:solidFill>
              <a:sym typeface="Helvetica Light"/>
            </a:endParaRPr>
          </a:p>
        </p:txBody>
      </p:sp>
    </p:spTree>
    <p:extLst>
      <p:ext uri="{BB962C8B-B14F-4D97-AF65-F5344CB8AC3E}">
        <p14:creationId xmlns:p14="http://schemas.microsoft.com/office/powerpoint/2010/main" val="2092789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lgn="ctr" defTabSz="410751"/>
            <a:fld id="{24A32EA8-9A62-4E8F-A7D2-73A43657936E}" type="datetimeFigureOut">
              <a:rPr lang="en-US" sz="2531" kern="0" smtClean="0">
                <a:solidFill>
                  <a:sysClr val="windowText" lastClr="000000"/>
                </a:solidFill>
                <a:sym typeface="Helvetica Light"/>
              </a:rPr>
              <a:pPr algn="ctr" defTabSz="410751"/>
              <a:t>3/16/2016</a:t>
            </a:fld>
            <a:endParaRPr lang="en-US" sz="2531" kern="0">
              <a:solidFill>
                <a:sysClr val="windowText" lastClr="000000"/>
              </a:solidFill>
              <a:sym typeface="Helvetica Light"/>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algn="ctr" defTabSz="410751"/>
            <a:fld id="{773F055F-A925-45B2-BC9E-FB3BE4B5CC5C}" type="slidenum">
              <a:rPr lang="en-US" sz="2531" kern="0" smtClean="0">
                <a:solidFill>
                  <a:sysClr val="windowText" lastClr="000000"/>
                </a:solidFill>
                <a:sym typeface="Helvetica Light"/>
              </a:rPr>
              <a:pPr algn="ctr" defTabSz="410751"/>
              <a:t>‹#›</a:t>
            </a:fld>
            <a:endParaRPr lang="en-US" sz="2531" kern="0">
              <a:solidFill>
                <a:sysClr val="windowText" lastClr="000000"/>
              </a:solidFill>
              <a:sym typeface="Helvetica Light"/>
            </a:endParaRPr>
          </a:p>
        </p:txBody>
      </p:sp>
    </p:spTree>
    <p:extLst>
      <p:ext uri="{BB962C8B-B14F-4D97-AF65-F5344CB8AC3E}">
        <p14:creationId xmlns:p14="http://schemas.microsoft.com/office/powerpoint/2010/main" val="138966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6"/>
          <p:cNvSpPr>
            <a:spLocks noGrp="1"/>
          </p:cNvSpPr>
          <p:nvPr>
            <p:ph idx="1"/>
          </p:nvPr>
        </p:nvSpPr>
        <p:spPr>
          <a:xfrm>
            <a:off x="610196" y="1132999"/>
            <a:ext cx="10971609" cy="4992768"/>
          </a:xfrm>
          <a:prstGeom prst="rect">
            <a:avLst/>
          </a:prstGeom>
        </p:spPr>
        <p:txBody>
          <a:bodyPr vert="horz" lIns="91440" tIns="45720" rIns="91440" bIns="45720" rtlCol="0">
            <a:normAutofit/>
          </a:bodyPr>
          <a:lstStyle>
            <a:lvl1pPr marL="312528" indent="-312528" algn="l">
              <a:buSzPct val="100000"/>
              <a:buFontTx/>
              <a:buBlip>
                <a:blip r:embed="rId2"/>
              </a:buBlip>
              <a:defRPr/>
            </a:lvl1pPr>
          </a:lstStyle>
          <a:p>
            <a:pPr marL="444500" indent="-444500" algn="l">
              <a:buSzPct val="100000"/>
              <a:buFontTx/>
              <a:buBlip>
                <a:blip r:embed="rId2"/>
              </a:buBlip>
            </a:pPr>
            <a:r>
              <a:rPr lang="en-US" dirty="0" smtClean="0"/>
              <a:t>Click to edit Master text styles</a:t>
            </a:r>
          </a:p>
          <a:p>
            <a:pPr marL="625056" lvl="1" indent="-312528" algn="l">
              <a:buSzPct val="100000"/>
              <a:buFontTx/>
              <a:buBlip>
                <a:blip r:embed="rId2"/>
              </a:buBlip>
            </a:pPr>
            <a:r>
              <a:rPr lang="en-US" dirty="0" smtClean="0"/>
              <a:t>Second level</a:t>
            </a:r>
          </a:p>
          <a:p>
            <a:pPr marL="937584" lvl="2" indent="-312528" algn="l">
              <a:buSzPct val="100000"/>
              <a:buFontTx/>
              <a:buBlip>
                <a:blip r:embed="rId2"/>
              </a:buBlip>
            </a:pPr>
            <a:r>
              <a:rPr lang="en-US" dirty="0" smtClean="0"/>
              <a:t>Third level</a:t>
            </a:r>
          </a:p>
          <a:p>
            <a:pPr marL="1250112" lvl="3" indent="-312528" algn="l">
              <a:buSzPct val="100000"/>
              <a:buFontTx/>
              <a:buBlip>
                <a:blip r:embed="rId2"/>
              </a:buBlip>
            </a:pPr>
            <a:r>
              <a:rPr lang="en-US" dirty="0" smtClean="0"/>
              <a:t>Fourth level</a:t>
            </a:r>
          </a:p>
          <a:p>
            <a:pPr marL="1562640" lvl="4" indent="-312528" algn="l">
              <a:buSzPct val="100000"/>
              <a:buFontTx/>
              <a:buBlip>
                <a:blip r:embed="rId2"/>
              </a:buBlip>
            </a:pPr>
            <a:r>
              <a:rPr lang="en-US" dirty="0" smtClean="0"/>
              <a:t>Fifth level</a:t>
            </a:r>
            <a:endParaRPr lang="en-US" dirty="0"/>
          </a:p>
        </p:txBody>
      </p:sp>
      <p:sp>
        <p:nvSpPr>
          <p:cNvPr id="4" name="Slide Number Placeholder 1"/>
          <p:cNvSpPr>
            <a:spLocks noGrp="1"/>
          </p:cNvSpPr>
          <p:nvPr>
            <p:ph type="sldNum" sz="quarter" idx="4"/>
          </p:nvPr>
        </p:nvSpPr>
        <p:spPr>
          <a:xfrm>
            <a:off x="8737700" y="6356821"/>
            <a:ext cx="2844105" cy="365001"/>
          </a:xfrm>
          <a:prstGeom prst="rect">
            <a:avLst/>
          </a:prstGeom>
        </p:spPr>
        <p:txBody>
          <a:bodyPr vert="horz" lIns="91440" tIns="45720" rIns="91440" bIns="45720" rtlCol="0" anchor="ctr"/>
          <a:lstStyle>
            <a:lvl1pPr algn="r">
              <a:defRPr sz="844">
                <a:solidFill>
                  <a:schemeClr val="tx1">
                    <a:tint val="75000"/>
                  </a:schemeClr>
                </a:solidFill>
              </a:defRPr>
            </a:lvl1pPr>
          </a:lstStyle>
          <a:p>
            <a:pPr defTabSz="410751"/>
            <a:fld id="{282D9DEC-A4FC-A440-93FB-5CF488309484}" type="slidenum">
              <a:rPr lang="en-US" kern="0" smtClean="0">
                <a:solidFill>
                  <a:prstClr val="black">
                    <a:tint val="75000"/>
                  </a:prstClr>
                </a:solidFill>
                <a:sym typeface="Helvetica Light"/>
              </a:rPr>
              <a:pPr defTabSz="410751"/>
              <a:t>‹#›</a:t>
            </a:fld>
            <a:endParaRPr lang="en-US" kern="0" dirty="0">
              <a:solidFill>
                <a:prstClr val="black">
                  <a:tint val="75000"/>
                </a:prstClr>
              </a:solidFill>
              <a:sym typeface="Helvetica Light"/>
            </a:endParaRPr>
          </a:p>
        </p:txBody>
      </p:sp>
      <p:sp>
        <p:nvSpPr>
          <p:cNvPr id="5" name="Footer Placeholder 4"/>
          <p:cNvSpPr>
            <a:spLocks noGrp="1"/>
          </p:cNvSpPr>
          <p:nvPr>
            <p:ph type="ftr" sz="quarter" idx="3"/>
          </p:nvPr>
        </p:nvSpPr>
        <p:spPr>
          <a:xfrm>
            <a:off x="613285" y="6356821"/>
            <a:ext cx="386060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r>
              <a:rPr lang="en-US" dirty="0" smtClean="0">
                <a:solidFill>
                  <a:prstClr val="black">
                    <a:tint val="75000"/>
                  </a:prstClr>
                </a:solidFill>
              </a:rPr>
              <a:t>© Copyright 2014, </a:t>
            </a:r>
            <a:r>
              <a:rPr lang="en-US" dirty="0" err="1" smtClean="0">
                <a:solidFill>
                  <a:prstClr val="black">
                    <a:tint val="75000"/>
                  </a:prstClr>
                </a:solidFill>
              </a:rPr>
              <a:t>aWhere</a:t>
            </a:r>
            <a:r>
              <a:rPr lang="en-US" dirty="0" smtClean="0">
                <a:solidFill>
                  <a:prstClr val="black">
                    <a:tint val="75000"/>
                  </a:prstClr>
                </a:solidFill>
              </a:rPr>
              <a:t>. All Rights Reserved</a:t>
            </a:r>
            <a:endParaRPr lang="en-US" dirty="0">
              <a:solidFill>
                <a:prstClr val="black">
                  <a:tint val="75000"/>
                </a:prstClr>
              </a:solidFill>
            </a:endParaRPr>
          </a:p>
        </p:txBody>
      </p:sp>
    </p:spTree>
    <p:extLst>
      <p:ext uri="{BB962C8B-B14F-4D97-AF65-F5344CB8AC3E}">
        <p14:creationId xmlns:p14="http://schemas.microsoft.com/office/powerpoint/2010/main" val="17874757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algn="ctr" defTabSz="410751"/>
            <a:fld id="{5B8365F0-C330-493F-B707-9CD7973F9D3C}" type="datetimeFigureOut">
              <a:rPr lang="en-US" sz="2531" kern="0" smtClean="0">
                <a:solidFill>
                  <a:sysClr val="windowText" lastClr="000000"/>
                </a:solidFill>
                <a:sym typeface="Helvetica Light"/>
              </a:rPr>
              <a:pPr algn="ctr" defTabSz="410751"/>
              <a:t>3/16/2016</a:t>
            </a:fld>
            <a:endParaRPr lang="en-US" sz="2531" kern="0">
              <a:solidFill>
                <a:sysClr val="windowText" lastClr="000000"/>
              </a:solidFill>
              <a:sym typeface="Helvetica Light"/>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endParaRPr>
          </a:p>
        </p:txBody>
      </p:sp>
      <p:sp>
        <p:nvSpPr>
          <p:cNvPr id="5" name="Slide Number Placeholder 4"/>
          <p:cNvSpPr>
            <a:spLocks noGrp="1"/>
          </p:cNvSpPr>
          <p:nvPr>
            <p:ph type="sldNum" sz="quarter" idx="12"/>
          </p:nvPr>
        </p:nvSpPr>
        <p:spPr>
          <a:xfrm>
            <a:off x="872067" y="6330953"/>
            <a:ext cx="2743200" cy="365125"/>
          </a:xfrm>
          <a:prstGeom prst="rect">
            <a:avLst/>
          </a:prstGeom>
        </p:spPr>
        <p:txBody>
          <a:bodyPr/>
          <a:lstStyle/>
          <a:p>
            <a:pPr algn="ctr" defTabSz="410751"/>
            <a:fld id="{475C6A32-DD52-4CF1-AE3A-64444956E309}" type="slidenum">
              <a:rPr lang="en-US" sz="2531" kern="0" smtClean="0">
                <a:solidFill>
                  <a:sysClr val="windowText" lastClr="000000"/>
                </a:solidFill>
                <a:sym typeface="Helvetica Light"/>
              </a:rPr>
              <a:pPr algn="ctr" defTabSz="410751"/>
              <a:t>‹#›</a:t>
            </a:fld>
            <a:endParaRPr lang="en-US" sz="2531" kern="0">
              <a:solidFill>
                <a:sysClr val="windowText" lastClr="000000"/>
              </a:solidFill>
              <a:sym typeface="Helvetica Light"/>
            </a:endParaRPr>
          </a:p>
        </p:txBody>
      </p:sp>
    </p:spTree>
    <p:extLst>
      <p:ext uri="{BB962C8B-B14F-4D97-AF65-F5344CB8AC3E}">
        <p14:creationId xmlns:p14="http://schemas.microsoft.com/office/powerpoint/2010/main" val="368223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973370" y="1935936"/>
            <a:ext cx="6321326" cy="877294"/>
          </a:xfrm>
        </p:spPr>
        <p:txBody>
          <a:bodyPr anchor="b">
            <a:normAutofit/>
          </a:bodyPr>
          <a:lstStyle>
            <a:lvl1pPr algn="ctr">
              <a:defRPr sz="4400"/>
            </a:lvl1pPr>
          </a:lstStyle>
          <a:p>
            <a:r>
              <a:rPr lang="en-US" dirty="0" smtClean="0"/>
              <a:t>Title goes here</a:t>
            </a:r>
            <a:endParaRPr lang="en-US" dirty="0"/>
          </a:p>
        </p:txBody>
      </p:sp>
      <p:sp>
        <p:nvSpPr>
          <p:cNvPr id="11" name="Subtitle 2"/>
          <p:cNvSpPr>
            <a:spLocks noGrp="1"/>
          </p:cNvSpPr>
          <p:nvPr>
            <p:ph type="subTitle" idx="1"/>
          </p:nvPr>
        </p:nvSpPr>
        <p:spPr>
          <a:xfrm>
            <a:off x="2973372" y="2905305"/>
            <a:ext cx="6321325" cy="497690"/>
          </a:xfrm>
        </p:spPr>
        <p:txBody>
          <a:bodyP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Rectangle 11"/>
          <p:cNvSpPr/>
          <p:nvPr userDrawn="1"/>
        </p:nvSpPr>
        <p:spPr>
          <a:xfrm flipV="1">
            <a:off x="1569711" y="1384433"/>
            <a:ext cx="91440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633" y="24929"/>
            <a:ext cx="4114800" cy="154305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08325"/>
            <a:ext cx="12198700" cy="3049675"/>
          </a:xfrm>
          <a:prstGeom prst="rect">
            <a:avLst/>
          </a:prstGeom>
        </p:spPr>
      </p:pic>
    </p:spTree>
    <p:extLst>
      <p:ext uri="{BB962C8B-B14F-4D97-AF65-F5344CB8AC3E}">
        <p14:creationId xmlns:p14="http://schemas.microsoft.com/office/powerpoint/2010/main" val="413232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973370" y="1935936"/>
            <a:ext cx="6321326" cy="877294"/>
          </a:xfrm>
        </p:spPr>
        <p:txBody>
          <a:bodyPr anchor="b">
            <a:normAutofit/>
          </a:bodyPr>
          <a:lstStyle>
            <a:lvl1pPr algn="ctr">
              <a:defRPr sz="4400"/>
            </a:lvl1pPr>
          </a:lstStyle>
          <a:p>
            <a:r>
              <a:rPr lang="en-US" dirty="0" smtClean="0"/>
              <a:t>Title goes here</a:t>
            </a:r>
            <a:endParaRPr lang="en-US" dirty="0"/>
          </a:p>
        </p:txBody>
      </p:sp>
      <p:sp>
        <p:nvSpPr>
          <p:cNvPr id="11" name="Subtitle 2"/>
          <p:cNvSpPr>
            <a:spLocks noGrp="1"/>
          </p:cNvSpPr>
          <p:nvPr>
            <p:ph type="subTitle" idx="1"/>
          </p:nvPr>
        </p:nvSpPr>
        <p:spPr>
          <a:xfrm>
            <a:off x="2973372" y="2905305"/>
            <a:ext cx="6321325" cy="497690"/>
          </a:xfrm>
        </p:spPr>
        <p:txBody>
          <a:bodyP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Rectangle 11"/>
          <p:cNvSpPr/>
          <p:nvPr userDrawn="1"/>
        </p:nvSpPr>
        <p:spPr>
          <a:xfrm flipV="1">
            <a:off x="1569711" y="1384433"/>
            <a:ext cx="91440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633" y="24929"/>
            <a:ext cx="4114800" cy="154305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09163"/>
            <a:ext cx="12195348" cy="3048837"/>
          </a:xfrm>
          <a:prstGeom prst="rect">
            <a:avLst/>
          </a:prstGeom>
        </p:spPr>
      </p:pic>
    </p:spTree>
    <p:extLst>
      <p:ext uri="{BB962C8B-B14F-4D97-AF65-F5344CB8AC3E}">
        <p14:creationId xmlns:p14="http://schemas.microsoft.com/office/powerpoint/2010/main" val="23553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973370" y="1935936"/>
            <a:ext cx="6321326" cy="877294"/>
          </a:xfrm>
        </p:spPr>
        <p:txBody>
          <a:bodyPr anchor="b">
            <a:normAutofit/>
          </a:bodyPr>
          <a:lstStyle>
            <a:lvl1pPr algn="ctr">
              <a:defRPr sz="4400"/>
            </a:lvl1pPr>
          </a:lstStyle>
          <a:p>
            <a:r>
              <a:rPr lang="en-US" dirty="0" smtClean="0"/>
              <a:t>Title goes here</a:t>
            </a:r>
            <a:endParaRPr lang="en-US" dirty="0"/>
          </a:p>
        </p:txBody>
      </p:sp>
      <p:sp>
        <p:nvSpPr>
          <p:cNvPr id="11" name="Subtitle 2"/>
          <p:cNvSpPr>
            <a:spLocks noGrp="1"/>
          </p:cNvSpPr>
          <p:nvPr>
            <p:ph type="subTitle" idx="1"/>
          </p:nvPr>
        </p:nvSpPr>
        <p:spPr>
          <a:xfrm>
            <a:off x="2973372" y="2905305"/>
            <a:ext cx="6321325" cy="497690"/>
          </a:xfrm>
        </p:spPr>
        <p:txBody>
          <a:bodyP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Rectangle 11"/>
          <p:cNvSpPr/>
          <p:nvPr userDrawn="1"/>
        </p:nvSpPr>
        <p:spPr>
          <a:xfrm flipV="1">
            <a:off x="1569711" y="1384433"/>
            <a:ext cx="91440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633" y="24929"/>
            <a:ext cx="4114800" cy="154305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09163"/>
            <a:ext cx="12195348" cy="3048837"/>
          </a:xfrm>
          <a:prstGeom prst="rect">
            <a:avLst/>
          </a:prstGeom>
        </p:spPr>
      </p:pic>
    </p:spTree>
    <p:extLst>
      <p:ext uri="{BB962C8B-B14F-4D97-AF65-F5344CB8AC3E}">
        <p14:creationId xmlns:p14="http://schemas.microsoft.com/office/powerpoint/2010/main" val="139411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973370" y="1935936"/>
            <a:ext cx="6321326" cy="877294"/>
          </a:xfrm>
        </p:spPr>
        <p:txBody>
          <a:bodyPr anchor="b">
            <a:normAutofit/>
          </a:bodyPr>
          <a:lstStyle>
            <a:lvl1pPr algn="ctr">
              <a:defRPr sz="4400"/>
            </a:lvl1pPr>
          </a:lstStyle>
          <a:p>
            <a:r>
              <a:rPr lang="en-US" dirty="0" smtClean="0"/>
              <a:t>Title goes here</a:t>
            </a:r>
            <a:endParaRPr lang="en-US" dirty="0"/>
          </a:p>
        </p:txBody>
      </p:sp>
      <p:sp>
        <p:nvSpPr>
          <p:cNvPr id="11" name="Subtitle 2"/>
          <p:cNvSpPr>
            <a:spLocks noGrp="1"/>
          </p:cNvSpPr>
          <p:nvPr>
            <p:ph type="subTitle" idx="1"/>
          </p:nvPr>
        </p:nvSpPr>
        <p:spPr>
          <a:xfrm>
            <a:off x="2973372" y="2905305"/>
            <a:ext cx="6321325" cy="497690"/>
          </a:xfrm>
        </p:spPr>
        <p:txBody>
          <a:bodyP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Rectangle 11"/>
          <p:cNvSpPr/>
          <p:nvPr userDrawn="1"/>
        </p:nvSpPr>
        <p:spPr>
          <a:xfrm flipV="1">
            <a:off x="1569711" y="1384433"/>
            <a:ext cx="91440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633" y="24929"/>
            <a:ext cx="4114800" cy="154305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08325"/>
            <a:ext cx="12198700" cy="3049675"/>
          </a:xfrm>
          <a:prstGeom prst="rect">
            <a:avLst/>
          </a:prstGeom>
        </p:spPr>
      </p:pic>
    </p:spTree>
    <p:extLst>
      <p:ext uri="{BB962C8B-B14F-4D97-AF65-F5344CB8AC3E}">
        <p14:creationId xmlns:p14="http://schemas.microsoft.com/office/powerpoint/2010/main" val="171309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6"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8" name="Rectangle 7"/>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201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8"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0" name="Rectangle 9"/>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961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838200" y="6356350"/>
            <a:ext cx="2897459" cy="365125"/>
          </a:xfrm>
          <a:prstGeom prst="rect">
            <a:avLst/>
          </a:prstGeom>
        </p:spPr>
        <p:txBody>
          <a:bodyPr/>
          <a:lstStyle>
            <a:lvl1pPr>
              <a:defRPr sz="1000"/>
            </a:lvl1pPr>
          </a:lstStyle>
          <a:p>
            <a:r>
              <a:rPr lang="en-US" dirty="0" smtClean="0"/>
              <a:t>© Copyright 2015, aWhere. All Rights Reserved</a:t>
            </a:r>
            <a:endParaRPr lang="en-US" dirty="0"/>
          </a:p>
        </p:txBody>
      </p:sp>
      <p:sp>
        <p:nvSpPr>
          <p:cNvPr id="9" name="Slide Number Placeholder 5"/>
          <p:cNvSpPr>
            <a:spLocks noGrp="1"/>
          </p:cNvSpPr>
          <p:nvPr>
            <p:ph type="sldNum" sz="quarter" idx="12"/>
          </p:nvPr>
        </p:nvSpPr>
        <p:spPr>
          <a:xfrm>
            <a:off x="10861288" y="6356350"/>
            <a:ext cx="492512" cy="365125"/>
          </a:xfrm>
          <a:prstGeom prst="rect">
            <a:avLst/>
          </a:prstGeom>
        </p:spPr>
        <p:txBody>
          <a:bodyPr/>
          <a:lstStyle>
            <a:lvl1pPr>
              <a:defRPr sz="1000"/>
            </a:lvl1pPr>
          </a:lstStyle>
          <a:p>
            <a:fld id="{3804251F-7CDA-4DEC-86A6-7F343FA44A0E}"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576" y="6327682"/>
            <a:ext cx="385149" cy="435637"/>
          </a:xfrm>
          <a:prstGeom prst="rect">
            <a:avLst/>
          </a:prstGeom>
        </p:spPr>
      </p:pic>
      <p:sp>
        <p:nvSpPr>
          <p:cNvPr id="11" name="Rectangle 10"/>
          <p:cNvSpPr/>
          <p:nvPr userDrawn="1"/>
        </p:nvSpPr>
        <p:spPr>
          <a:xfrm flipV="1">
            <a:off x="3391071" y="6250072"/>
            <a:ext cx="54864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553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838200" y="6356350"/>
            <a:ext cx="2897459" cy="365125"/>
          </a:xfrm>
          <a:prstGeom prst="rect">
            <a:avLst/>
          </a:prstGeom>
        </p:spPr>
        <p:txBody>
          <a:bodyPr/>
          <a:lstStyle>
            <a:lvl1pPr>
              <a:defRPr sz="1000">
                <a:solidFill>
                  <a:schemeClr val="bg1">
                    <a:lumMod val="65000"/>
                  </a:schemeClr>
                </a:solidFill>
              </a:defRPr>
            </a:lvl1pPr>
          </a:lstStyle>
          <a:p>
            <a:r>
              <a:rPr lang="en-US" dirty="0" smtClean="0"/>
              <a:t>© Copyright 2015, aWhere. All Rights Reserved</a:t>
            </a:r>
            <a:endParaRPr lang="en-US" dirty="0"/>
          </a:p>
        </p:txBody>
      </p:sp>
      <p:sp>
        <p:nvSpPr>
          <p:cNvPr id="8" name="Slide Number Placeholder 5"/>
          <p:cNvSpPr>
            <a:spLocks noGrp="1"/>
          </p:cNvSpPr>
          <p:nvPr>
            <p:ph type="sldNum" sz="quarter" idx="4"/>
          </p:nvPr>
        </p:nvSpPr>
        <p:spPr>
          <a:xfrm>
            <a:off x="10861288" y="6356350"/>
            <a:ext cx="492512" cy="365125"/>
          </a:xfrm>
          <a:prstGeom prst="rect">
            <a:avLst/>
          </a:prstGeom>
        </p:spPr>
        <p:txBody>
          <a:bodyPr/>
          <a:lstStyle>
            <a:lvl1pPr>
              <a:defRPr sz="1000">
                <a:solidFill>
                  <a:schemeClr val="bg1">
                    <a:lumMod val="65000"/>
                  </a:schemeClr>
                </a:solidFill>
              </a:defRPr>
            </a:lvl1pPr>
          </a:lstStyle>
          <a:p>
            <a:fld id="{3804251F-7CDA-4DEC-86A6-7F343FA44A0E}" type="slidenum">
              <a:rPr lang="en-US" smtClean="0"/>
              <a:pPr/>
              <a:t>‹#›</a:t>
            </a:fld>
            <a:endParaRPr lang="en-US" dirty="0"/>
          </a:p>
        </p:txBody>
      </p:sp>
    </p:spTree>
    <p:extLst>
      <p:ext uri="{BB962C8B-B14F-4D97-AF65-F5344CB8AC3E}">
        <p14:creationId xmlns:p14="http://schemas.microsoft.com/office/powerpoint/2010/main" val="4809093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3" r:id="rId3"/>
    <p:sldLayoutId id="2147483662" r:id="rId4"/>
    <p:sldLayoutId id="2147483661" r:id="rId5"/>
    <p:sldLayoutId id="2147483664" r:id="rId6"/>
    <p:sldLayoutId id="2147483650" r:id="rId7"/>
    <p:sldLayoutId id="2147483651" r:id="rId8"/>
    <p:sldLayoutId id="2147483652" r:id="rId9"/>
    <p:sldLayoutId id="2147483653" r:id="rId10"/>
    <p:sldLayoutId id="2147483660" r:id="rId11"/>
    <p:sldLayoutId id="2147483674" r:id="rId12"/>
    <p:sldLayoutId id="2147483655" r:id="rId13"/>
    <p:sldLayoutId id="2147483656" r:id="rId14"/>
    <p:sldLayoutId id="2147483657" r:id="rId15"/>
    <p:sldLayoutId id="2147483658" r:id="rId16"/>
    <p:sldLayoutId id="2147483659" r:id="rId17"/>
    <p:sldLayoutId id="2147483666" r:id="rId18"/>
    <p:sldLayoutId id="2147483675" r:id="rId19"/>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1"/>
        </a:buBlip>
        <a:defRPr sz="2800" kern="1200">
          <a:solidFill>
            <a:schemeClr val="bg1">
              <a:lumMod val="50000"/>
            </a:schemeClr>
          </a:solidFill>
          <a:latin typeface="Geogrotesque Md" panose="02000000000000000000" pitchFamily="50"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descr="aWhere_PPT_content.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32544" y="0"/>
            <a:ext cx="9126912" cy="6854306"/>
          </a:xfrm>
          <a:prstGeom prst="rect">
            <a:avLst/>
          </a:prstGeom>
        </p:spPr>
      </p:pic>
      <p:sp>
        <p:nvSpPr>
          <p:cNvPr id="7" name="Text Placeholder 6"/>
          <p:cNvSpPr>
            <a:spLocks noGrp="1"/>
          </p:cNvSpPr>
          <p:nvPr>
            <p:ph type="body" idx="1"/>
          </p:nvPr>
        </p:nvSpPr>
        <p:spPr>
          <a:xfrm>
            <a:off x="610196" y="1132999"/>
            <a:ext cx="10971609" cy="4992768"/>
          </a:xfrm>
          <a:prstGeom prst="rect">
            <a:avLst/>
          </a:prstGeom>
        </p:spPr>
        <p:txBody>
          <a:bodyPr vert="horz" lIns="91440" tIns="45720" rIns="91440" bIns="45720" rtlCol="0">
            <a:normAutofit/>
          </a:bodyPr>
          <a:lstStyle/>
          <a:p>
            <a:pPr marL="444500" indent="-444500" algn="l">
              <a:buSzPct val="100000"/>
              <a:buFontTx/>
              <a:buBlip>
                <a:blip r:embed="rId9"/>
              </a:buBlip>
            </a:pPr>
            <a:r>
              <a:rPr lang="en-US" dirty="0" smtClean="0"/>
              <a:t>Click to edit Master text styles</a:t>
            </a:r>
          </a:p>
          <a:p>
            <a:pPr marL="833450" lvl="1" indent="-416725" algn="l">
              <a:buSzPct val="100000"/>
              <a:buFontTx/>
              <a:buBlip>
                <a:blip r:embed="rId9"/>
              </a:buBlip>
            </a:pPr>
            <a:r>
              <a:rPr lang="en-US" dirty="0" smtClean="0"/>
              <a:t>Second level</a:t>
            </a:r>
          </a:p>
          <a:p>
            <a:pPr marL="1250174" lvl="2" indent="-416725" algn="l">
              <a:buSzPct val="100000"/>
              <a:buFontTx/>
              <a:buBlip>
                <a:blip r:embed="rId9"/>
              </a:buBlip>
            </a:pPr>
            <a:r>
              <a:rPr lang="en-US" dirty="0" smtClean="0"/>
              <a:t>Third level</a:t>
            </a:r>
          </a:p>
          <a:p>
            <a:pPr marL="1666899" lvl="3" indent="-416725" algn="l">
              <a:buSzPct val="100000"/>
              <a:buFontTx/>
              <a:buBlip>
                <a:blip r:embed="rId9"/>
              </a:buBlip>
            </a:pPr>
            <a:r>
              <a:rPr lang="en-US" dirty="0" smtClean="0"/>
              <a:t>Fourth level</a:t>
            </a:r>
          </a:p>
          <a:p>
            <a:pPr marL="2083624" lvl="4" indent="-416725" algn="l">
              <a:buSzPct val="100000"/>
              <a:buFontTx/>
              <a:buBlip>
                <a:blip r:embed="rId9"/>
              </a:buBlip>
            </a:pPr>
            <a:r>
              <a:rPr lang="en-US" dirty="0" smtClean="0"/>
              <a:t>Fifth level</a:t>
            </a:r>
            <a:endParaRPr lang="en-US" dirty="0"/>
          </a:p>
        </p:txBody>
      </p:sp>
      <p:sp>
        <p:nvSpPr>
          <p:cNvPr id="8" name="Title Placeholder 7"/>
          <p:cNvSpPr>
            <a:spLocks noGrp="1"/>
          </p:cNvSpPr>
          <p:nvPr>
            <p:ph type="title"/>
          </p:nvPr>
        </p:nvSpPr>
        <p:spPr>
          <a:xfrm>
            <a:off x="610196" y="274588"/>
            <a:ext cx="10971609" cy="85841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9" name="Footer Placeholder 8"/>
          <p:cNvSpPr>
            <a:spLocks noGrp="1"/>
          </p:cNvSpPr>
          <p:nvPr>
            <p:ph type="ftr" sz="quarter" idx="3"/>
          </p:nvPr>
        </p:nvSpPr>
        <p:spPr>
          <a:xfrm>
            <a:off x="11424800" y="6386260"/>
            <a:ext cx="610195" cy="365001"/>
          </a:xfrm>
          <a:prstGeom prst="rect">
            <a:avLst/>
          </a:prstGeom>
        </p:spPr>
        <p:txBody>
          <a:bodyPr vert="horz" lIns="91440" tIns="45720" rIns="91440" bIns="45720" rtlCol="0" anchor="ctr"/>
          <a:lstStyle>
            <a:lvl1pPr algn="ctr">
              <a:defRPr sz="1500">
                <a:solidFill>
                  <a:schemeClr val="bg1">
                    <a:lumMod val="65000"/>
                  </a:schemeClr>
                </a:solidFill>
              </a:defRPr>
            </a:lvl1pPr>
          </a:lstStyle>
          <a:p>
            <a:pPr defTabSz="410751"/>
            <a:r>
              <a:rPr lang="en-US" kern="0" smtClean="0">
                <a:solidFill>
                  <a:prstClr val="white">
                    <a:lumMod val="65000"/>
                  </a:prstClr>
                </a:solidFill>
                <a:sym typeface="Helvetica Light"/>
              </a:rPr>
              <a:t>&lt;#&gt;</a:t>
            </a:r>
            <a:endParaRPr lang="en-US" kern="0" dirty="0">
              <a:solidFill>
                <a:prstClr val="white">
                  <a:lumMod val="65000"/>
                </a:prstClr>
              </a:solidFill>
              <a:sym typeface="Helvetica Light"/>
            </a:endParaRPr>
          </a:p>
        </p:txBody>
      </p:sp>
    </p:spTree>
    <p:extLst>
      <p:ext uri="{BB962C8B-B14F-4D97-AF65-F5344CB8AC3E}">
        <p14:creationId xmlns:p14="http://schemas.microsoft.com/office/powerpoint/2010/main" val="2288139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ransition spd="med"/>
  <p:txStyles>
    <p:titleStyle>
      <a:lvl1pPr algn="l" defTabSz="547695">
        <a:defRPr sz="5062" b="1" i="0">
          <a:solidFill>
            <a:srgbClr val="008000"/>
          </a:solidFill>
          <a:latin typeface="+mn-lt"/>
          <a:ea typeface="+mn-ea"/>
          <a:cs typeface="+mn-cs"/>
          <a:sym typeface="Helvetica Light"/>
        </a:defRPr>
      </a:lvl1pPr>
      <a:lvl2pPr indent="214315" algn="ctr" defTabSz="547695">
        <a:defRPr sz="7500">
          <a:latin typeface="+mn-lt"/>
          <a:ea typeface="+mn-ea"/>
          <a:cs typeface="+mn-cs"/>
          <a:sym typeface="Helvetica Light"/>
        </a:defRPr>
      </a:lvl2pPr>
      <a:lvl3pPr indent="428631" algn="ctr" defTabSz="547695">
        <a:defRPr sz="7500">
          <a:latin typeface="+mn-lt"/>
          <a:ea typeface="+mn-ea"/>
          <a:cs typeface="+mn-cs"/>
          <a:sym typeface="Helvetica Light"/>
        </a:defRPr>
      </a:lvl3pPr>
      <a:lvl4pPr indent="642947" algn="ctr" defTabSz="547695">
        <a:defRPr sz="7500">
          <a:latin typeface="+mn-lt"/>
          <a:ea typeface="+mn-ea"/>
          <a:cs typeface="+mn-cs"/>
          <a:sym typeface="Helvetica Light"/>
        </a:defRPr>
      </a:lvl4pPr>
      <a:lvl5pPr indent="857262" algn="ctr" defTabSz="547695">
        <a:defRPr sz="7500">
          <a:latin typeface="+mn-lt"/>
          <a:ea typeface="+mn-ea"/>
          <a:cs typeface="+mn-cs"/>
          <a:sym typeface="Helvetica Light"/>
        </a:defRPr>
      </a:lvl5pPr>
      <a:lvl6pPr indent="1071578" algn="ctr" defTabSz="547695">
        <a:defRPr sz="7500">
          <a:latin typeface="+mn-lt"/>
          <a:ea typeface="+mn-ea"/>
          <a:cs typeface="+mn-cs"/>
          <a:sym typeface="Helvetica Light"/>
        </a:defRPr>
      </a:lvl6pPr>
      <a:lvl7pPr indent="1285893" algn="ctr" defTabSz="547695">
        <a:defRPr sz="7500">
          <a:latin typeface="+mn-lt"/>
          <a:ea typeface="+mn-ea"/>
          <a:cs typeface="+mn-cs"/>
          <a:sym typeface="Helvetica Light"/>
        </a:defRPr>
      </a:lvl7pPr>
      <a:lvl8pPr indent="1500209" algn="ctr" defTabSz="547695">
        <a:defRPr sz="7500">
          <a:latin typeface="+mn-lt"/>
          <a:ea typeface="+mn-ea"/>
          <a:cs typeface="+mn-cs"/>
          <a:sym typeface="Helvetica Light"/>
        </a:defRPr>
      </a:lvl8pPr>
      <a:lvl9pPr indent="1714525" algn="ctr" defTabSz="547695">
        <a:defRPr sz="7500">
          <a:latin typeface="+mn-lt"/>
          <a:ea typeface="+mn-ea"/>
          <a:cs typeface="+mn-cs"/>
          <a:sym typeface="Helvetica Light"/>
        </a:defRPr>
      </a:lvl9pPr>
    </p:titleStyle>
    <p:bodyStyle>
      <a:lvl1pPr marL="312528" indent="-312528" algn="l" defTabSz="547695">
        <a:spcBef>
          <a:spcPts val="3937"/>
        </a:spcBef>
        <a:buSzPct val="100000"/>
        <a:buFontTx/>
        <a:buBlip>
          <a:blip r:embed="rId9"/>
        </a:buBlip>
        <a:defRPr sz="3375">
          <a:solidFill>
            <a:schemeClr val="bg1">
              <a:lumMod val="65000"/>
            </a:schemeClr>
          </a:solidFill>
          <a:latin typeface="+mn-lt"/>
          <a:ea typeface="+mn-ea"/>
          <a:cs typeface="+mn-cs"/>
          <a:sym typeface="Helvetica Light"/>
        </a:defRPr>
      </a:lvl1pPr>
      <a:lvl2pPr marL="833450" indent="-416725" algn="l" defTabSz="547695">
        <a:spcBef>
          <a:spcPts val="3937"/>
        </a:spcBef>
        <a:buSzPct val="100000"/>
        <a:buFontTx/>
        <a:buBlip>
          <a:blip r:embed="rId9"/>
        </a:buBlip>
        <a:defRPr sz="3000">
          <a:solidFill>
            <a:schemeClr val="bg1">
              <a:lumMod val="65000"/>
            </a:schemeClr>
          </a:solidFill>
          <a:latin typeface="+mn-lt"/>
          <a:ea typeface="+mn-ea"/>
          <a:cs typeface="+mn-cs"/>
          <a:sym typeface="Helvetica Light"/>
        </a:defRPr>
      </a:lvl2pPr>
      <a:lvl3pPr marL="1250174" indent="-416725" algn="l" defTabSz="547695">
        <a:spcBef>
          <a:spcPts val="3937"/>
        </a:spcBef>
        <a:buSzPct val="100000"/>
        <a:buFontTx/>
        <a:buBlip>
          <a:blip r:embed="rId9"/>
        </a:buBlip>
        <a:defRPr sz="2625">
          <a:solidFill>
            <a:schemeClr val="bg1">
              <a:lumMod val="65000"/>
            </a:schemeClr>
          </a:solidFill>
          <a:latin typeface="+mn-lt"/>
          <a:ea typeface="+mn-ea"/>
          <a:cs typeface="+mn-cs"/>
          <a:sym typeface="Helvetica Light"/>
        </a:defRPr>
      </a:lvl3pPr>
      <a:lvl4pPr marL="1666899" indent="-416725" algn="l" defTabSz="547695">
        <a:spcBef>
          <a:spcPts val="3937"/>
        </a:spcBef>
        <a:buSzPct val="100000"/>
        <a:buFontTx/>
        <a:buBlip>
          <a:blip r:embed="rId9"/>
        </a:buBlip>
        <a:defRPr sz="2250">
          <a:solidFill>
            <a:schemeClr val="bg1">
              <a:lumMod val="65000"/>
            </a:schemeClr>
          </a:solidFill>
          <a:latin typeface="+mn-lt"/>
          <a:ea typeface="+mn-ea"/>
          <a:cs typeface="+mn-cs"/>
          <a:sym typeface="Helvetica Light"/>
        </a:defRPr>
      </a:lvl4pPr>
      <a:lvl5pPr marL="2083624" indent="-416725" algn="l" defTabSz="547695">
        <a:spcBef>
          <a:spcPts val="3937"/>
        </a:spcBef>
        <a:buSzPct val="100000"/>
        <a:buFontTx/>
        <a:buBlip>
          <a:blip r:embed="rId9"/>
        </a:buBlip>
        <a:defRPr sz="1875">
          <a:solidFill>
            <a:schemeClr val="bg1">
              <a:lumMod val="65000"/>
            </a:schemeClr>
          </a:solidFill>
          <a:latin typeface="+mn-lt"/>
          <a:ea typeface="+mn-ea"/>
          <a:cs typeface="+mn-cs"/>
          <a:sym typeface="Helvetica Light"/>
        </a:defRPr>
      </a:lvl5pPr>
      <a:lvl6pPr marL="2500349" indent="-416725" defTabSz="547695">
        <a:spcBef>
          <a:spcPts val="3937"/>
        </a:spcBef>
        <a:buSzPct val="75000"/>
        <a:buChar char="•"/>
        <a:defRPr sz="3375">
          <a:latin typeface="+mn-lt"/>
          <a:ea typeface="+mn-ea"/>
          <a:cs typeface="+mn-cs"/>
          <a:sym typeface="Helvetica Light"/>
        </a:defRPr>
      </a:lvl6pPr>
      <a:lvl7pPr marL="2917073" indent="-416725" defTabSz="547695">
        <a:spcBef>
          <a:spcPts val="3937"/>
        </a:spcBef>
        <a:buSzPct val="75000"/>
        <a:buChar char="•"/>
        <a:defRPr sz="3375">
          <a:latin typeface="+mn-lt"/>
          <a:ea typeface="+mn-ea"/>
          <a:cs typeface="+mn-cs"/>
          <a:sym typeface="Helvetica Light"/>
        </a:defRPr>
      </a:lvl7pPr>
      <a:lvl8pPr marL="3333798" indent="-416725" defTabSz="547695">
        <a:spcBef>
          <a:spcPts val="3937"/>
        </a:spcBef>
        <a:buSzPct val="75000"/>
        <a:buChar char="•"/>
        <a:defRPr sz="3375">
          <a:latin typeface="+mn-lt"/>
          <a:ea typeface="+mn-ea"/>
          <a:cs typeface="+mn-cs"/>
          <a:sym typeface="Helvetica Light"/>
        </a:defRPr>
      </a:lvl8pPr>
      <a:lvl9pPr marL="3750523" indent="-416725" defTabSz="547695">
        <a:spcBef>
          <a:spcPts val="3937"/>
        </a:spcBef>
        <a:buSzPct val="75000"/>
        <a:buChar char="•"/>
        <a:defRPr sz="3375">
          <a:latin typeface="+mn-lt"/>
          <a:ea typeface="+mn-ea"/>
          <a:cs typeface="+mn-cs"/>
          <a:sym typeface="Helvetica Light"/>
        </a:defRPr>
      </a:lvl9pPr>
    </p:bodyStyle>
    <p:otherStyle>
      <a:lvl1pPr algn="ctr" defTabSz="547695">
        <a:defRPr>
          <a:solidFill>
            <a:schemeClr val="tx1"/>
          </a:solidFill>
          <a:latin typeface="+mn-lt"/>
          <a:ea typeface="+mn-ea"/>
          <a:cs typeface="+mn-cs"/>
          <a:sym typeface="Helvetica Light"/>
        </a:defRPr>
      </a:lvl1pPr>
      <a:lvl2pPr indent="214315" algn="ctr" defTabSz="547695">
        <a:defRPr>
          <a:solidFill>
            <a:schemeClr val="tx1"/>
          </a:solidFill>
          <a:latin typeface="+mn-lt"/>
          <a:ea typeface="+mn-ea"/>
          <a:cs typeface="+mn-cs"/>
          <a:sym typeface="Helvetica Light"/>
        </a:defRPr>
      </a:lvl2pPr>
      <a:lvl3pPr indent="428631" algn="ctr" defTabSz="547695">
        <a:defRPr>
          <a:solidFill>
            <a:schemeClr val="tx1"/>
          </a:solidFill>
          <a:latin typeface="+mn-lt"/>
          <a:ea typeface="+mn-ea"/>
          <a:cs typeface="+mn-cs"/>
          <a:sym typeface="Helvetica Light"/>
        </a:defRPr>
      </a:lvl3pPr>
      <a:lvl4pPr indent="642947" algn="ctr" defTabSz="547695">
        <a:defRPr>
          <a:solidFill>
            <a:schemeClr val="tx1"/>
          </a:solidFill>
          <a:latin typeface="+mn-lt"/>
          <a:ea typeface="+mn-ea"/>
          <a:cs typeface="+mn-cs"/>
          <a:sym typeface="Helvetica Light"/>
        </a:defRPr>
      </a:lvl4pPr>
      <a:lvl5pPr indent="857262" algn="ctr" defTabSz="547695">
        <a:defRPr>
          <a:solidFill>
            <a:schemeClr val="tx1"/>
          </a:solidFill>
          <a:latin typeface="+mn-lt"/>
          <a:ea typeface="+mn-ea"/>
          <a:cs typeface="+mn-cs"/>
          <a:sym typeface="Helvetica Light"/>
        </a:defRPr>
      </a:lvl5pPr>
      <a:lvl6pPr indent="1071578" algn="ctr" defTabSz="547695">
        <a:defRPr>
          <a:solidFill>
            <a:schemeClr val="tx1"/>
          </a:solidFill>
          <a:latin typeface="+mn-lt"/>
          <a:ea typeface="+mn-ea"/>
          <a:cs typeface="+mn-cs"/>
          <a:sym typeface="Helvetica Light"/>
        </a:defRPr>
      </a:lvl6pPr>
      <a:lvl7pPr indent="1285893" algn="ctr" defTabSz="547695">
        <a:defRPr>
          <a:solidFill>
            <a:schemeClr val="tx1"/>
          </a:solidFill>
          <a:latin typeface="+mn-lt"/>
          <a:ea typeface="+mn-ea"/>
          <a:cs typeface="+mn-cs"/>
          <a:sym typeface="Helvetica Light"/>
        </a:defRPr>
      </a:lvl7pPr>
      <a:lvl8pPr indent="1500209" algn="ctr" defTabSz="547695">
        <a:defRPr>
          <a:solidFill>
            <a:schemeClr val="tx1"/>
          </a:solidFill>
          <a:latin typeface="+mn-lt"/>
          <a:ea typeface="+mn-ea"/>
          <a:cs typeface="+mn-cs"/>
          <a:sym typeface="Helvetica Light"/>
        </a:defRPr>
      </a:lvl8pPr>
      <a:lvl9pPr indent="1714525" algn="ctr" defTabSz="547695">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42.tif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5.tiff"/></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tiff"/><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tiff"/><Relationship Id="rId14" Type="http://schemas.openxmlformats.org/officeDocument/2006/relationships/image" Target="../media/image34.png"/><Relationship Id="rId22" Type="http://schemas.openxmlformats.org/officeDocument/2006/relationships/image" Target="../media/image42.tif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Agricultural Intelligence</a:t>
            </a:r>
            <a:endParaRPr lang="en-US" dirty="0"/>
          </a:p>
        </p:txBody>
      </p:sp>
      <p:sp>
        <p:nvSpPr>
          <p:cNvPr id="3" name="Subtitle 2"/>
          <p:cNvSpPr>
            <a:spLocks noGrp="1"/>
          </p:cNvSpPr>
          <p:nvPr>
            <p:ph type="subTitle" idx="1"/>
          </p:nvPr>
        </p:nvSpPr>
        <p:spPr>
          <a:xfrm>
            <a:off x="4541854" y="4976798"/>
            <a:ext cx="7358408" cy="834311"/>
          </a:xfrm>
        </p:spPr>
        <p:txBody>
          <a:bodyPr>
            <a:normAutofit/>
          </a:bodyPr>
          <a:lstStyle/>
          <a:p>
            <a:r>
              <a:rPr lang="en-US" dirty="0" smtClean="0"/>
              <a:t>Delivering the best </a:t>
            </a:r>
            <a:r>
              <a:rPr lang="en-US" dirty="0"/>
              <a:t>a</a:t>
            </a:r>
            <a:r>
              <a:rPr lang="en-US" dirty="0" smtClean="0"/>
              <a:t>gricultural </a:t>
            </a:r>
            <a:r>
              <a:rPr lang="en-US" dirty="0"/>
              <a:t>i</a:t>
            </a:r>
            <a:r>
              <a:rPr lang="en-US" dirty="0" smtClean="0"/>
              <a:t>nformation every day, globally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0280"/>
          <a:stretch/>
        </p:blipFill>
        <p:spPr>
          <a:xfrm>
            <a:off x="4541854" y="2363370"/>
            <a:ext cx="5137862" cy="15152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4458"/>
          <a:stretch/>
        </p:blipFill>
        <p:spPr>
          <a:xfrm>
            <a:off x="0" y="-1"/>
            <a:ext cx="12192000" cy="6952891"/>
          </a:xfrm>
          <a:prstGeom prst="rect">
            <a:avLst/>
          </a:prstGeom>
        </p:spPr>
      </p:pic>
      <p:sp>
        <p:nvSpPr>
          <p:cNvPr id="9" name="Rectangle 8"/>
          <p:cNvSpPr/>
          <p:nvPr/>
        </p:nvSpPr>
        <p:spPr>
          <a:xfrm>
            <a:off x="0" y="4364967"/>
            <a:ext cx="12192000" cy="2587924"/>
          </a:xfrm>
          <a:prstGeom prst="rect">
            <a:avLst/>
          </a:prstGeom>
          <a:gradFill>
            <a:gsLst>
              <a:gs pos="0">
                <a:srgbClr val="1F5A26">
                  <a:alpha val="0"/>
                </a:srgbClr>
              </a:gs>
              <a:gs pos="100000">
                <a:srgbClr val="1F5A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0643" y="6256921"/>
            <a:ext cx="7067306" cy="492443"/>
          </a:xfrm>
          <a:prstGeom prst="rect">
            <a:avLst/>
          </a:prstGeom>
          <a:noFill/>
          <a:effectLst>
            <a:outerShdw blurRad="190500" dist="25400" dir="2700000" algn="tl" rotWithShape="0">
              <a:prstClr val="black"/>
            </a:outerShdw>
          </a:effectLst>
        </p:spPr>
        <p:txBody>
          <a:bodyPr wrap="square" rtlCol="0">
            <a:spAutoFit/>
          </a:bodyPr>
          <a:lstStyle/>
          <a:p>
            <a:r>
              <a:rPr lang="en-US" sz="2600" b="1" dirty="0" smtClean="0">
                <a:solidFill>
                  <a:schemeClr val="bg1"/>
                </a:solidFill>
                <a:latin typeface="Antenna" charset="0"/>
                <a:ea typeface="Antenna" charset="0"/>
                <a:cs typeface="Antenna" charset="0"/>
              </a:rPr>
              <a:t>The Power of Agriculture Intelligence</a:t>
            </a:r>
            <a:endParaRPr lang="en-US" sz="2600" b="1" dirty="0">
              <a:solidFill>
                <a:schemeClr val="bg1"/>
              </a:solidFill>
              <a:latin typeface="Antenna" charset="0"/>
              <a:ea typeface="Antenna" charset="0"/>
              <a:cs typeface="Antenn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402" y="5355451"/>
            <a:ext cx="3021445" cy="802785"/>
          </a:xfrm>
          <a:prstGeom prst="rect">
            <a:avLst/>
          </a:prstGeom>
          <a:effectLst>
            <a:outerShdw blurRad="177800" algn="tl" rotWithShape="0">
              <a:prstClr val="black"/>
            </a:outerShdw>
          </a:effectLst>
        </p:spPr>
      </p:pic>
      <p:sp>
        <p:nvSpPr>
          <p:cNvPr id="10" name="TextBox 9"/>
          <p:cNvSpPr txBox="1"/>
          <p:nvPr/>
        </p:nvSpPr>
        <p:spPr>
          <a:xfrm>
            <a:off x="8498365" y="5403085"/>
            <a:ext cx="3547766" cy="1446550"/>
          </a:xfrm>
          <a:prstGeom prst="rect">
            <a:avLst/>
          </a:prstGeom>
          <a:noFill/>
          <a:effectLst>
            <a:outerShdw blurRad="63500" sx="102000" sy="102000" algn="ctr" rotWithShape="0">
              <a:prstClr val="black"/>
            </a:outerShdw>
          </a:effectLst>
        </p:spPr>
        <p:txBody>
          <a:bodyPr wrap="none" rtlCol="0">
            <a:spAutoFit/>
          </a:bodyPr>
          <a:lstStyle/>
          <a:p>
            <a:r>
              <a:rPr lang="en-US" sz="2200" dirty="0" smtClean="0">
                <a:solidFill>
                  <a:schemeClr val="bg1"/>
                </a:solidFill>
                <a:latin typeface="Antenna Medium" charset="0"/>
                <a:ea typeface="Antenna Medium" charset="0"/>
                <a:cs typeface="Antenna Medium" charset="0"/>
              </a:rPr>
              <a:t>Stewart Collis</a:t>
            </a:r>
          </a:p>
          <a:p>
            <a:r>
              <a:rPr lang="en-US" sz="2200" dirty="0" smtClean="0">
                <a:solidFill>
                  <a:schemeClr val="bg1"/>
                </a:solidFill>
                <a:latin typeface="Antenna Medium" charset="0"/>
                <a:ea typeface="Antenna Medium" charset="0"/>
                <a:cs typeface="Antenna Medium" charset="0"/>
              </a:rPr>
              <a:t>CTO and Co-founder</a:t>
            </a:r>
          </a:p>
          <a:p>
            <a:r>
              <a:rPr lang="en-US" sz="2200" dirty="0" smtClean="0">
                <a:solidFill>
                  <a:schemeClr val="bg1"/>
                </a:solidFill>
                <a:latin typeface="Antenna Medium" charset="0"/>
                <a:ea typeface="Antenna Medium" charset="0"/>
                <a:cs typeface="Antenna Medium" charset="0"/>
              </a:rPr>
              <a:t>stewartcollis@awhere.com</a:t>
            </a:r>
          </a:p>
          <a:p>
            <a:r>
              <a:rPr lang="en-US" sz="2200" dirty="0" smtClean="0">
                <a:solidFill>
                  <a:schemeClr val="bg1"/>
                </a:solidFill>
                <a:latin typeface="Antenna Medium" charset="0"/>
                <a:ea typeface="Antenna Medium" charset="0"/>
                <a:cs typeface="Antenna Medium" charset="0"/>
              </a:rPr>
              <a:t>@</a:t>
            </a:r>
            <a:r>
              <a:rPr lang="en-US" sz="2200" dirty="0" err="1" smtClean="0">
                <a:solidFill>
                  <a:schemeClr val="bg1"/>
                </a:solidFill>
                <a:latin typeface="Antenna Medium" charset="0"/>
                <a:ea typeface="Antenna Medium" charset="0"/>
                <a:cs typeface="Antenna Medium" charset="0"/>
              </a:rPr>
              <a:t>stewartcollis</a:t>
            </a:r>
            <a:endParaRPr lang="en-US" sz="2200" dirty="0" smtClean="0">
              <a:solidFill>
                <a:schemeClr val="bg1"/>
              </a:solidFill>
              <a:latin typeface="Antenna Medium" charset="0"/>
              <a:ea typeface="Antenna Medium" charset="0"/>
              <a:cs typeface="Antenna Medium" charset="0"/>
            </a:endParaRPr>
          </a:p>
        </p:txBody>
      </p:sp>
    </p:spTree>
    <p:extLst>
      <p:ext uri="{BB962C8B-B14F-4D97-AF65-F5344CB8AC3E}">
        <p14:creationId xmlns:p14="http://schemas.microsoft.com/office/powerpoint/2010/main" val="212852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266" y="1310125"/>
            <a:ext cx="5007504" cy="830997"/>
          </a:xfrm>
          <a:prstGeom prst="rect">
            <a:avLst/>
          </a:prstGeom>
          <a:noFill/>
        </p:spPr>
        <p:txBody>
          <a:bodyPr wrap="square" rtlCol="0">
            <a:spAutoFit/>
          </a:bodyPr>
          <a:lstStyle/>
          <a:p>
            <a:r>
              <a:rPr lang="en-US" sz="2400" b="1" dirty="0" smtClean="0">
                <a:solidFill>
                  <a:srgbClr val="E17C00"/>
                </a:solidFill>
              </a:rPr>
              <a:t>Weather Data that matters for </a:t>
            </a:r>
            <a:br>
              <a:rPr lang="en-US" sz="2400" b="1" dirty="0" smtClean="0">
                <a:solidFill>
                  <a:srgbClr val="E17C00"/>
                </a:solidFill>
              </a:rPr>
            </a:br>
            <a:r>
              <a:rPr lang="en-US" sz="2400" b="1" dirty="0" smtClean="0">
                <a:solidFill>
                  <a:srgbClr val="E17C00"/>
                </a:solidFill>
              </a:rPr>
              <a:t>driving agricultural decisions</a:t>
            </a:r>
            <a:endParaRPr lang="en-US" sz="2400" b="1" dirty="0">
              <a:solidFill>
                <a:srgbClr val="E17C00"/>
              </a:solidFill>
            </a:endParaRPr>
          </a:p>
        </p:txBody>
      </p:sp>
      <p:sp>
        <p:nvSpPr>
          <p:cNvPr id="6" name="TextBox 5"/>
          <p:cNvSpPr txBox="1"/>
          <p:nvPr/>
        </p:nvSpPr>
        <p:spPr>
          <a:xfrm>
            <a:off x="690966" y="2688772"/>
            <a:ext cx="3523722" cy="430887"/>
          </a:xfrm>
          <a:prstGeom prst="rect">
            <a:avLst/>
          </a:prstGeom>
          <a:noFill/>
        </p:spPr>
        <p:txBody>
          <a:bodyPr wrap="none" rtlCol="0">
            <a:spAutoFit/>
          </a:bodyPr>
          <a:lstStyle/>
          <a:p>
            <a:r>
              <a:rPr lang="en-US" sz="2200" b="1" dirty="0" smtClean="0"/>
              <a:t>Accurate Daily Weather Data</a:t>
            </a:r>
            <a:endParaRPr lang="en-US" sz="2200" b="1" dirty="0"/>
          </a:p>
        </p:txBody>
      </p:sp>
      <p:sp>
        <p:nvSpPr>
          <p:cNvPr id="8" name="TextBox 7"/>
          <p:cNvSpPr txBox="1"/>
          <p:nvPr/>
        </p:nvSpPr>
        <p:spPr>
          <a:xfrm>
            <a:off x="818560" y="3091082"/>
            <a:ext cx="4382090" cy="2292935"/>
          </a:xfrm>
          <a:prstGeom prst="rect">
            <a:avLst/>
          </a:prstGeom>
          <a:noFill/>
        </p:spPr>
        <p:txBody>
          <a:bodyPr wrap="square" rtlCol="0">
            <a:spAutoFit/>
          </a:bodyPr>
          <a:lstStyle/>
          <a:p>
            <a:pPr marL="285750" indent="-285750">
              <a:lnSpc>
                <a:spcPct val="130000"/>
              </a:lnSpc>
              <a:buFont typeface="Arial" charset="0"/>
              <a:buChar char="•"/>
            </a:pPr>
            <a:r>
              <a:rPr lang="en-US" sz="2200" dirty="0" smtClean="0"/>
              <a:t>Min &amp; Max Temperature</a:t>
            </a:r>
          </a:p>
          <a:p>
            <a:pPr marL="285750" indent="-285750">
              <a:lnSpc>
                <a:spcPct val="130000"/>
              </a:lnSpc>
              <a:buFont typeface="Arial" charset="0"/>
              <a:buChar char="•"/>
            </a:pPr>
            <a:r>
              <a:rPr lang="en-US" sz="2200" dirty="0" smtClean="0"/>
              <a:t>Min &amp; Max Relative Humidity</a:t>
            </a:r>
          </a:p>
          <a:p>
            <a:pPr marL="285750" indent="-285750">
              <a:lnSpc>
                <a:spcPct val="130000"/>
              </a:lnSpc>
              <a:buFont typeface="Arial" charset="0"/>
              <a:buChar char="•"/>
            </a:pPr>
            <a:r>
              <a:rPr lang="en-US" sz="2200" dirty="0" smtClean="0"/>
              <a:t>Precipitation</a:t>
            </a:r>
          </a:p>
          <a:p>
            <a:pPr marL="285750" indent="-285750">
              <a:lnSpc>
                <a:spcPct val="130000"/>
              </a:lnSpc>
              <a:buFont typeface="Arial" charset="0"/>
              <a:buChar char="•"/>
            </a:pPr>
            <a:r>
              <a:rPr lang="en-US" sz="2200" dirty="0" smtClean="0"/>
              <a:t>Solar Energy</a:t>
            </a:r>
          </a:p>
          <a:p>
            <a:pPr marL="285750" indent="-285750">
              <a:lnSpc>
                <a:spcPct val="130000"/>
              </a:lnSpc>
              <a:buFont typeface="Arial" charset="0"/>
              <a:buChar char="•"/>
            </a:pPr>
            <a:r>
              <a:rPr lang="en-US" sz="2200" dirty="0" smtClean="0"/>
              <a:t>Wind speed</a:t>
            </a:r>
          </a:p>
        </p:txBody>
      </p:sp>
      <p:sp>
        <p:nvSpPr>
          <p:cNvPr id="10" name="TextBox 9"/>
          <p:cNvSpPr txBox="1"/>
          <p:nvPr/>
        </p:nvSpPr>
        <p:spPr>
          <a:xfrm>
            <a:off x="5371113" y="2734937"/>
            <a:ext cx="2629246" cy="769441"/>
          </a:xfrm>
          <a:prstGeom prst="rect">
            <a:avLst/>
          </a:prstGeom>
          <a:noFill/>
        </p:spPr>
        <p:txBody>
          <a:bodyPr wrap="none" rtlCol="0">
            <a:spAutoFit/>
          </a:bodyPr>
          <a:lstStyle/>
          <a:p>
            <a:r>
              <a:rPr lang="en-US" sz="2200" b="1" dirty="0" smtClean="0"/>
              <a:t>Long-Term Averages</a:t>
            </a:r>
            <a:br>
              <a:rPr lang="en-US" sz="2200" b="1" dirty="0" smtClean="0"/>
            </a:br>
            <a:r>
              <a:rPr lang="en-US" sz="2200" dirty="0" smtClean="0"/>
              <a:t>Any number of years</a:t>
            </a:r>
            <a:endParaRPr lang="en-US" sz="2200" dirty="0"/>
          </a:p>
        </p:txBody>
      </p:sp>
      <p:sp>
        <p:nvSpPr>
          <p:cNvPr id="12" name="TextBox 11"/>
          <p:cNvSpPr txBox="1"/>
          <p:nvPr/>
        </p:nvSpPr>
        <p:spPr>
          <a:xfrm>
            <a:off x="8712790" y="2734938"/>
            <a:ext cx="2937022" cy="769441"/>
          </a:xfrm>
          <a:prstGeom prst="rect">
            <a:avLst/>
          </a:prstGeom>
          <a:noFill/>
        </p:spPr>
        <p:txBody>
          <a:bodyPr wrap="none" rtlCol="0">
            <a:spAutoFit/>
          </a:bodyPr>
          <a:lstStyle/>
          <a:p>
            <a:r>
              <a:rPr lang="en-US" sz="2200" b="1" dirty="0" smtClean="0"/>
              <a:t>Snapshot Current </a:t>
            </a:r>
            <a:br>
              <a:rPr lang="en-US" sz="2200" b="1" dirty="0" smtClean="0"/>
            </a:br>
            <a:r>
              <a:rPr lang="en-US" sz="2200" b="1" dirty="0" smtClean="0"/>
              <a:t>Conditions &amp; Advisories</a:t>
            </a:r>
            <a:endParaRPr lang="en-US" sz="2200" dirty="0"/>
          </a:p>
        </p:txBody>
      </p:sp>
      <p:sp>
        <p:nvSpPr>
          <p:cNvPr id="14" name="TextBox 13"/>
          <p:cNvSpPr txBox="1"/>
          <p:nvPr/>
        </p:nvSpPr>
        <p:spPr>
          <a:xfrm>
            <a:off x="5371113" y="4506528"/>
            <a:ext cx="1773242" cy="769441"/>
          </a:xfrm>
          <a:prstGeom prst="rect">
            <a:avLst/>
          </a:prstGeom>
          <a:noFill/>
        </p:spPr>
        <p:txBody>
          <a:bodyPr wrap="none" rtlCol="0">
            <a:spAutoFit/>
          </a:bodyPr>
          <a:lstStyle/>
          <a:p>
            <a:r>
              <a:rPr lang="en-US" sz="2200" b="1" dirty="0" smtClean="0"/>
              <a:t>8-Day Hourly </a:t>
            </a:r>
          </a:p>
          <a:p>
            <a:r>
              <a:rPr lang="en-US" sz="2200" b="1" dirty="0" smtClean="0"/>
              <a:t>Forecast</a:t>
            </a:r>
            <a:endParaRPr lang="en-US" sz="2200" dirty="0"/>
          </a:p>
        </p:txBody>
      </p:sp>
      <p:sp>
        <p:nvSpPr>
          <p:cNvPr id="16" name="TextBox 15"/>
          <p:cNvSpPr txBox="1"/>
          <p:nvPr/>
        </p:nvSpPr>
        <p:spPr>
          <a:xfrm>
            <a:off x="8712790" y="4506528"/>
            <a:ext cx="2472152" cy="769441"/>
          </a:xfrm>
          <a:prstGeom prst="rect">
            <a:avLst/>
          </a:prstGeom>
          <a:noFill/>
        </p:spPr>
        <p:txBody>
          <a:bodyPr wrap="none" rtlCol="0">
            <a:spAutoFit/>
          </a:bodyPr>
          <a:lstStyle/>
          <a:p>
            <a:r>
              <a:rPr lang="en-US" sz="2200" b="1" dirty="0" smtClean="0"/>
              <a:t>Current Imagery</a:t>
            </a:r>
          </a:p>
          <a:p>
            <a:r>
              <a:rPr lang="en-US" sz="2200" dirty="0" smtClean="0"/>
              <a:t>Radar, Satellite, </a:t>
            </a:r>
            <a:r>
              <a:rPr lang="en-US" sz="2200" dirty="0" err="1" smtClean="0"/>
              <a:t>etc</a:t>
            </a:r>
            <a:endParaRPr lang="en-US" sz="2200" dirty="0"/>
          </a:p>
        </p:txBody>
      </p:sp>
      <p:cxnSp>
        <p:nvCxnSpPr>
          <p:cNvPr id="22" name="Straight Connector 21"/>
          <p:cNvCxnSpPr/>
          <p:nvPr/>
        </p:nvCxnSpPr>
        <p:spPr>
          <a:xfrm>
            <a:off x="557616" y="2734937"/>
            <a:ext cx="0" cy="264908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09110" y="2734936"/>
            <a:ext cx="0" cy="109728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09110" y="4342608"/>
            <a:ext cx="0" cy="109728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523706" y="2734936"/>
            <a:ext cx="0" cy="109728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23706" y="4342608"/>
            <a:ext cx="0" cy="1097280"/>
          </a:xfrm>
          <a:prstGeom prst="line">
            <a:avLst/>
          </a:prstGeom>
          <a:ln w="1016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66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266" y="918239"/>
            <a:ext cx="5007504" cy="830997"/>
          </a:xfrm>
          <a:prstGeom prst="rect">
            <a:avLst/>
          </a:prstGeom>
          <a:noFill/>
        </p:spPr>
        <p:txBody>
          <a:bodyPr wrap="square" rtlCol="0">
            <a:spAutoFit/>
          </a:bodyPr>
          <a:lstStyle/>
          <a:p>
            <a:r>
              <a:rPr lang="en-US" sz="2400" b="1" dirty="0" smtClean="0">
                <a:solidFill>
                  <a:srgbClr val="E17C00"/>
                </a:solidFill>
              </a:rPr>
              <a:t>Agronomic Insights that make weather data meaningful</a:t>
            </a:r>
            <a:endParaRPr lang="en-US" sz="2400" b="1" dirty="0">
              <a:solidFill>
                <a:srgbClr val="E17C00"/>
              </a:solidFill>
            </a:endParaRPr>
          </a:p>
        </p:txBody>
      </p:sp>
      <p:sp>
        <p:nvSpPr>
          <p:cNvPr id="10" name="TextBox 9"/>
          <p:cNvSpPr txBox="1"/>
          <p:nvPr/>
        </p:nvSpPr>
        <p:spPr>
          <a:xfrm>
            <a:off x="8230687" y="2315117"/>
            <a:ext cx="2629246" cy="769441"/>
          </a:xfrm>
          <a:prstGeom prst="rect">
            <a:avLst/>
          </a:prstGeom>
          <a:noFill/>
        </p:spPr>
        <p:txBody>
          <a:bodyPr wrap="none" rtlCol="0">
            <a:spAutoFit/>
          </a:bodyPr>
          <a:lstStyle/>
          <a:p>
            <a:r>
              <a:rPr lang="en-US" sz="2200" b="1" dirty="0" smtClean="0"/>
              <a:t>Long-Term Averages</a:t>
            </a:r>
            <a:br>
              <a:rPr lang="en-US" sz="2200" b="1" dirty="0" smtClean="0"/>
            </a:br>
            <a:r>
              <a:rPr lang="en-US" sz="2200" dirty="0" smtClean="0"/>
              <a:t>(any period)</a:t>
            </a:r>
            <a:endParaRPr lang="en-US" sz="2200" dirty="0"/>
          </a:p>
        </p:txBody>
      </p:sp>
      <p:sp>
        <p:nvSpPr>
          <p:cNvPr id="14" name="TextBox 13"/>
          <p:cNvSpPr txBox="1"/>
          <p:nvPr/>
        </p:nvSpPr>
        <p:spPr>
          <a:xfrm>
            <a:off x="679431" y="2315117"/>
            <a:ext cx="2722220" cy="769441"/>
          </a:xfrm>
          <a:prstGeom prst="rect">
            <a:avLst/>
          </a:prstGeom>
          <a:noFill/>
        </p:spPr>
        <p:txBody>
          <a:bodyPr wrap="none" rtlCol="0">
            <a:spAutoFit/>
          </a:bodyPr>
          <a:lstStyle/>
          <a:p>
            <a:r>
              <a:rPr lang="en-US" sz="2200" b="1" dirty="0" smtClean="0"/>
              <a:t>Growing Degree-Days</a:t>
            </a:r>
          </a:p>
          <a:p>
            <a:r>
              <a:rPr lang="en-US" sz="2200" dirty="0" smtClean="0"/>
              <a:t>GDDs / GDUs</a:t>
            </a:r>
            <a:endParaRPr lang="en-US" sz="2200" dirty="0"/>
          </a:p>
        </p:txBody>
      </p:sp>
      <p:sp>
        <p:nvSpPr>
          <p:cNvPr id="16" name="TextBox 15"/>
          <p:cNvSpPr txBox="1"/>
          <p:nvPr/>
        </p:nvSpPr>
        <p:spPr>
          <a:xfrm>
            <a:off x="8230687" y="3650439"/>
            <a:ext cx="1829347" cy="769441"/>
          </a:xfrm>
          <a:prstGeom prst="rect">
            <a:avLst/>
          </a:prstGeom>
          <a:noFill/>
        </p:spPr>
        <p:txBody>
          <a:bodyPr wrap="none" rtlCol="0">
            <a:spAutoFit/>
          </a:bodyPr>
          <a:lstStyle/>
          <a:p>
            <a:r>
              <a:rPr lang="en-US" sz="2200" b="1" dirty="0" smtClean="0"/>
              <a:t>Growth </a:t>
            </a:r>
            <a:r>
              <a:rPr lang="en-US" sz="2200" b="1" smtClean="0"/>
              <a:t>Stage </a:t>
            </a:r>
            <a:br>
              <a:rPr lang="en-US" sz="2200" b="1" smtClean="0"/>
            </a:br>
            <a:r>
              <a:rPr lang="en-US" sz="2200" b="1" smtClean="0"/>
              <a:t>Modeling</a:t>
            </a:r>
            <a:endParaRPr lang="en-US" sz="2200" dirty="0"/>
          </a:p>
        </p:txBody>
      </p:sp>
      <p:sp>
        <p:nvSpPr>
          <p:cNvPr id="17" name="TextBox 16"/>
          <p:cNvSpPr txBox="1"/>
          <p:nvPr/>
        </p:nvSpPr>
        <p:spPr>
          <a:xfrm>
            <a:off x="679431" y="3650439"/>
            <a:ext cx="2414444" cy="769441"/>
          </a:xfrm>
          <a:prstGeom prst="rect">
            <a:avLst/>
          </a:prstGeom>
          <a:noFill/>
        </p:spPr>
        <p:txBody>
          <a:bodyPr wrap="none" rtlCol="0">
            <a:spAutoFit/>
          </a:bodyPr>
          <a:lstStyle/>
          <a:p>
            <a:r>
              <a:rPr lang="en-US" sz="2200" b="1" dirty="0" smtClean="0"/>
              <a:t>Potential </a:t>
            </a:r>
          </a:p>
          <a:p>
            <a:r>
              <a:rPr lang="en-US" sz="2200" b="1" dirty="0" smtClean="0"/>
              <a:t>Evapotranspiration</a:t>
            </a:r>
          </a:p>
        </p:txBody>
      </p:sp>
      <p:sp>
        <p:nvSpPr>
          <p:cNvPr id="18" name="TextBox 17"/>
          <p:cNvSpPr txBox="1"/>
          <p:nvPr/>
        </p:nvSpPr>
        <p:spPr>
          <a:xfrm>
            <a:off x="4420229" y="3819716"/>
            <a:ext cx="893193" cy="430887"/>
          </a:xfrm>
          <a:prstGeom prst="rect">
            <a:avLst/>
          </a:prstGeom>
          <a:noFill/>
        </p:spPr>
        <p:txBody>
          <a:bodyPr wrap="none" rtlCol="0">
            <a:spAutoFit/>
          </a:bodyPr>
          <a:lstStyle/>
          <a:p>
            <a:r>
              <a:rPr lang="en-US" sz="2200" b="1" dirty="0" smtClean="0"/>
              <a:t>P/PET</a:t>
            </a:r>
          </a:p>
        </p:txBody>
      </p:sp>
      <p:sp>
        <p:nvSpPr>
          <p:cNvPr id="19" name="TextBox 18"/>
          <p:cNvSpPr txBox="1"/>
          <p:nvPr/>
        </p:nvSpPr>
        <p:spPr>
          <a:xfrm>
            <a:off x="4367492" y="2315117"/>
            <a:ext cx="2321469" cy="769441"/>
          </a:xfrm>
          <a:prstGeom prst="rect">
            <a:avLst/>
          </a:prstGeom>
          <a:noFill/>
        </p:spPr>
        <p:txBody>
          <a:bodyPr wrap="none" rtlCol="0">
            <a:spAutoFit/>
          </a:bodyPr>
          <a:lstStyle/>
          <a:p>
            <a:r>
              <a:rPr lang="en-US" sz="2200" b="1" dirty="0" smtClean="0"/>
              <a:t>Accumulations</a:t>
            </a:r>
          </a:p>
          <a:p>
            <a:r>
              <a:rPr lang="en-US" sz="2200" dirty="0" smtClean="0"/>
              <a:t>(</a:t>
            </a:r>
            <a:r>
              <a:rPr lang="en-US" sz="2200" dirty="0" err="1" smtClean="0"/>
              <a:t>Precip</a:t>
            </a:r>
            <a:r>
              <a:rPr lang="en-US" sz="2200" dirty="0" smtClean="0"/>
              <a:t>, GDD, PET)</a:t>
            </a:r>
          </a:p>
        </p:txBody>
      </p:sp>
      <p:cxnSp>
        <p:nvCxnSpPr>
          <p:cNvPr id="23" name="Straight Connector 22"/>
          <p:cNvCxnSpPr/>
          <p:nvPr/>
        </p:nvCxnSpPr>
        <p:spPr>
          <a:xfrm>
            <a:off x="527031" y="2237145"/>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97312" y="2237145"/>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51781" y="2237145"/>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7031" y="3572467"/>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97312" y="3572467"/>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051781" y="3572467"/>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9431" y="4929901"/>
            <a:ext cx="6043642" cy="769441"/>
          </a:xfrm>
          <a:prstGeom prst="rect">
            <a:avLst/>
          </a:prstGeom>
          <a:noFill/>
        </p:spPr>
        <p:txBody>
          <a:bodyPr wrap="none" rtlCol="0">
            <a:spAutoFit/>
          </a:bodyPr>
          <a:lstStyle/>
          <a:p>
            <a:r>
              <a:rPr lang="en-US" sz="2200" b="1" dirty="0" smtClean="0"/>
              <a:t>Harvest Date Prediction Modeling</a:t>
            </a:r>
          </a:p>
          <a:p>
            <a:r>
              <a:rPr lang="en-US" sz="2200" dirty="0" smtClean="0"/>
              <a:t>Ongoing seasonal monitoring for high-value crops</a:t>
            </a:r>
          </a:p>
        </p:txBody>
      </p:sp>
      <p:cxnSp>
        <p:nvCxnSpPr>
          <p:cNvPr id="32" name="Straight Connector 31"/>
          <p:cNvCxnSpPr/>
          <p:nvPr/>
        </p:nvCxnSpPr>
        <p:spPr>
          <a:xfrm>
            <a:off x="527031" y="4851929"/>
            <a:ext cx="0" cy="925385"/>
          </a:xfrm>
          <a:prstGeom prst="line">
            <a:avLst/>
          </a:prstGeom>
          <a:ln w="101600">
            <a:solidFill>
              <a:srgbClr val="368F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634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1439" y="0"/>
            <a:ext cx="4852961" cy="6867764"/>
          </a:xfrm>
          <a:prstGeom prst="rect">
            <a:avLst/>
          </a:prstGeom>
          <a:solidFill>
            <a:schemeClr val="tx1">
              <a:lumMod val="75000"/>
              <a:lumOff val="2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91439" y="0"/>
            <a:ext cx="463032" cy="6867764"/>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491440" y="123586"/>
            <a:ext cx="5520196" cy="6740307"/>
          </a:xfrm>
          <a:prstGeom prst="rect">
            <a:avLst/>
          </a:prstGeom>
          <a:noFill/>
        </p:spPr>
        <p:txBody>
          <a:bodyPr wrap="square" rtlCol="0">
            <a:spAutoFit/>
          </a:bodyPr>
          <a:lstStyle/>
          <a:p>
            <a:r>
              <a:rPr lang="en-US" b="1" dirty="0" smtClean="0">
                <a:solidFill>
                  <a:schemeClr val="bg1"/>
                </a:solidFill>
                <a:latin typeface="Courier New" charset="0"/>
                <a:ea typeface="Courier New" charset="0"/>
                <a:cs typeface="Courier New" charset="0"/>
              </a:rPr>
              <a:t>1 . {"</a:t>
            </a:r>
            <a:r>
              <a:rPr lang="en-US" b="1" dirty="0">
                <a:solidFill>
                  <a:schemeClr val="bg1"/>
                </a:solidFill>
                <a:latin typeface="Courier New" charset="0"/>
                <a:ea typeface="Courier New" charset="0"/>
                <a:cs typeface="Courier New" charset="0"/>
              </a:rPr>
              <a:t>observations</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2.    "</a:t>
            </a:r>
            <a:r>
              <a:rPr lang="en-US" b="1" dirty="0">
                <a:solidFill>
                  <a:schemeClr val="bg1"/>
                </a:solidFill>
                <a:latin typeface="Courier New" charset="0"/>
                <a:ea typeface="Courier New" charset="0"/>
                <a:cs typeface="Courier New" charset="0"/>
              </a:rPr>
              <a:t>date</a:t>
            </a:r>
            <a:r>
              <a:rPr lang="en-US" b="1" dirty="0" smtClean="0">
                <a:solidFill>
                  <a:schemeClr val="bg1"/>
                </a:solidFill>
                <a:latin typeface="Courier New" charset="0"/>
                <a:ea typeface="Courier New" charset="0"/>
                <a:cs typeface="Courier New" charset="0"/>
              </a:rPr>
              <a:t>":"2015-07-01",</a:t>
            </a:r>
          </a:p>
          <a:p>
            <a:r>
              <a:rPr lang="en-US" b="1" dirty="0" smtClean="0">
                <a:solidFill>
                  <a:schemeClr val="bg1"/>
                </a:solidFill>
                <a:latin typeface="Courier New" charset="0"/>
                <a:ea typeface="Courier New" charset="0"/>
                <a:cs typeface="Courier New" charset="0"/>
              </a:rPr>
              <a:t>3.    "</a:t>
            </a:r>
            <a:r>
              <a:rPr lang="en-US" b="1" dirty="0">
                <a:solidFill>
                  <a:schemeClr val="bg1"/>
                </a:solidFill>
                <a:latin typeface="Courier New" charset="0"/>
                <a:ea typeface="Courier New" charset="0"/>
                <a:cs typeface="Courier New" charset="0"/>
              </a:rPr>
              <a:t>location</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4. </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latitude": 39.8282</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5. </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longitude": -98.5795</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6. </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err="1">
                <a:solidFill>
                  <a:schemeClr val="bg1"/>
                </a:solidFill>
                <a:latin typeface="Courier New" charset="0"/>
                <a:ea typeface="Courier New" charset="0"/>
                <a:cs typeface="Courier New" charset="0"/>
              </a:rPr>
              <a:t>fieldId</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field1” },  </a:t>
            </a:r>
          </a:p>
          <a:p>
            <a:r>
              <a:rPr lang="en-US" b="1" dirty="0" smtClean="0">
                <a:solidFill>
                  <a:schemeClr val="bg1"/>
                </a:solidFill>
                <a:latin typeface="Courier New" charset="0"/>
                <a:ea typeface="Courier New" charset="0"/>
                <a:cs typeface="Courier New" charset="0"/>
              </a:rPr>
              <a:t>7.    </a:t>
            </a:r>
            <a:r>
              <a:rPr lang="en-US" b="1" dirty="0">
                <a:solidFill>
                  <a:schemeClr val="bg1"/>
                </a:solidFill>
                <a:latin typeface="Courier New" charset="0"/>
                <a:ea typeface="Courier New" charset="0"/>
                <a:cs typeface="Courier New" charset="0"/>
              </a:rPr>
              <a:t>"temperatures</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8.</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max": </a:t>
            </a:r>
            <a:r>
              <a:rPr lang="en-US" b="1" dirty="0" smtClean="0">
                <a:solidFill>
                  <a:schemeClr val="bg1"/>
                </a:solidFill>
                <a:latin typeface="Courier New" charset="0"/>
                <a:ea typeface="Courier New" charset="0"/>
                <a:cs typeface="Courier New" charset="0"/>
              </a:rPr>
              <a:t>99.5,</a:t>
            </a:r>
          </a:p>
          <a:p>
            <a:r>
              <a:rPr lang="en-US" b="1" dirty="0" smtClean="0">
                <a:solidFill>
                  <a:schemeClr val="bg1"/>
                </a:solidFill>
                <a:latin typeface="Courier New" charset="0"/>
                <a:ea typeface="Courier New" charset="0"/>
                <a:cs typeface="Courier New" charset="0"/>
              </a:rPr>
              <a:t>9.</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min": </a:t>
            </a:r>
            <a:r>
              <a:rPr lang="en-US" b="1" dirty="0" smtClean="0">
                <a:solidFill>
                  <a:schemeClr val="bg1"/>
                </a:solidFill>
                <a:latin typeface="Courier New" charset="0"/>
                <a:ea typeface="Courier New" charset="0"/>
                <a:cs typeface="Courier New" charset="0"/>
              </a:rPr>
              <a:t>65.9,</a:t>
            </a:r>
          </a:p>
          <a:p>
            <a:r>
              <a:rPr lang="en-US" b="1" dirty="0" smtClean="0">
                <a:solidFill>
                  <a:schemeClr val="bg1"/>
                </a:solidFill>
                <a:latin typeface="Courier New" charset="0"/>
                <a:ea typeface="Courier New" charset="0"/>
                <a:cs typeface="Courier New" charset="0"/>
              </a:rPr>
              <a:t>10.</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units": "F"},  </a:t>
            </a:r>
            <a:endParaRPr lang="en-US" b="1" dirty="0" smtClean="0">
              <a:solidFill>
                <a:schemeClr val="bg1"/>
              </a:solidFill>
              <a:latin typeface="Courier New" charset="0"/>
              <a:ea typeface="Courier New" charset="0"/>
              <a:cs typeface="Courier New" charset="0"/>
            </a:endParaRPr>
          </a:p>
          <a:p>
            <a:r>
              <a:rPr lang="en-US" b="1" dirty="0" smtClean="0">
                <a:solidFill>
                  <a:schemeClr val="bg1"/>
                </a:solidFill>
                <a:latin typeface="Courier New" charset="0"/>
                <a:ea typeface="Courier New" charset="0"/>
                <a:cs typeface="Courier New" charset="0"/>
              </a:rPr>
              <a:t>11.   "</a:t>
            </a:r>
            <a:r>
              <a:rPr lang="en-US" b="1" dirty="0">
                <a:solidFill>
                  <a:schemeClr val="bg1"/>
                </a:solidFill>
                <a:latin typeface="Courier New" charset="0"/>
                <a:ea typeface="Courier New" charset="0"/>
                <a:cs typeface="Courier New" charset="0"/>
              </a:rPr>
              <a:t>precipitation</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12.</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amount": 0.0</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13.</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units": "in</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14.   "</a:t>
            </a:r>
            <a:r>
              <a:rPr lang="en-US" b="1" dirty="0">
                <a:solidFill>
                  <a:schemeClr val="bg1"/>
                </a:solidFill>
                <a:latin typeface="Courier New" charset="0"/>
                <a:ea typeface="Courier New" charset="0"/>
                <a:cs typeface="Courier New" charset="0"/>
              </a:rPr>
              <a:t>solar": </a:t>
            </a:r>
            <a:r>
              <a:rPr lang="en-US" b="1" dirty="0" smtClean="0">
                <a:solidFill>
                  <a:schemeClr val="bg1"/>
                </a:solidFill>
                <a:latin typeface="Courier New" charset="0"/>
                <a:ea typeface="Courier New" charset="0"/>
                <a:cs typeface="Courier New" charset="0"/>
              </a:rPr>
              <a:t>{</a:t>
            </a:r>
          </a:p>
          <a:p>
            <a:r>
              <a:rPr lang="en-US" b="1" dirty="0" smtClean="0">
                <a:solidFill>
                  <a:schemeClr val="bg1"/>
                </a:solidFill>
                <a:latin typeface="Courier New" charset="0"/>
                <a:ea typeface="Courier New" charset="0"/>
                <a:cs typeface="Courier New" charset="0"/>
              </a:rPr>
              <a:t>15.</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amount": 8559.404296875,  </a:t>
            </a:r>
            <a:endParaRPr lang="en-US" b="1" dirty="0" smtClean="0">
              <a:solidFill>
                <a:schemeClr val="bg1"/>
              </a:solidFill>
              <a:latin typeface="Courier New" charset="0"/>
              <a:ea typeface="Courier New" charset="0"/>
              <a:cs typeface="Courier New" charset="0"/>
            </a:endParaRPr>
          </a:p>
          <a:p>
            <a:r>
              <a:rPr lang="en-US" b="1" dirty="0" smtClean="0">
                <a:solidFill>
                  <a:schemeClr val="bg1"/>
                </a:solidFill>
                <a:latin typeface="Courier New" charset="0"/>
                <a:ea typeface="Courier New" charset="0"/>
                <a:cs typeface="Courier New" charset="0"/>
              </a:rPr>
              <a:t>16.</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units": "</a:t>
            </a:r>
            <a:r>
              <a:rPr lang="en-US" b="1" dirty="0" err="1">
                <a:solidFill>
                  <a:schemeClr val="bg1"/>
                </a:solidFill>
                <a:latin typeface="Courier New" charset="0"/>
                <a:ea typeface="Courier New" charset="0"/>
                <a:cs typeface="Courier New" charset="0"/>
              </a:rPr>
              <a:t>Wh</a:t>
            </a:r>
            <a:r>
              <a:rPr lang="en-US" b="1" dirty="0">
                <a:solidFill>
                  <a:schemeClr val="bg1"/>
                </a:solidFill>
                <a:latin typeface="Courier New" charset="0"/>
                <a:ea typeface="Courier New" charset="0"/>
                <a:cs typeface="Courier New" charset="0"/>
              </a:rPr>
              <a:t>/m^2"},  </a:t>
            </a:r>
            <a:endParaRPr lang="en-US" b="1" dirty="0" smtClean="0">
              <a:solidFill>
                <a:schemeClr val="bg1"/>
              </a:solidFill>
              <a:latin typeface="Courier New" charset="0"/>
              <a:ea typeface="Courier New" charset="0"/>
              <a:cs typeface="Courier New" charset="0"/>
            </a:endParaRPr>
          </a:p>
          <a:p>
            <a:r>
              <a:rPr lang="en-US" b="1" dirty="0" smtClean="0">
                <a:solidFill>
                  <a:schemeClr val="bg1"/>
                </a:solidFill>
                <a:latin typeface="Courier New" charset="0"/>
                <a:ea typeface="Courier New" charset="0"/>
                <a:cs typeface="Courier New" charset="0"/>
              </a:rPr>
              <a:t>17.   "</a:t>
            </a:r>
            <a:r>
              <a:rPr lang="en-US" b="1" dirty="0" err="1">
                <a:solidFill>
                  <a:schemeClr val="bg1"/>
                </a:solidFill>
                <a:latin typeface="Courier New" charset="0"/>
                <a:ea typeface="Courier New" charset="0"/>
                <a:cs typeface="Courier New" charset="0"/>
              </a:rPr>
              <a:t>relativeHumidity</a:t>
            </a:r>
            <a:r>
              <a:rPr lang="en-US" b="1" dirty="0">
                <a:solidFill>
                  <a:schemeClr val="bg1"/>
                </a:solidFill>
                <a:latin typeface="Courier New" charset="0"/>
                <a:ea typeface="Courier New" charset="0"/>
                <a:cs typeface="Courier New" charset="0"/>
              </a:rPr>
              <a:t>": {  </a:t>
            </a:r>
            <a:endParaRPr lang="en-US" b="1" dirty="0" smtClean="0">
              <a:solidFill>
                <a:schemeClr val="bg1"/>
              </a:solidFill>
              <a:latin typeface="Courier New" charset="0"/>
              <a:ea typeface="Courier New" charset="0"/>
              <a:cs typeface="Courier New" charset="0"/>
            </a:endParaRPr>
          </a:p>
          <a:p>
            <a:r>
              <a:rPr lang="en-US" b="1" dirty="0" smtClean="0">
                <a:solidFill>
                  <a:schemeClr val="bg1"/>
                </a:solidFill>
                <a:latin typeface="Courier New" charset="0"/>
                <a:ea typeface="Courier New" charset="0"/>
                <a:cs typeface="Courier New" charset="0"/>
              </a:rPr>
              <a:t>18.</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max": </a:t>
            </a:r>
            <a:r>
              <a:rPr lang="en-US" b="1" dirty="0" smtClean="0">
                <a:solidFill>
                  <a:schemeClr val="bg1"/>
                </a:solidFill>
                <a:latin typeface="Courier New" charset="0"/>
                <a:ea typeface="Courier New" charset="0"/>
                <a:cs typeface="Courier New" charset="0"/>
              </a:rPr>
              <a:t>83.7,  </a:t>
            </a:r>
          </a:p>
          <a:p>
            <a:r>
              <a:rPr lang="en-US" b="1" dirty="0" smtClean="0">
                <a:solidFill>
                  <a:schemeClr val="bg1"/>
                </a:solidFill>
                <a:latin typeface="Courier New" charset="0"/>
                <a:ea typeface="Courier New" charset="0"/>
                <a:cs typeface="Courier New" charset="0"/>
              </a:rPr>
              <a:t>19.</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min": </a:t>
            </a:r>
            <a:r>
              <a:rPr lang="en-US" b="1" dirty="0" smtClean="0">
                <a:solidFill>
                  <a:schemeClr val="bg1"/>
                </a:solidFill>
                <a:latin typeface="Courier New" charset="0"/>
                <a:ea typeface="Courier New" charset="0"/>
                <a:cs typeface="Courier New" charset="0"/>
              </a:rPr>
              <a:t>23.3},  </a:t>
            </a:r>
          </a:p>
          <a:p>
            <a:r>
              <a:rPr lang="en-US" b="1" dirty="0" smtClean="0">
                <a:solidFill>
                  <a:schemeClr val="bg1"/>
                </a:solidFill>
                <a:latin typeface="Courier New" charset="0"/>
                <a:ea typeface="Courier New" charset="0"/>
                <a:cs typeface="Courier New" charset="0"/>
              </a:rPr>
              <a:t>20.   "</a:t>
            </a:r>
            <a:r>
              <a:rPr lang="en-US" b="1" dirty="0">
                <a:solidFill>
                  <a:schemeClr val="bg1"/>
                </a:solidFill>
                <a:latin typeface="Courier New" charset="0"/>
                <a:ea typeface="Courier New" charset="0"/>
                <a:cs typeface="Courier New" charset="0"/>
              </a:rPr>
              <a:t>wind": {  </a:t>
            </a:r>
            <a:endParaRPr lang="en-US" b="1" dirty="0" smtClean="0">
              <a:solidFill>
                <a:schemeClr val="bg1"/>
              </a:solidFill>
              <a:latin typeface="Courier New" charset="0"/>
              <a:ea typeface="Courier New" charset="0"/>
              <a:cs typeface="Courier New" charset="0"/>
            </a:endParaRPr>
          </a:p>
          <a:p>
            <a:r>
              <a:rPr lang="en-US" b="1" dirty="0" smtClean="0">
                <a:solidFill>
                  <a:schemeClr val="bg1"/>
                </a:solidFill>
                <a:latin typeface="Courier New" charset="0"/>
                <a:ea typeface="Courier New" charset="0"/>
                <a:cs typeface="Courier New" charset="0"/>
              </a:rPr>
              <a:t>21.</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err="1">
                <a:solidFill>
                  <a:schemeClr val="bg1"/>
                </a:solidFill>
                <a:latin typeface="Courier New" charset="0"/>
                <a:ea typeface="Courier New" charset="0"/>
                <a:cs typeface="Courier New" charset="0"/>
              </a:rPr>
              <a:t>morningMax</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10.4,</a:t>
            </a:r>
          </a:p>
          <a:p>
            <a:r>
              <a:rPr lang="en-US" b="1" dirty="0" smtClean="0">
                <a:solidFill>
                  <a:schemeClr val="bg1"/>
                </a:solidFill>
                <a:latin typeface="Courier New" charset="0"/>
                <a:ea typeface="Courier New" charset="0"/>
                <a:cs typeface="Courier New" charset="0"/>
              </a:rPr>
              <a:t>22.</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err="1">
                <a:solidFill>
                  <a:schemeClr val="bg1"/>
                </a:solidFill>
                <a:latin typeface="Courier New" charset="0"/>
                <a:ea typeface="Courier New" charset="0"/>
                <a:cs typeface="Courier New" charset="0"/>
              </a:rPr>
              <a:t>dayMax</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17.3,</a:t>
            </a:r>
          </a:p>
          <a:p>
            <a:r>
              <a:rPr lang="en-US" b="1" dirty="0" smtClean="0">
                <a:solidFill>
                  <a:schemeClr val="bg1"/>
                </a:solidFill>
                <a:latin typeface="Courier New" charset="0"/>
                <a:ea typeface="Courier New" charset="0"/>
                <a:cs typeface="Courier New" charset="0"/>
              </a:rPr>
              <a:t>23.</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average": </a:t>
            </a:r>
            <a:r>
              <a:rPr lang="en-US" b="1" dirty="0" smtClean="0">
                <a:solidFill>
                  <a:schemeClr val="bg1"/>
                </a:solidFill>
                <a:latin typeface="Courier New" charset="0"/>
                <a:ea typeface="Courier New" charset="0"/>
                <a:cs typeface="Courier New" charset="0"/>
              </a:rPr>
              <a:t>18.4,</a:t>
            </a:r>
          </a:p>
          <a:p>
            <a:r>
              <a:rPr lang="en-US" b="1" dirty="0" smtClean="0">
                <a:solidFill>
                  <a:schemeClr val="bg1"/>
                </a:solidFill>
                <a:latin typeface="Courier New" charset="0"/>
                <a:ea typeface="Courier New" charset="0"/>
                <a:cs typeface="Courier New" charset="0"/>
              </a:rPr>
              <a:t>24.</a:t>
            </a:r>
            <a:r>
              <a:rPr lang="en-US" b="1" dirty="0">
                <a:solidFill>
                  <a:schemeClr val="bg1"/>
                </a:solidFill>
                <a:latin typeface="Courier New" charset="0"/>
                <a:ea typeface="Courier New" charset="0"/>
                <a:cs typeface="Courier New" charset="0"/>
              </a:rPr>
              <a:t>	</a:t>
            </a:r>
            <a:r>
              <a:rPr lang="en-US" b="1" dirty="0" smtClean="0">
                <a:solidFill>
                  <a:schemeClr val="bg1"/>
                </a:solidFill>
                <a:latin typeface="Courier New" charset="0"/>
                <a:ea typeface="Courier New" charset="0"/>
                <a:cs typeface="Courier New" charset="0"/>
              </a:rPr>
              <a:t> "</a:t>
            </a:r>
            <a:r>
              <a:rPr lang="en-US" b="1" dirty="0">
                <a:solidFill>
                  <a:schemeClr val="bg1"/>
                </a:solidFill>
                <a:latin typeface="Courier New" charset="0"/>
                <a:ea typeface="Courier New" charset="0"/>
                <a:cs typeface="Courier New" charset="0"/>
              </a:rPr>
              <a:t>units": "mph</a:t>
            </a:r>
            <a:r>
              <a:rPr lang="en-US" b="1" dirty="0" smtClean="0">
                <a:solidFill>
                  <a:schemeClr val="bg1"/>
                </a:solidFill>
                <a:latin typeface="Courier New" charset="0"/>
                <a:ea typeface="Courier New" charset="0"/>
                <a:cs typeface="Courier New" charset="0"/>
              </a:rPr>
              <a:t>"},</a:t>
            </a:r>
          </a:p>
        </p:txBody>
      </p:sp>
      <p:sp>
        <p:nvSpPr>
          <p:cNvPr id="6" name="TextBox 5"/>
          <p:cNvSpPr txBox="1"/>
          <p:nvPr/>
        </p:nvSpPr>
        <p:spPr>
          <a:xfrm>
            <a:off x="309966" y="1002636"/>
            <a:ext cx="7062384" cy="830997"/>
          </a:xfrm>
          <a:prstGeom prst="rect">
            <a:avLst/>
          </a:prstGeom>
          <a:noFill/>
        </p:spPr>
        <p:txBody>
          <a:bodyPr wrap="square" rtlCol="0">
            <a:spAutoFit/>
          </a:bodyPr>
          <a:lstStyle/>
          <a:p>
            <a:r>
              <a:rPr lang="en-US" sz="2400" b="1" dirty="0" smtClean="0">
                <a:solidFill>
                  <a:srgbClr val="0093C9"/>
                </a:solidFill>
              </a:rPr>
              <a:t>Our API is designed for a wide variety of </a:t>
            </a:r>
            <a:br>
              <a:rPr lang="en-US" sz="2400" b="1" dirty="0" smtClean="0">
                <a:solidFill>
                  <a:srgbClr val="0093C9"/>
                </a:solidFill>
              </a:rPr>
            </a:br>
            <a:r>
              <a:rPr lang="en-US" sz="2400" b="1" dirty="0" smtClean="0">
                <a:solidFill>
                  <a:srgbClr val="0093C9"/>
                </a:solidFill>
              </a:rPr>
              <a:t>use cases and applications. </a:t>
            </a:r>
            <a:endParaRPr lang="en-US" sz="2400" b="1" dirty="0">
              <a:solidFill>
                <a:srgbClr val="0093C9"/>
              </a:solidFill>
            </a:endParaRPr>
          </a:p>
        </p:txBody>
      </p:sp>
      <p:sp>
        <p:nvSpPr>
          <p:cNvPr id="7" name="TextBox 6"/>
          <p:cNvSpPr txBox="1"/>
          <p:nvPr/>
        </p:nvSpPr>
        <p:spPr>
          <a:xfrm>
            <a:off x="309965" y="2089082"/>
            <a:ext cx="6514237" cy="3613297"/>
          </a:xfrm>
          <a:prstGeom prst="rect">
            <a:avLst/>
          </a:prstGeom>
          <a:noFill/>
        </p:spPr>
        <p:txBody>
          <a:bodyPr wrap="square" rtlCol="0">
            <a:spAutoFit/>
          </a:bodyPr>
          <a:lstStyle/>
          <a:p>
            <a:pPr marL="285750" indent="-285750">
              <a:lnSpc>
                <a:spcPct val="130000"/>
              </a:lnSpc>
              <a:buFont typeface="Arial" charset="0"/>
              <a:buChar char="•"/>
            </a:pPr>
            <a:r>
              <a:rPr lang="en-US" sz="2200" dirty="0" smtClean="0"/>
              <a:t>Lightweight </a:t>
            </a:r>
            <a:r>
              <a:rPr lang="en-US" sz="2200" dirty="0" err="1"/>
              <a:t>microservice</a:t>
            </a:r>
            <a:r>
              <a:rPr lang="en-US" sz="2200" dirty="0"/>
              <a:t> architecture</a:t>
            </a:r>
          </a:p>
          <a:p>
            <a:pPr marL="285750" indent="-285750">
              <a:lnSpc>
                <a:spcPct val="130000"/>
              </a:lnSpc>
              <a:buFont typeface="Arial" charset="0"/>
              <a:buChar char="•"/>
            </a:pPr>
            <a:r>
              <a:rPr lang="en-US" sz="2200" dirty="0" smtClean="0"/>
              <a:t>Standards-based fully compliant </a:t>
            </a:r>
            <a:r>
              <a:rPr lang="en-US" sz="2200" dirty="0" err="1" smtClean="0"/>
              <a:t>RESTful</a:t>
            </a:r>
            <a:r>
              <a:rPr lang="en-US" sz="2200" dirty="0" smtClean="0"/>
              <a:t> API</a:t>
            </a:r>
          </a:p>
          <a:p>
            <a:pPr marL="285750" indent="-285750">
              <a:lnSpc>
                <a:spcPct val="130000"/>
              </a:lnSpc>
              <a:buFont typeface="Arial" charset="0"/>
              <a:buChar char="•"/>
            </a:pPr>
            <a:r>
              <a:rPr lang="en-US" sz="2200" dirty="0" smtClean="0"/>
              <a:t>OAuth2 Authentication</a:t>
            </a:r>
          </a:p>
          <a:p>
            <a:pPr marL="285750" indent="-285750">
              <a:lnSpc>
                <a:spcPct val="130000"/>
              </a:lnSpc>
              <a:buFont typeface="Arial" charset="0"/>
              <a:buChar char="•"/>
            </a:pPr>
            <a:r>
              <a:rPr lang="en-US" sz="2200" dirty="0" smtClean="0"/>
              <a:t>JSON-formatted payloads</a:t>
            </a:r>
          </a:p>
          <a:p>
            <a:pPr marL="285750" indent="-285750">
              <a:lnSpc>
                <a:spcPct val="130000"/>
              </a:lnSpc>
              <a:buFont typeface="Arial" charset="0"/>
              <a:buChar char="•"/>
            </a:pPr>
            <a:r>
              <a:rPr lang="en-US" sz="2200" dirty="0" smtClean="0"/>
              <a:t>Customizable payloads for speed &amp; efficiency</a:t>
            </a:r>
          </a:p>
          <a:p>
            <a:pPr marL="285750" indent="-285750">
              <a:lnSpc>
                <a:spcPct val="130000"/>
              </a:lnSpc>
              <a:buFont typeface="Arial" charset="0"/>
              <a:buChar char="•"/>
            </a:pPr>
            <a:r>
              <a:rPr lang="en-US" sz="2200" dirty="0" smtClean="0"/>
              <a:t>CORS-support for browser-based apps</a:t>
            </a:r>
          </a:p>
          <a:p>
            <a:pPr marL="285750" indent="-285750">
              <a:lnSpc>
                <a:spcPct val="130000"/>
              </a:lnSpc>
              <a:buFont typeface="Arial" charset="0"/>
              <a:buChar char="•"/>
            </a:pPr>
            <a:r>
              <a:rPr lang="en-US" sz="2200" dirty="0" smtClean="0"/>
              <a:t>Batch job system supports large daily downloads</a:t>
            </a:r>
          </a:p>
          <a:p>
            <a:pPr marL="285750" indent="-285750">
              <a:lnSpc>
                <a:spcPct val="130000"/>
              </a:lnSpc>
              <a:buFont typeface="Arial" charset="0"/>
              <a:buChar char="•"/>
            </a:pPr>
            <a:r>
              <a:rPr lang="en-US" sz="2200" dirty="0" smtClean="0"/>
              <a:t>Easy to integrate for any level developer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9667" y="6170602"/>
            <a:ext cx="473694" cy="5840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23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27059" y="805417"/>
            <a:ext cx="7996517" cy="5368930"/>
            <a:chOff x="0" y="3940662"/>
            <a:chExt cx="12192000" cy="8185813"/>
          </a:xfrm>
          <a:effectLst>
            <a:outerShdw blurRad="139700" dir="16200000" rotWithShape="0">
              <a:prstClr val="black">
                <a:alpha val="40000"/>
              </a:prstClr>
            </a:outerShdw>
          </a:effectLst>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2557"/>
              <a:ext cx="12192000" cy="746391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0662"/>
              <a:ext cx="12192000" cy="721895"/>
            </a:xfrm>
            <a:prstGeom prst="rect">
              <a:avLst/>
            </a:prstGeom>
          </p:spPr>
        </p:pic>
      </p:grpSp>
      <p:sp>
        <p:nvSpPr>
          <p:cNvPr id="13" name="TextBox 12"/>
          <p:cNvSpPr txBox="1"/>
          <p:nvPr/>
        </p:nvSpPr>
        <p:spPr>
          <a:xfrm>
            <a:off x="402195" y="805417"/>
            <a:ext cx="4602694" cy="1569660"/>
          </a:xfrm>
          <a:prstGeom prst="rect">
            <a:avLst/>
          </a:prstGeom>
          <a:noFill/>
        </p:spPr>
        <p:txBody>
          <a:bodyPr wrap="square" rtlCol="0">
            <a:spAutoFit/>
          </a:bodyPr>
          <a:lstStyle/>
          <a:p>
            <a:r>
              <a:rPr lang="en-US" sz="2400" b="1" dirty="0" smtClean="0">
                <a:solidFill>
                  <a:srgbClr val="0093C9"/>
                </a:solidFill>
              </a:rPr>
              <a:t>The aWhere Developer Community provides everything needed to </a:t>
            </a:r>
            <a:br>
              <a:rPr lang="en-US" sz="2400" b="1" dirty="0" smtClean="0">
                <a:solidFill>
                  <a:srgbClr val="0093C9"/>
                </a:solidFill>
              </a:rPr>
            </a:br>
            <a:r>
              <a:rPr lang="en-US" sz="2400" b="1" dirty="0" smtClean="0">
                <a:solidFill>
                  <a:srgbClr val="0093C9"/>
                </a:solidFill>
              </a:rPr>
              <a:t>get started &amp; stay moving </a:t>
            </a:r>
            <a:br>
              <a:rPr lang="en-US" sz="2400" b="1" dirty="0" smtClean="0">
                <a:solidFill>
                  <a:srgbClr val="0093C9"/>
                </a:solidFill>
              </a:rPr>
            </a:br>
            <a:r>
              <a:rPr lang="en-US" sz="2400" b="1" dirty="0" smtClean="0">
                <a:solidFill>
                  <a:srgbClr val="0093C9"/>
                </a:solidFill>
              </a:rPr>
              <a:t>with the API Platform. </a:t>
            </a:r>
          </a:p>
        </p:txBody>
      </p:sp>
      <p:sp>
        <p:nvSpPr>
          <p:cNvPr id="14" name="TextBox 13"/>
          <p:cNvSpPr txBox="1"/>
          <p:nvPr/>
        </p:nvSpPr>
        <p:spPr>
          <a:xfrm>
            <a:off x="402195" y="2672704"/>
            <a:ext cx="4602695" cy="3477875"/>
          </a:xfrm>
          <a:prstGeom prst="rect">
            <a:avLst/>
          </a:prstGeom>
          <a:noFill/>
        </p:spPr>
        <p:txBody>
          <a:bodyPr wrap="square" rtlCol="0">
            <a:spAutoFit/>
          </a:bodyPr>
          <a:lstStyle/>
          <a:p>
            <a:pPr marL="342900" indent="-342900">
              <a:buFont typeface="Arial" charset="0"/>
              <a:buChar char="•"/>
            </a:pPr>
            <a:r>
              <a:rPr lang="en-US" sz="2200" dirty="0" smtClean="0"/>
              <a:t>Comprehensive Documentation</a:t>
            </a:r>
          </a:p>
          <a:p>
            <a:pPr marL="342900" indent="-342900">
              <a:buFont typeface="Arial" charset="0"/>
              <a:buChar char="•"/>
            </a:pPr>
            <a:r>
              <a:rPr lang="en-US" sz="2200" dirty="0" smtClean="0"/>
              <a:t>Tutorials &amp; Best Practices</a:t>
            </a:r>
            <a:endParaRPr lang="en-US" sz="2200" dirty="0"/>
          </a:p>
          <a:p>
            <a:pPr marL="342900" indent="-342900">
              <a:buFont typeface="Arial" charset="0"/>
              <a:buChar char="•"/>
            </a:pPr>
            <a:r>
              <a:rPr lang="en-US" sz="2200" dirty="0"/>
              <a:t>Sample Code </a:t>
            </a:r>
          </a:p>
          <a:p>
            <a:pPr marL="342900" indent="-342900">
              <a:buFont typeface="Arial" charset="0"/>
              <a:buChar char="•"/>
            </a:pPr>
            <a:r>
              <a:rPr lang="en-US" sz="2200" dirty="0"/>
              <a:t>Postman &amp; Swagger </a:t>
            </a:r>
            <a:r>
              <a:rPr lang="en-US" sz="2200" dirty="0" smtClean="0"/>
              <a:t>Definitions</a:t>
            </a:r>
          </a:p>
          <a:p>
            <a:pPr marL="342900" indent="-342900">
              <a:buFont typeface="Arial" charset="0"/>
              <a:buChar char="•"/>
            </a:pPr>
            <a:r>
              <a:rPr lang="en-US" sz="2200" dirty="0" smtClean="0"/>
              <a:t>Support Community</a:t>
            </a:r>
          </a:p>
          <a:p>
            <a:pPr marL="342900" indent="-342900">
              <a:buFont typeface="Arial" charset="0"/>
              <a:buChar char="•"/>
            </a:pPr>
            <a:r>
              <a:rPr lang="en-US" sz="2200" dirty="0" smtClean="0"/>
              <a:t>Self-Service API Keys</a:t>
            </a:r>
          </a:p>
          <a:p>
            <a:pPr marL="342900" indent="-342900">
              <a:buFont typeface="Arial" charset="0"/>
              <a:buChar char="•"/>
            </a:pPr>
            <a:r>
              <a:rPr lang="en-US" sz="2200" i="1" dirty="0" smtClean="0"/>
              <a:t>Coming in 2016: </a:t>
            </a:r>
            <a:r>
              <a:rPr lang="en-US" sz="2200" dirty="0" smtClean="0"/>
              <a:t>Access to metrics</a:t>
            </a:r>
          </a:p>
          <a:p>
            <a:pPr marL="342900" indent="-342900">
              <a:buFont typeface="Arial" charset="0"/>
              <a:buChar char="•"/>
            </a:pPr>
            <a:endParaRPr lang="en-US" sz="2200" dirty="0"/>
          </a:p>
          <a:p>
            <a:r>
              <a:rPr lang="en-US" sz="2200" dirty="0" smtClean="0"/>
              <a:t>Get started with a trial at</a:t>
            </a:r>
          </a:p>
          <a:p>
            <a:r>
              <a:rPr lang="en-US" sz="2200" b="1" dirty="0" err="1" smtClean="0"/>
              <a:t>developer.awhere.com</a:t>
            </a:r>
            <a:endParaRPr lang="en-US" sz="2200" b="1" dirty="0"/>
          </a:p>
        </p:txBody>
      </p:sp>
    </p:spTree>
    <p:extLst>
      <p:ext uri="{BB962C8B-B14F-4D97-AF65-F5344CB8AC3E}">
        <p14:creationId xmlns:p14="http://schemas.microsoft.com/office/powerpoint/2010/main" val="1634164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12" dirty="0" smtClean="0"/>
              <a:t>Widgets</a:t>
            </a:r>
            <a:endParaRPr lang="en-US" sz="2812"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12" t="6546" r="6902" b="8405"/>
          <a:stretch/>
        </p:blipFill>
        <p:spPr>
          <a:xfrm>
            <a:off x="864373" y="1283082"/>
            <a:ext cx="4335959" cy="263048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13" t="3963" r="7398" b="6480"/>
          <a:stretch/>
        </p:blipFill>
        <p:spPr>
          <a:xfrm>
            <a:off x="5953060" y="1133068"/>
            <a:ext cx="4876017" cy="453032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729" t="6744" r="7470" b="10215"/>
          <a:stretch/>
        </p:blipFill>
        <p:spPr>
          <a:xfrm>
            <a:off x="954082" y="4063577"/>
            <a:ext cx="4246249" cy="2511866"/>
          </a:xfrm>
          <a:prstGeom prst="rect">
            <a:avLst/>
          </a:prstGeom>
        </p:spPr>
      </p:pic>
    </p:spTree>
    <p:extLst>
      <p:ext uri="{BB962C8B-B14F-4D97-AF65-F5344CB8AC3E}">
        <p14:creationId xmlns:p14="http://schemas.microsoft.com/office/powerpoint/2010/main" val="92893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266" y="373953"/>
            <a:ext cx="11024784" cy="830997"/>
          </a:xfrm>
          <a:prstGeom prst="rect">
            <a:avLst/>
          </a:prstGeom>
          <a:noFill/>
        </p:spPr>
        <p:txBody>
          <a:bodyPr wrap="square" rtlCol="0">
            <a:spAutoFit/>
          </a:bodyPr>
          <a:lstStyle/>
          <a:p>
            <a:r>
              <a:rPr lang="en-US" sz="2400" b="1" dirty="0" smtClean="0">
                <a:solidFill>
                  <a:srgbClr val="E17C00"/>
                </a:solidFill>
                <a:latin typeface="Arial" panose="020B0604020202020204" pitchFamily="34" charset="0"/>
                <a:cs typeface="Arial" panose="020B0604020202020204" pitchFamily="34" charset="0"/>
              </a:rPr>
              <a:t>Enrich your application with additional context and insight, however it fits.</a:t>
            </a:r>
            <a:br>
              <a:rPr lang="en-US" sz="2400" b="1" dirty="0" smtClean="0">
                <a:solidFill>
                  <a:srgbClr val="E17C00"/>
                </a:solidFill>
                <a:latin typeface="Arial" panose="020B0604020202020204" pitchFamily="34" charset="0"/>
                <a:cs typeface="Arial" panose="020B0604020202020204" pitchFamily="34" charset="0"/>
              </a:rPr>
            </a:br>
            <a:r>
              <a:rPr lang="en-US" sz="2400" dirty="0" smtClean="0">
                <a:solidFill>
                  <a:srgbClr val="E17C00"/>
                </a:solidFill>
                <a:latin typeface="Arial" panose="020B0604020202020204" pitchFamily="34" charset="0"/>
                <a:cs typeface="Arial" panose="020B0604020202020204" pitchFamily="34" charset="0"/>
              </a:rPr>
              <a:t>aWhere’s platform powers a wide variety of uses and fits in any user interface. </a:t>
            </a:r>
            <a:endParaRPr lang="en-US" sz="2400" dirty="0">
              <a:solidFill>
                <a:srgbClr val="E17C00"/>
              </a:solidFill>
              <a:latin typeface="Arial" panose="020B0604020202020204" pitchFamily="34" charset="0"/>
              <a:cs typeface="Arial" panose="020B0604020202020204" pitchFamily="34" charset="0"/>
            </a:endParaRPr>
          </a:p>
        </p:txBody>
      </p:sp>
      <p:sp>
        <p:nvSpPr>
          <p:cNvPr id="16" name="TextBox 15"/>
          <p:cNvSpPr txBox="1"/>
          <p:nvPr/>
        </p:nvSpPr>
        <p:spPr>
          <a:xfrm>
            <a:off x="690966" y="1525003"/>
            <a:ext cx="447158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Monitor conditions </a:t>
            </a:r>
            <a:r>
              <a:rPr lang="en-US" sz="2200" dirty="0" smtClean="0">
                <a:latin typeface="Arial" panose="020B0604020202020204" pitchFamily="34" charset="0"/>
                <a:cs typeface="Arial" panose="020B0604020202020204" pitchFamily="34" charset="0"/>
              </a:rPr>
              <a:t>at remote fields. </a:t>
            </a:r>
            <a:endParaRPr lang="en-US" sz="2200" dirty="0">
              <a:latin typeface="Arial" panose="020B0604020202020204" pitchFamily="34" charset="0"/>
              <a:cs typeface="Arial" panose="020B0604020202020204" pitchFamily="34" charset="0"/>
            </a:endParaRPr>
          </a:p>
        </p:txBody>
      </p:sp>
      <p:sp>
        <p:nvSpPr>
          <p:cNvPr id="15" name="TextBox 14"/>
          <p:cNvSpPr txBox="1"/>
          <p:nvPr/>
        </p:nvSpPr>
        <p:spPr>
          <a:xfrm>
            <a:off x="690966" y="2526397"/>
            <a:ext cx="447158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Proactively adjust daily plans </a:t>
            </a:r>
            <a:r>
              <a:rPr lang="en-US" sz="2200" dirty="0" smtClean="0">
                <a:latin typeface="Arial" panose="020B0604020202020204" pitchFamily="34" charset="0"/>
                <a:cs typeface="Arial" panose="020B0604020202020204" pitchFamily="34" charset="0"/>
              </a:rPr>
              <a:t>based on weather and crop stage,</a:t>
            </a:r>
            <a:endParaRPr lang="en-US" sz="2200" dirty="0">
              <a:latin typeface="Arial" panose="020B0604020202020204" pitchFamily="34" charset="0"/>
              <a:cs typeface="Arial" panose="020B0604020202020204" pitchFamily="34" charset="0"/>
            </a:endParaRPr>
          </a:p>
        </p:txBody>
      </p:sp>
      <p:sp>
        <p:nvSpPr>
          <p:cNvPr id="20" name="TextBox 19"/>
          <p:cNvSpPr txBox="1"/>
          <p:nvPr/>
        </p:nvSpPr>
        <p:spPr>
          <a:xfrm>
            <a:off x="715182" y="3548818"/>
            <a:ext cx="5025472"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Make weather meaningful </a:t>
            </a:r>
            <a:r>
              <a:rPr lang="en-US" sz="2200" dirty="0" smtClean="0">
                <a:latin typeface="Arial" panose="020B0604020202020204" pitchFamily="34" charset="0"/>
                <a:cs typeface="Arial" panose="020B0604020202020204" pitchFamily="34" charset="0"/>
              </a:rPr>
              <a:t>to farmers by comparing to recent averages.</a:t>
            </a:r>
            <a:endParaRPr lang="en-US" sz="2200" dirty="0">
              <a:latin typeface="Arial" panose="020B0604020202020204" pitchFamily="34" charset="0"/>
              <a:cs typeface="Arial" panose="020B0604020202020204" pitchFamily="34" charset="0"/>
            </a:endParaRPr>
          </a:p>
        </p:txBody>
      </p:sp>
      <p:sp>
        <p:nvSpPr>
          <p:cNvPr id="21" name="TextBox 20"/>
          <p:cNvSpPr txBox="1"/>
          <p:nvPr/>
        </p:nvSpPr>
        <p:spPr>
          <a:xfrm>
            <a:off x="690966" y="4679345"/>
            <a:ext cx="4471584"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Combine with irrigation records to </a:t>
            </a:r>
            <a:r>
              <a:rPr lang="en-US" sz="2200" b="1" dirty="0" smtClean="0">
                <a:latin typeface="Arial" panose="020B0604020202020204" pitchFamily="34" charset="0"/>
                <a:cs typeface="Arial" panose="020B0604020202020204" pitchFamily="34" charset="0"/>
              </a:rPr>
              <a:t>track water availability</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22" name="TextBox 21"/>
          <p:cNvSpPr txBox="1"/>
          <p:nvPr/>
        </p:nvSpPr>
        <p:spPr>
          <a:xfrm>
            <a:off x="6520266" y="4679345"/>
            <a:ext cx="4471584" cy="1107996"/>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Plan harvests </a:t>
            </a:r>
            <a:r>
              <a:rPr lang="en-US" sz="2200" dirty="0" smtClean="0">
                <a:latin typeface="Arial" panose="020B0604020202020204" pitchFamily="34" charset="0"/>
                <a:cs typeface="Arial" panose="020B0604020202020204" pitchFamily="34" charset="0"/>
              </a:rPr>
              <a:t>with highly accurate GDD and growth stage monitoring.</a:t>
            </a:r>
            <a:endParaRPr lang="en-US" sz="2200" dirty="0">
              <a:latin typeface="Arial" panose="020B0604020202020204" pitchFamily="34" charset="0"/>
              <a:cs typeface="Arial" panose="020B0604020202020204" pitchFamily="34" charset="0"/>
            </a:endParaRPr>
          </a:p>
        </p:txBody>
      </p:sp>
      <p:sp>
        <p:nvSpPr>
          <p:cNvPr id="29" name="TextBox 28"/>
          <p:cNvSpPr txBox="1"/>
          <p:nvPr/>
        </p:nvSpPr>
        <p:spPr>
          <a:xfrm>
            <a:off x="6520266" y="1525003"/>
            <a:ext cx="487810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Augment your models &amp; reports </a:t>
            </a:r>
            <a:r>
              <a:rPr lang="en-US" sz="2200" dirty="0" smtClean="0">
                <a:latin typeface="Arial" panose="020B0604020202020204" pitchFamily="34" charset="0"/>
                <a:cs typeface="Arial" panose="020B0604020202020204" pitchFamily="34" charset="0"/>
              </a:rPr>
              <a:t>with weather and agronomic context.</a:t>
            </a:r>
            <a:endParaRPr lang="en-US" sz="2200" dirty="0">
              <a:latin typeface="Arial" panose="020B0604020202020204" pitchFamily="34" charset="0"/>
              <a:cs typeface="Arial" panose="020B0604020202020204" pitchFamily="34" charset="0"/>
            </a:endParaRPr>
          </a:p>
        </p:txBody>
      </p:sp>
      <p:sp>
        <p:nvSpPr>
          <p:cNvPr id="30" name="TextBox 29"/>
          <p:cNvSpPr txBox="1"/>
          <p:nvPr/>
        </p:nvSpPr>
        <p:spPr>
          <a:xfrm>
            <a:off x="690966" y="5724005"/>
            <a:ext cx="447158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Increase customer retention </a:t>
            </a:r>
            <a:r>
              <a:rPr lang="en-US" sz="2200" dirty="0" smtClean="0">
                <a:latin typeface="Arial" panose="020B0604020202020204" pitchFamily="34" charset="0"/>
                <a:cs typeface="Arial" panose="020B0604020202020204" pitchFamily="34" charset="0"/>
              </a:rPr>
              <a:t>and drive up frequency of use.</a:t>
            </a:r>
            <a:endParaRPr lang="en-US" sz="2200" dirty="0">
              <a:latin typeface="Arial" panose="020B0604020202020204" pitchFamily="34" charset="0"/>
              <a:cs typeface="Arial" panose="020B0604020202020204" pitchFamily="34" charset="0"/>
            </a:endParaRPr>
          </a:p>
        </p:txBody>
      </p:sp>
      <p:sp>
        <p:nvSpPr>
          <p:cNvPr id="31" name="TextBox 30"/>
          <p:cNvSpPr txBox="1"/>
          <p:nvPr/>
        </p:nvSpPr>
        <p:spPr>
          <a:xfrm>
            <a:off x="6520266" y="2526397"/>
            <a:ext cx="447158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What-if scenario testing </a:t>
            </a:r>
            <a:r>
              <a:rPr lang="en-US" sz="2200" dirty="0" smtClean="0">
                <a:latin typeface="Arial" panose="020B0604020202020204" pitchFamily="34" charset="0"/>
                <a:cs typeface="Arial" panose="020B0604020202020204" pitchFamily="34" charset="0"/>
              </a:rPr>
              <a:t>with interactive charting </a:t>
            </a:r>
            <a:endParaRPr lang="en-US" sz="2200" dirty="0">
              <a:latin typeface="Arial" panose="020B0604020202020204" pitchFamily="34" charset="0"/>
              <a:cs typeface="Arial" panose="020B0604020202020204" pitchFamily="34" charset="0"/>
            </a:endParaRPr>
          </a:p>
        </p:txBody>
      </p:sp>
      <p:sp>
        <p:nvSpPr>
          <p:cNvPr id="32" name="TextBox 31"/>
          <p:cNvSpPr txBox="1"/>
          <p:nvPr/>
        </p:nvSpPr>
        <p:spPr>
          <a:xfrm>
            <a:off x="6520266" y="3628207"/>
            <a:ext cx="4471584"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Measure and mitigate risks </a:t>
            </a:r>
            <a:r>
              <a:rPr lang="en-US" sz="2200" dirty="0" smtClean="0">
                <a:latin typeface="Arial" panose="020B0604020202020204" pitchFamily="34" charset="0"/>
                <a:cs typeface="Arial" panose="020B0604020202020204" pitchFamily="34" charset="0"/>
              </a:rPr>
              <a:t>from water stress, pests, or diseases.</a:t>
            </a:r>
            <a:endParaRPr lang="en-US" sz="2200" dirty="0">
              <a:latin typeface="Arial" panose="020B0604020202020204" pitchFamily="34" charset="0"/>
              <a:cs typeface="Arial" panose="020B0604020202020204" pitchFamily="34" charset="0"/>
            </a:endParaRPr>
          </a:p>
        </p:txBody>
      </p:sp>
      <p:cxnSp>
        <p:nvCxnSpPr>
          <p:cNvPr id="33" name="Straight Connector 32"/>
          <p:cNvCxnSpPr/>
          <p:nvPr/>
        </p:nvCxnSpPr>
        <p:spPr>
          <a:xfrm>
            <a:off x="6399597" y="1585884"/>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513" y="1585884"/>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398394" y="2602597"/>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93310" y="2602597"/>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98394" y="3666307"/>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310" y="3666307"/>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98394" y="4736495"/>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3310" y="4736495"/>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93310" y="5841494"/>
            <a:ext cx="0" cy="651952"/>
          </a:xfrm>
          <a:prstGeom prst="line">
            <a:avLst/>
          </a:prstGeom>
          <a:ln w="101600">
            <a:solidFill>
              <a:srgbClr val="E17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67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Adjust to Weather Variability</a:t>
            </a:r>
            <a:endParaRPr lang="en-US" dirty="0">
              <a:latin typeface="Arial" panose="020B0604020202020204" pitchFamily="34" charset="0"/>
              <a:cs typeface="Arial" panose="020B0604020202020204" pitchFamily="34" charset="0"/>
            </a:endParaRPr>
          </a:p>
        </p:txBody>
      </p:sp>
      <p:sp>
        <p:nvSpPr>
          <p:cNvPr id="5" name="Content Placeholder 2"/>
          <p:cNvSpPr txBox="1">
            <a:spLocks noChangeAspect="1"/>
          </p:cNvSpPr>
          <p:nvPr/>
        </p:nvSpPr>
        <p:spPr>
          <a:xfrm>
            <a:off x="3731445" y="1690687"/>
            <a:ext cx="8257083" cy="4171315"/>
          </a:xfrm>
          <a:prstGeom prst="rect">
            <a:avLst/>
          </a:prstGeom>
        </p:spPr>
        <p:txBody>
          <a:bodyPr vert="horz" lIns="64292" tIns="32146" rIns="64292" bIns="32146" rtlCol="0">
            <a:noAutofit/>
          </a:bodyPr>
          <a:lstStyle>
            <a:defPPr>
              <a:defRPr lang="en-US"/>
            </a:defPPr>
            <a:lvl1pPr indent="0" algn="ctr">
              <a:lnSpc>
                <a:spcPts val="4300"/>
              </a:lnSpc>
              <a:spcBef>
                <a:spcPts val="1000"/>
              </a:spcBef>
              <a:buFont typeface="Arial" panose="020B0604020202020204" pitchFamily="34" charset="0"/>
              <a:buNone/>
              <a:defRPr sz="3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sz="3375" dirty="0">
                <a:solidFill>
                  <a:schemeClr val="bg1">
                    <a:lumMod val="65000"/>
                  </a:schemeClr>
                </a:solidFill>
                <a:latin typeface="Arial" panose="020B0604020202020204" pitchFamily="34" charset="0"/>
                <a:cs typeface="Arial" panose="020B0604020202020204" pitchFamily="34" charset="0"/>
              </a:rPr>
              <a:t>By knowing to </a:t>
            </a:r>
          </a:p>
          <a:p>
            <a:pPr>
              <a:lnSpc>
                <a:spcPct val="100000"/>
              </a:lnSpc>
              <a:spcBef>
                <a:spcPts val="0"/>
              </a:spcBef>
            </a:pPr>
            <a:r>
              <a:rPr lang="en-US" sz="4640" dirty="0">
                <a:solidFill>
                  <a:schemeClr val="accent1"/>
                </a:solidFill>
                <a:latin typeface="Arial" panose="020B0604020202020204" pitchFamily="34" charset="0"/>
                <a:cs typeface="Arial" panose="020B0604020202020204" pitchFamily="34" charset="0"/>
              </a:rPr>
              <a:t>wait 15 days to plant</a:t>
            </a:r>
          </a:p>
          <a:p>
            <a:pPr>
              <a:lnSpc>
                <a:spcPct val="100000"/>
              </a:lnSpc>
              <a:spcBef>
                <a:spcPts val="0"/>
              </a:spcBef>
            </a:pPr>
            <a:endParaRPr lang="en-US" sz="3375" dirty="0">
              <a:solidFill>
                <a:schemeClr val="bg1">
                  <a:lumMod val="65000"/>
                </a:schemeClr>
              </a:solidFill>
              <a:latin typeface="Arial" panose="020B0604020202020204" pitchFamily="34" charset="0"/>
              <a:cs typeface="Arial" panose="020B0604020202020204" pitchFamily="34" charset="0"/>
            </a:endParaRPr>
          </a:p>
          <a:p>
            <a:pPr>
              <a:lnSpc>
                <a:spcPct val="100000"/>
              </a:lnSpc>
              <a:spcBef>
                <a:spcPts val="0"/>
              </a:spcBef>
            </a:pPr>
            <a:r>
              <a:rPr lang="en-US" sz="3375" dirty="0">
                <a:solidFill>
                  <a:schemeClr val="bg1">
                    <a:lumMod val="65000"/>
                  </a:schemeClr>
                </a:solidFill>
                <a:latin typeface="Arial" panose="020B0604020202020204" pitchFamily="34" charset="0"/>
                <a:cs typeface="Arial" panose="020B0604020202020204" pitchFamily="34" charset="0"/>
              </a:rPr>
              <a:t>her corn, a farmer in Uganda misses a drought </a:t>
            </a:r>
            <a:r>
              <a:rPr lang="en-US" sz="3375" dirty="0" smtClean="0">
                <a:solidFill>
                  <a:schemeClr val="bg1">
                    <a:lumMod val="65000"/>
                  </a:schemeClr>
                </a:solidFill>
                <a:latin typeface="Arial" panose="020B0604020202020204" pitchFamily="34" charset="0"/>
                <a:cs typeface="Arial" panose="020B0604020202020204" pitchFamily="34" charset="0"/>
              </a:rPr>
              <a:t>period</a:t>
            </a:r>
            <a:endParaRPr lang="en-US" sz="4640" dirty="0">
              <a:solidFill>
                <a:srgbClr val="1E86ED"/>
              </a:solidFill>
              <a:latin typeface="Arial" panose="020B0604020202020204" pitchFamily="34" charset="0"/>
              <a:cs typeface="Arial" panose="020B0604020202020204" pitchFamily="34" charset="0"/>
            </a:endParaRPr>
          </a:p>
          <a:p>
            <a:pPr>
              <a:lnSpc>
                <a:spcPct val="100000"/>
              </a:lnSpc>
              <a:spcBef>
                <a:spcPts val="0"/>
              </a:spcBef>
            </a:pPr>
            <a:r>
              <a:rPr lang="en-US" sz="4640" dirty="0">
                <a:solidFill>
                  <a:schemeClr val="accent1"/>
                </a:solidFill>
                <a:latin typeface="Arial" panose="020B0604020202020204" pitchFamily="34" charset="0"/>
                <a:cs typeface="Arial" panose="020B0604020202020204" pitchFamily="34" charset="0"/>
              </a:rPr>
              <a:t>and increases her yield by 3X</a:t>
            </a:r>
          </a:p>
        </p:txBody>
      </p:sp>
      <p:pic>
        <p:nvPicPr>
          <p:cNvPr id="6" name="Picture 5"/>
          <p:cNvPicPr>
            <a:picLocks noChangeAspect="1"/>
          </p:cNvPicPr>
          <p:nvPr/>
        </p:nvPicPr>
        <p:blipFill>
          <a:blip r:embed="rId2"/>
          <a:stretch>
            <a:fillRect/>
          </a:stretch>
        </p:blipFill>
        <p:spPr>
          <a:xfrm>
            <a:off x="838200" y="1690687"/>
            <a:ext cx="2705244" cy="4719147"/>
          </a:xfrm>
          <a:prstGeom prst="rect">
            <a:avLst/>
          </a:prstGeom>
        </p:spPr>
      </p:pic>
    </p:spTree>
    <p:extLst>
      <p:ext uri="{BB962C8B-B14F-4D97-AF65-F5344CB8AC3E}">
        <p14:creationId xmlns:p14="http://schemas.microsoft.com/office/powerpoint/2010/main" val="159131770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 Timing</a:t>
            </a:r>
            <a:endParaRPr lang="en-US" dirty="0"/>
          </a:p>
        </p:txBody>
      </p:sp>
      <p:pic>
        <p:nvPicPr>
          <p:cNvPr id="1028" name="Picture 4" descr="http://www.marketing-mojo.com/wp-content/uploads/2014/07/CornGrowthStages-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680" y="2457450"/>
            <a:ext cx="7168671" cy="418172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35120" y="2984740"/>
            <a:ext cx="2560593" cy="747622"/>
          </a:xfrm>
          <a:prstGeom prst="wedgeRoundRectCallout">
            <a:avLst>
              <a:gd name="adj1" fmla="val 1830"/>
              <a:gd name="adj2" fmla="val 21342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Now is the optimum time to apply herbicide to control weeds</a:t>
            </a:r>
            <a:endParaRPr lang="en-US" sz="1200" dirty="0"/>
          </a:p>
        </p:txBody>
      </p:sp>
      <p:sp>
        <p:nvSpPr>
          <p:cNvPr id="6" name="Rounded Rectangular Callout 5"/>
          <p:cNvSpPr/>
          <p:nvPr/>
        </p:nvSpPr>
        <p:spPr>
          <a:xfrm>
            <a:off x="7831538" y="1612689"/>
            <a:ext cx="2036901" cy="591804"/>
          </a:xfrm>
          <a:prstGeom prst="wedgeRoundRectCallout">
            <a:avLst>
              <a:gd name="adj1" fmla="val -56464"/>
              <a:gd name="adj2" fmla="val 326657"/>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Low rainfall predicted, consider applying nitrogen</a:t>
            </a:r>
            <a:endParaRPr lang="en-US" sz="12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657" r="2520" b="7881"/>
          <a:stretch/>
        </p:blipFill>
        <p:spPr>
          <a:xfrm>
            <a:off x="1797425" y="1104182"/>
            <a:ext cx="7293006" cy="5030993"/>
          </a:xfrm>
          <a:prstGeom prst="ellipse">
            <a:avLst/>
          </a:prstGeom>
        </p:spPr>
      </p:pic>
    </p:spTree>
    <p:extLst>
      <p:ext uri="{BB962C8B-B14F-4D97-AF65-F5344CB8AC3E}">
        <p14:creationId xmlns:p14="http://schemas.microsoft.com/office/powerpoint/2010/main" val="46995347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50000" y="50000"/>
                                    </p:animScale>
                                  </p:childTnLst>
                                </p:cTn>
                              </p:par>
                              <p:par>
                                <p:cTn id="7" presetID="42" presetClass="path" presetSubtype="0" accel="50000" decel="50000" fill="hold" nodeType="withEffect">
                                  <p:stCondLst>
                                    <p:cond delay="0"/>
                                  </p:stCondLst>
                                  <p:childTnLst>
                                    <p:animMotion origin="layout" path="M -4.375E-6 2.22222E-6 L -0.26471 -0.18334 " pathEditMode="relative" rAng="0" ptsTypes="AA">
                                      <p:cBhvr>
                                        <p:cTn id="8" dur="2000" fill="hold"/>
                                        <p:tgtEl>
                                          <p:spTgt spid="7"/>
                                        </p:tgtEl>
                                        <p:attrNameLst>
                                          <p:attrName>ppt_x</p:attrName>
                                          <p:attrName>ppt_y</p:attrName>
                                        </p:attrNameLst>
                                      </p:cBhvr>
                                      <p:rCtr x="-13242" y="-9167"/>
                                    </p:animMotion>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1000"/>
                                        <p:tgtEl>
                                          <p:spTgt spid="1028"/>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40" dirty="0">
                <a:latin typeface="Arial" panose="020B0604020202020204" pitchFamily="34" charset="0"/>
                <a:cs typeface="Arial" panose="020B0604020202020204" pitchFamily="34" charset="0"/>
              </a:rPr>
              <a:t>Predictive </a:t>
            </a:r>
            <a:r>
              <a:rPr lang="en-US" sz="4640" dirty="0" smtClean="0">
                <a:latin typeface="Arial" panose="020B0604020202020204" pitchFamily="34" charset="0"/>
                <a:cs typeface="Arial" panose="020B0604020202020204" pitchFamily="34" charset="0"/>
              </a:rPr>
              <a:t>Harvest Analytics</a:t>
            </a:r>
            <a:endParaRPr lang="en-US" sz="4640" dirty="0">
              <a:latin typeface="Arial" panose="020B0604020202020204" pitchFamily="34" charset="0"/>
              <a:cs typeface="Arial" panose="020B0604020202020204" pitchFamily="34" charset="0"/>
            </a:endParaRPr>
          </a:p>
        </p:txBody>
      </p:sp>
      <p:sp>
        <p:nvSpPr>
          <p:cNvPr id="4" name="Content Placeholder 2"/>
          <p:cNvSpPr txBox="1">
            <a:spLocks noChangeAspect="1"/>
          </p:cNvSpPr>
          <p:nvPr/>
        </p:nvSpPr>
        <p:spPr>
          <a:xfrm>
            <a:off x="4088921" y="1690688"/>
            <a:ext cx="7798756" cy="4309059"/>
          </a:xfrm>
          <a:prstGeom prst="rect">
            <a:avLst/>
          </a:prstGeom>
        </p:spPr>
        <p:txBody>
          <a:bodyPr vert="horz" lIns="64292" tIns="32146" rIns="64292" bIns="32146" rtlCol="0">
            <a:noAutofit/>
          </a:bodyPr>
          <a:lstStyle>
            <a:defPPr>
              <a:defRPr lang="en-US"/>
            </a:defPPr>
            <a:lvl1pPr indent="0" algn="ctr">
              <a:lnSpc>
                <a:spcPts val="4300"/>
              </a:lnSpc>
              <a:spcBef>
                <a:spcPts val="1000"/>
              </a:spcBef>
              <a:buFont typeface="Arial" panose="020B0604020202020204" pitchFamily="34" charset="0"/>
              <a:buNone/>
              <a:defRPr sz="3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sz="3375" dirty="0">
                <a:solidFill>
                  <a:schemeClr val="bg1">
                    <a:lumMod val="65000"/>
                  </a:schemeClr>
                </a:solidFill>
                <a:latin typeface="Arial" panose="020B0604020202020204" pitchFamily="34" charset="0"/>
                <a:cs typeface="Arial" panose="020B0604020202020204" pitchFamily="34" charset="0"/>
              </a:rPr>
              <a:t>A commercial vegetable grower receives </a:t>
            </a:r>
          </a:p>
          <a:p>
            <a:pPr>
              <a:lnSpc>
                <a:spcPct val="100000"/>
              </a:lnSpc>
              <a:spcBef>
                <a:spcPts val="0"/>
              </a:spcBef>
            </a:pPr>
            <a:r>
              <a:rPr lang="en-US" sz="4640" dirty="0" smtClean="0">
                <a:solidFill>
                  <a:schemeClr val="accent1"/>
                </a:solidFill>
                <a:latin typeface="Arial" panose="020B0604020202020204" pitchFamily="34" charset="0"/>
                <a:cs typeface="Arial" panose="020B0604020202020204" pitchFamily="34" charset="0"/>
              </a:rPr>
              <a:t>real-time </a:t>
            </a:r>
            <a:r>
              <a:rPr lang="en-US" sz="4640" dirty="0">
                <a:solidFill>
                  <a:schemeClr val="accent1"/>
                </a:solidFill>
                <a:latin typeface="Arial" panose="020B0604020202020204" pitchFamily="34" charset="0"/>
                <a:cs typeface="Arial" panose="020B0604020202020204" pitchFamily="34" charset="0"/>
              </a:rPr>
              <a:t>harvest date predictions</a:t>
            </a:r>
          </a:p>
          <a:p>
            <a:pPr>
              <a:lnSpc>
                <a:spcPct val="100000"/>
              </a:lnSpc>
              <a:spcBef>
                <a:spcPts val="0"/>
              </a:spcBef>
            </a:pPr>
            <a:r>
              <a:rPr lang="en-US" sz="3375" dirty="0" smtClean="0">
                <a:solidFill>
                  <a:schemeClr val="bg1">
                    <a:lumMod val="65000"/>
                  </a:schemeClr>
                </a:solidFill>
                <a:latin typeface="Arial" panose="020B0604020202020204" pitchFamily="34" charset="0"/>
                <a:cs typeface="Arial" panose="020B0604020202020204" pitchFamily="34" charset="0"/>
              </a:rPr>
              <a:t>and </a:t>
            </a:r>
            <a:r>
              <a:rPr lang="en-US" sz="3375" dirty="0">
                <a:solidFill>
                  <a:schemeClr val="bg1">
                    <a:lumMod val="65000"/>
                  </a:schemeClr>
                </a:solidFill>
                <a:latin typeface="Arial" panose="020B0604020202020204" pitchFamily="34" charset="0"/>
                <a:cs typeface="Arial" panose="020B0604020202020204" pitchFamily="34" charset="0"/>
              </a:rPr>
              <a:t>modifies his labor and harvesting schedule</a:t>
            </a:r>
          </a:p>
          <a:p>
            <a:pPr>
              <a:lnSpc>
                <a:spcPct val="100000"/>
              </a:lnSpc>
              <a:spcBef>
                <a:spcPts val="0"/>
              </a:spcBef>
            </a:pPr>
            <a:r>
              <a:rPr lang="en-US" sz="4640" dirty="0" smtClean="0">
                <a:solidFill>
                  <a:schemeClr val="accent1"/>
                </a:solidFill>
                <a:latin typeface="Arial" panose="020B0604020202020204" pitchFamily="34" charset="0"/>
                <a:cs typeface="Arial" panose="020B0604020202020204" pitchFamily="34" charset="0"/>
              </a:rPr>
              <a:t>to </a:t>
            </a:r>
            <a:r>
              <a:rPr lang="en-US" sz="4640" dirty="0">
                <a:solidFill>
                  <a:schemeClr val="accent1"/>
                </a:solidFill>
                <a:latin typeface="Arial" panose="020B0604020202020204" pitchFamily="34" charset="0"/>
                <a:cs typeface="Arial" panose="020B0604020202020204" pitchFamily="34" charset="0"/>
              </a:rPr>
              <a:t>reduce crop loss by 25%</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7587"/>
                    </a14:imgEffect>
                    <a14:imgEffect>
                      <a14:brightnessContrast bright="15000"/>
                    </a14:imgEffect>
                  </a14:imgLayer>
                </a14:imgProps>
              </a:ext>
            </a:extLst>
          </a:blip>
          <a:stretch>
            <a:fillRect/>
          </a:stretch>
        </p:blipFill>
        <p:spPr>
          <a:xfrm>
            <a:off x="838200" y="1690688"/>
            <a:ext cx="2680031" cy="4675165"/>
          </a:xfrm>
          <a:prstGeom prst="rect">
            <a:avLst/>
          </a:prstGeom>
        </p:spPr>
      </p:pic>
    </p:spTree>
    <p:extLst>
      <p:ext uri="{BB962C8B-B14F-4D97-AF65-F5344CB8AC3E}">
        <p14:creationId xmlns:p14="http://schemas.microsoft.com/office/powerpoint/2010/main" val="24689182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40" dirty="0" smtClean="0">
                <a:latin typeface="Arial" panose="020B0604020202020204" pitchFamily="34" charset="0"/>
                <a:cs typeface="Arial" panose="020B0604020202020204" pitchFamily="34" charset="0"/>
              </a:rPr>
              <a:t>Mitigate Pest </a:t>
            </a:r>
            <a:r>
              <a:rPr lang="en-US" sz="4640" dirty="0">
                <a:latin typeface="Arial" panose="020B0604020202020204" pitchFamily="34" charset="0"/>
                <a:cs typeface="Arial" panose="020B0604020202020204" pitchFamily="34" charset="0"/>
              </a:rPr>
              <a:t>and </a:t>
            </a:r>
            <a:r>
              <a:rPr lang="en-US" sz="4640" dirty="0" smtClean="0">
                <a:latin typeface="Arial" panose="020B0604020202020204" pitchFamily="34" charset="0"/>
                <a:cs typeface="Arial" panose="020B0604020202020204" pitchFamily="34" charset="0"/>
              </a:rPr>
              <a:t>Disease</a:t>
            </a:r>
            <a:endParaRPr lang="en-US" sz="4640" dirty="0">
              <a:latin typeface="Arial" panose="020B0604020202020204" pitchFamily="34" charset="0"/>
              <a:cs typeface="Arial" panose="020B0604020202020204" pitchFamily="34" charset="0"/>
            </a:endParaRPr>
          </a:p>
        </p:txBody>
      </p:sp>
      <p:sp>
        <p:nvSpPr>
          <p:cNvPr id="4" name="Content Placeholder 2"/>
          <p:cNvSpPr txBox="1">
            <a:spLocks noChangeAspect="1"/>
          </p:cNvSpPr>
          <p:nvPr/>
        </p:nvSpPr>
        <p:spPr>
          <a:xfrm>
            <a:off x="4028536" y="1690688"/>
            <a:ext cx="7884355" cy="4468571"/>
          </a:xfrm>
          <a:prstGeom prst="rect">
            <a:avLst/>
          </a:prstGeom>
        </p:spPr>
        <p:txBody>
          <a:bodyPr vert="horz" lIns="64292" tIns="32146" rIns="64292" bIns="32146" rtlCol="0">
            <a:noAutofit/>
          </a:bodyPr>
          <a:lstStyle>
            <a:defPPr>
              <a:defRPr lang="en-US"/>
            </a:defPPr>
            <a:lvl1pPr indent="0" algn="ctr">
              <a:lnSpc>
                <a:spcPts val="4300"/>
              </a:lnSpc>
              <a:spcBef>
                <a:spcPts val="1000"/>
              </a:spcBef>
              <a:buFont typeface="Arial" panose="020B0604020202020204" pitchFamily="34" charset="0"/>
              <a:buNone/>
              <a:defRPr sz="3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sz="3375" dirty="0">
                <a:solidFill>
                  <a:schemeClr val="bg1">
                    <a:lumMod val="65000"/>
                  </a:schemeClr>
                </a:solidFill>
                <a:latin typeface="Arial" panose="020B0604020202020204" pitchFamily="34" charset="0"/>
                <a:cs typeface="Arial" panose="020B0604020202020204" pitchFamily="34" charset="0"/>
              </a:rPr>
              <a:t>A farmer receives an </a:t>
            </a:r>
            <a:r>
              <a:rPr lang="en-US" sz="4640" dirty="0">
                <a:solidFill>
                  <a:schemeClr val="accent1"/>
                </a:solidFill>
                <a:latin typeface="Arial" panose="020B0604020202020204" pitchFamily="34" charset="0"/>
                <a:cs typeface="Arial" panose="020B0604020202020204" pitchFamily="34" charset="0"/>
              </a:rPr>
              <a:t>SMS alert</a:t>
            </a:r>
            <a:r>
              <a:rPr lang="en-US" sz="3375" b="1" dirty="0">
                <a:solidFill>
                  <a:schemeClr val="accent1"/>
                </a:solidFill>
                <a:latin typeface="Arial" panose="020B0604020202020204" pitchFamily="34" charset="0"/>
                <a:cs typeface="Arial" panose="020B0604020202020204" pitchFamily="34" charset="0"/>
              </a:rPr>
              <a:t> </a:t>
            </a:r>
            <a:r>
              <a:rPr lang="en-US" sz="3375" dirty="0">
                <a:solidFill>
                  <a:schemeClr val="bg1">
                    <a:lumMod val="65000"/>
                  </a:schemeClr>
                </a:solidFill>
                <a:latin typeface="Arial" panose="020B0604020202020204" pitchFamily="34" charset="0"/>
                <a:cs typeface="Arial" panose="020B0604020202020204" pitchFamily="34" charset="0"/>
              </a:rPr>
              <a:t>about </a:t>
            </a:r>
            <a:r>
              <a:rPr lang="en-US" sz="4640" dirty="0">
                <a:solidFill>
                  <a:schemeClr val="accent1"/>
                </a:solidFill>
                <a:latin typeface="Arial" panose="020B0604020202020204" pitchFamily="34" charset="0"/>
                <a:cs typeface="Arial" panose="020B0604020202020204" pitchFamily="34" charset="0"/>
              </a:rPr>
              <a:t>Rice Blast Fungus </a:t>
            </a:r>
            <a:endParaRPr lang="en-US" sz="3375" dirty="0" smtClean="0">
              <a:solidFill>
                <a:schemeClr val="bg1">
                  <a:lumMod val="65000"/>
                </a:schemeClr>
              </a:solidFill>
              <a:latin typeface="Arial" panose="020B0604020202020204" pitchFamily="34" charset="0"/>
              <a:cs typeface="Arial" panose="020B0604020202020204" pitchFamily="34" charset="0"/>
            </a:endParaRPr>
          </a:p>
          <a:p>
            <a:pPr>
              <a:lnSpc>
                <a:spcPct val="100000"/>
              </a:lnSpc>
              <a:spcBef>
                <a:spcPts val="0"/>
              </a:spcBef>
            </a:pPr>
            <a:r>
              <a:rPr lang="en-US" sz="3375" dirty="0" smtClean="0">
                <a:solidFill>
                  <a:schemeClr val="bg1">
                    <a:lumMod val="65000"/>
                  </a:schemeClr>
                </a:solidFill>
                <a:latin typeface="Arial" panose="020B0604020202020204" pitchFamily="34" charset="0"/>
                <a:cs typeface="Arial" panose="020B0604020202020204" pitchFamily="34" charset="0"/>
              </a:rPr>
              <a:t>with </a:t>
            </a:r>
            <a:r>
              <a:rPr lang="en-US" sz="3375" dirty="0">
                <a:solidFill>
                  <a:schemeClr val="bg1">
                    <a:lumMod val="65000"/>
                  </a:schemeClr>
                </a:solidFill>
                <a:latin typeface="Arial" panose="020B0604020202020204" pitchFamily="34" charset="0"/>
                <a:cs typeface="Arial" panose="020B0604020202020204" pitchFamily="34" charset="0"/>
              </a:rPr>
              <a:t>a </a:t>
            </a:r>
            <a:r>
              <a:rPr lang="en-US" sz="3797" dirty="0">
                <a:solidFill>
                  <a:schemeClr val="bg1">
                    <a:lumMod val="65000"/>
                  </a:schemeClr>
                </a:solidFill>
                <a:latin typeface="Arial" panose="020B0604020202020204" pitchFamily="34" charset="0"/>
                <a:cs typeface="Arial" panose="020B0604020202020204" pitchFamily="34" charset="0"/>
              </a:rPr>
              <a:t>recommendation </a:t>
            </a:r>
            <a:r>
              <a:rPr lang="en-US" sz="3375" dirty="0">
                <a:solidFill>
                  <a:schemeClr val="bg1">
                    <a:lumMod val="65000"/>
                  </a:schemeClr>
                </a:solidFill>
                <a:latin typeface="Arial" panose="020B0604020202020204" pitchFamily="34" charset="0"/>
                <a:cs typeface="Arial" panose="020B0604020202020204" pitchFamily="34" charset="0"/>
              </a:rPr>
              <a:t>to fertilize within </a:t>
            </a:r>
          </a:p>
          <a:p>
            <a:pPr>
              <a:lnSpc>
                <a:spcPct val="100000"/>
              </a:lnSpc>
              <a:spcBef>
                <a:spcPts val="0"/>
              </a:spcBef>
            </a:pPr>
            <a:r>
              <a:rPr lang="en-US" sz="3375" dirty="0">
                <a:solidFill>
                  <a:schemeClr val="bg1">
                    <a:lumMod val="65000"/>
                  </a:schemeClr>
                </a:solidFill>
                <a:latin typeface="Arial" panose="020B0604020202020204" pitchFamily="34" charset="0"/>
                <a:cs typeface="Arial" panose="020B0604020202020204" pitchFamily="34" charset="0"/>
              </a:rPr>
              <a:t>7 days and </a:t>
            </a:r>
            <a:r>
              <a:rPr lang="en-US" sz="4640" dirty="0">
                <a:solidFill>
                  <a:schemeClr val="accent1"/>
                </a:solidFill>
                <a:latin typeface="Arial" panose="020B0604020202020204" pitchFamily="34" charset="0"/>
                <a:cs typeface="Arial" panose="020B0604020202020204" pitchFamily="34" charset="0"/>
              </a:rPr>
              <a:t>prevents the disease</a:t>
            </a:r>
            <a:r>
              <a:rPr lang="en-US" sz="3375" dirty="0">
                <a:solidFill>
                  <a:schemeClr val="accent1"/>
                </a:solidFill>
                <a:latin typeface="Arial" panose="020B0604020202020204" pitchFamily="34" charset="0"/>
                <a:cs typeface="Arial" panose="020B0604020202020204" pitchFamily="34" charset="0"/>
              </a:rPr>
              <a:t> </a:t>
            </a:r>
          </a:p>
          <a:p>
            <a:pPr>
              <a:lnSpc>
                <a:spcPct val="100000"/>
              </a:lnSpc>
              <a:spcBef>
                <a:spcPts val="0"/>
              </a:spcBef>
            </a:pPr>
            <a:endParaRPr lang="en-US" sz="3797" dirty="0" smtClean="0">
              <a:solidFill>
                <a:schemeClr val="bg1">
                  <a:lumMod val="65000"/>
                </a:schemeClr>
              </a:solidFill>
              <a:latin typeface="Arial" panose="020B0604020202020204" pitchFamily="34" charset="0"/>
              <a:cs typeface="Arial" panose="020B0604020202020204" pitchFamily="34" charset="0"/>
            </a:endParaRPr>
          </a:p>
          <a:p>
            <a:pPr>
              <a:lnSpc>
                <a:spcPct val="100000"/>
              </a:lnSpc>
              <a:spcBef>
                <a:spcPts val="0"/>
              </a:spcBef>
            </a:pPr>
            <a:r>
              <a:rPr lang="en-US" sz="3797" dirty="0" smtClean="0">
                <a:solidFill>
                  <a:schemeClr val="bg1">
                    <a:lumMod val="65000"/>
                  </a:schemeClr>
                </a:solidFill>
                <a:latin typeface="Arial" panose="020B0604020202020204" pitchFamily="34" charset="0"/>
                <a:cs typeface="Arial" panose="020B0604020202020204" pitchFamily="34" charset="0"/>
              </a:rPr>
              <a:t>producing </a:t>
            </a:r>
            <a:r>
              <a:rPr lang="en-US" sz="3797" dirty="0">
                <a:solidFill>
                  <a:schemeClr val="bg1">
                    <a:lumMod val="65000"/>
                  </a:schemeClr>
                </a:solidFill>
                <a:latin typeface="Arial" panose="020B0604020202020204" pitchFamily="34" charset="0"/>
                <a:cs typeface="Arial" panose="020B0604020202020204" pitchFamily="34" charset="0"/>
              </a:rPr>
              <a:t>a </a:t>
            </a:r>
            <a:r>
              <a:rPr lang="en-US" sz="4640" dirty="0">
                <a:solidFill>
                  <a:schemeClr val="accent1"/>
                </a:solidFill>
                <a:latin typeface="Arial" panose="020B0604020202020204" pitchFamily="34" charset="0"/>
                <a:cs typeface="Arial" panose="020B0604020202020204" pitchFamily="34" charset="0"/>
              </a:rPr>
              <a:t>30 bushel surplus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brightnessContrast bright="15000"/>
                    </a14:imgEffect>
                  </a14:imgLayer>
                </a14:imgProps>
              </a:ext>
            </a:extLst>
          </a:blip>
          <a:stretch>
            <a:fillRect/>
          </a:stretch>
        </p:blipFill>
        <p:spPr>
          <a:xfrm>
            <a:off x="929374" y="1690688"/>
            <a:ext cx="2604394" cy="4543221"/>
          </a:xfrm>
          <a:prstGeom prst="rect">
            <a:avLst/>
          </a:prstGeom>
        </p:spPr>
      </p:pic>
    </p:spTree>
    <p:extLst>
      <p:ext uri="{BB962C8B-B14F-4D97-AF65-F5344CB8AC3E}">
        <p14:creationId xmlns:p14="http://schemas.microsoft.com/office/powerpoint/2010/main" val="35427270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663"/>
          <a:stretch/>
        </p:blipFill>
        <p:spPr>
          <a:xfrm>
            <a:off x="0" y="-179409"/>
            <a:ext cx="12192000" cy="6939643"/>
          </a:xfrm>
          <a:prstGeom prst="rect">
            <a:avLst/>
          </a:prstGeom>
        </p:spPr>
      </p:pic>
      <p:sp>
        <p:nvSpPr>
          <p:cNvPr id="11" name="TextBox 10"/>
          <p:cNvSpPr txBox="1"/>
          <p:nvPr/>
        </p:nvSpPr>
        <p:spPr>
          <a:xfrm>
            <a:off x="380830" y="6550223"/>
            <a:ext cx="8316700" cy="215444"/>
          </a:xfrm>
          <a:prstGeom prst="rect">
            <a:avLst/>
          </a:prstGeom>
          <a:noFill/>
        </p:spPr>
        <p:txBody>
          <a:bodyPr wrap="none" rtlCol="0">
            <a:spAutoFit/>
          </a:bodyPr>
          <a:lstStyle/>
          <a:p>
            <a:r>
              <a:rPr lang="de-DE" sz="800" dirty="0" smtClean="0">
                <a:solidFill>
                  <a:schemeClr val="tx1">
                    <a:lumMod val="90000"/>
                    <a:lumOff val="10000"/>
                  </a:schemeClr>
                </a:solidFill>
                <a:latin typeface="Arial" charset="0"/>
                <a:ea typeface="Arial" charset="0"/>
                <a:cs typeface="Arial" charset="0"/>
              </a:rPr>
              <a:t>©2016 aWhere, Inc. </a:t>
            </a:r>
            <a:r>
              <a:rPr lang="en-US" sz="800" dirty="0" smtClean="0">
                <a:solidFill>
                  <a:schemeClr val="tx1">
                    <a:lumMod val="90000"/>
                    <a:lumOff val="10000"/>
                  </a:schemeClr>
                </a:solidFill>
                <a:latin typeface="Arial" charset="0"/>
                <a:ea typeface="Arial" charset="0"/>
                <a:cs typeface="Arial" charset="0"/>
              </a:rPr>
              <a:t>Customer logos </a:t>
            </a:r>
            <a:r>
              <a:rPr lang="de-DE" sz="800" dirty="0" smtClean="0">
                <a:solidFill>
                  <a:schemeClr val="tx1">
                    <a:lumMod val="90000"/>
                    <a:lumOff val="10000"/>
                  </a:schemeClr>
                </a:solidFill>
                <a:latin typeface="Arial" charset="0"/>
                <a:ea typeface="Arial" charset="0"/>
                <a:cs typeface="Arial" charset="0"/>
              </a:rPr>
              <a:t>copyrighted by their respective owners. </a:t>
            </a:r>
            <a:r>
              <a:rPr lang="en-US" sz="800" dirty="0" smtClean="0">
                <a:solidFill>
                  <a:schemeClr val="tx1">
                    <a:lumMod val="90000"/>
                    <a:lumOff val="10000"/>
                  </a:schemeClr>
                </a:solidFill>
                <a:latin typeface="Arial" charset="0"/>
                <a:ea typeface="Arial" charset="0"/>
                <a:cs typeface="Arial" charset="0"/>
              </a:rPr>
              <a:t>Some images licensed under Creative Commons courtesy NOAA, Ladd Observatory, Stephen Bowler </a:t>
            </a:r>
            <a:endParaRPr lang="en-US" sz="800" dirty="0">
              <a:solidFill>
                <a:schemeClr val="tx1">
                  <a:lumMod val="90000"/>
                  <a:lumOff val="10000"/>
                </a:schemeClr>
              </a:solidFill>
              <a:latin typeface="Arial" charset="0"/>
              <a:ea typeface="Arial" charset="0"/>
              <a:cs typeface="Arial" charset="0"/>
            </a:endParaRPr>
          </a:p>
        </p:txBody>
      </p:sp>
      <p:sp>
        <p:nvSpPr>
          <p:cNvPr id="13" name="Rectangle 12"/>
          <p:cNvSpPr/>
          <p:nvPr/>
        </p:nvSpPr>
        <p:spPr>
          <a:xfrm>
            <a:off x="0" y="3165691"/>
            <a:ext cx="12192000" cy="1348299"/>
          </a:xfrm>
          <a:prstGeom prst="rect">
            <a:avLst/>
          </a:prstGeom>
          <a:solidFill>
            <a:srgbClr val="0093C9">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98073" y="3184010"/>
            <a:ext cx="8186152" cy="1261884"/>
          </a:xfrm>
          <a:prstGeom prst="rect">
            <a:avLst/>
          </a:prstGeom>
          <a:noFill/>
        </p:spPr>
        <p:txBody>
          <a:bodyPr wrap="none" rtlCol="0">
            <a:spAutoFit/>
          </a:bodyPr>
          <a:lstStyle/>
          <a:p>
            <a:pPr algn="ctr"/>
            <a:r>
              <a:rPr lang="en-US" sz="4400" dirty="0" smtClean="0">
                <a:solidFill>
                  <a:schemeClr val="bg1"/>
                </a:solidFill>
              </a:rPr>
              <a:t>Happy National Agriculture Day!</a:t>
            </a:r>
            <a:endParaRPr lang="en-US" sz="3200" dirty="0" smtClean="0">
              <a:solidFill>
                <a:schemeClr val="bg1"/>
              </a:solidFill>
            </a:endParaRPr>
          </a:p>
          <a:p>
            <a:pPr algn="ctr"/>
            <a:r>
              <a:rPr lang="en-US" sz="3200" dirty="0" smtClean="0">
                <a:solidFill>
                  <a:schemeClr val="bg1"/>
                </a:solidFill>
              </a:rPr>
              <a:t>March 15</a:t>
            </a:r>
            <a:r>
              <a:rPr lang="en-US" sz="3200" baseline="30000" dirty="0" smtClean="0">
                <a:solidFill>
                  <a:schemeClr val="bg1"/>
                </a:solidFill>
              </a:rPr>
              <a:t>th</a:t>
            </a:r>
            <a:r>
              <a:rPr lang="en-US" sz="3200" dirty="0" smtClean="0">
                <a:solidFill>
                  <a:schemeClr val="bg1"/>
                </a:solidFill>
              </a:rPr>
              <a:t> 2016</a:t>
            </a:r>
            <a:endParaRPr lang="en-US" sz="4400" dirty="0">
              <a:solidFill>
                <a:schemeClr val="bg1"/>
              </a:solidFill>
            </a:endParaRPr>
          </a:p>
        </p:txBody>
      </p:sp>
    </p:spTree>
    <p:extLst>
      <p:ext uri="{BB962C8B-B14F-4D97-AF65-F5344CB8AC3E}">
        <p14:creationId xmlns:p14="http://schemas.microsoft.com/office/powerpoint/2010/main" val="428758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Small Holder Farmers</a:t>
            </a:r>
            <a:endParaRPr lang="en-US" dirty="0">
              <a:latin typeface="Arial" panose="020B0604020202020204" pitchFamily="34" charset="0"/>
              <a:cs typeface="Arial" panose="020B0604020202020204" pitchFamily="34" charset="0"/>
            </a:endParaRPr>
          </a:p>
        </p:txBody>
      </p:sp>
      <p:sp>
        <p:nvSpPr>
          <p:cNvPr id="6" name="Content Placeholder 2"/>
          <p:cNvSpPr txBox="1">
            <a:spLocks noChangeAspect="1"/>
          </p:cNvSpPr>
          <p:nvPr/>
        </p:nvSpPr>
        <p:spPr>
          <a:xfrm>
            <a:off x="4308749" y="1613139"/>
            <a:ext cx="7883252" cy="4353693"/>
          </a:xfrm>
          <a:prstGeom prst="rect">
            <a:avLst/>
          </a:prstGeom>
        </p:spPr>
        <p:txBody>
          <a:bodyPr vert="horz" lIns="64292" tIns="32146" rIns="64292" bIns="32146" rtlCol="0">
            <a:noAutofit/>
          </a:bodyPr>
          <a:lstStyle>
            <a:defPPr>
              <a:defRPr lang="en-US"/>
            </a:defPPr>
            <a:lvl1pPr indent="0" algn="ctr">
              <a:lnSpc>
                <a:spcPts val="4300"/>
              </a:lnSpc>
              <a:spcBef>
                <a:spcPts val="1000"/>
              </a:spcBef>
              <a:buFont typeface="Arial" panose="020B0604020202020204" pitchFamily="34" charset="0"/>
              <a:buNone/>
              <a:defRPr sz="3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094" dirty="0">
                <a:solidFill>
                  <a:srgbClr val="A6A6A6"/>
                </a:solidFill>
                <a:latin typeface="Arial" panose="020B0604020202020204" pitchFamily="34" charset="0"/>
                <a:cs typeface="Arial" panose="020B0604020202020204" pitchFamily="34" charset="0"/>
              </a:rPr>
              <a:t>Working with </a:t>
            </a:r>
            <a:r>
              <a:rPr lang="en-US" sz="3375" dirty="0">
                <a:solidFill>
                  <a:schemeClr val="accent1"/>
                </a:solidFill>
                <a:latin typeface="Arial" panose="020B0604020202020204" pitchFamily="34" charset="0"/>
                <a:cs typeface="Arial" panose="020B0604020202020204" pitchFamily="34" charset="0"/>
              </a:rPr>
              <a:t>local partners </a:t>
            </a:r>
            <a:r>
              <a:rPr lang="en-US" sz="3094" dirty="0">
                <a:solidFill>
                  <a:srgbClr val="A6A6A6"/>
                </a:solidFill>
                <a:latin typeface="Arial" panose="020B0604020202020204" pitchFamily="34" charset="0"/>
                <a:cs typeface="Arial" panose="020B0604020202020204" pitchFamily="34" charset="0"/>
              </a:rPr>
              <a:t>to push</a:t>
            </a:r>
            <a:r>
              <a:rPr lang="en-US" sz="3375" dirty="0">
                <a:solidFill>
                  <a:srgbClr val="1E86ED"/>
                </a:solidFill>
                <a:latin typeface="Arial" panose="020B0604020202020204" pitchFamily="34" charset="0"/>
                <a:cs typeface="Arial" panose="020B0604020202020204" pitchFamily="34" charset="0"/>
              </a:rPr>
              <a:t/>
            </a:r>
            <a:br>
              <a:rPr lang="en-US" sz="3375" dirty="0">
                <a:solidFill>
                  <a:srgbClr val="1E86ED"/>
                </a:solidFill>
                <a:latin typeface="Arial" panose="020B0604020202020204" pitchFamily="34" charset="0"/>
                <a:cs typeface="Arial" panose="020B0604020202020204" pitchFamily="34" charset="0"/>
              </a:rPr>
            </a:br>
            <a:r>
              <a:rPr lang="en-US" sz="3375" dirty="0" smtClean="0">
                <a:solidFill>
                  <a:schemeClr val="accent1"/>
                </a:solidFill>
                <a:latin typeface="Arial" panose="020B0604020202020204" pitchFamily="34" charset="0"/>
                <a:cs typeface="Arial" panose="020B0604020202020204" pitchFamily="34" charset="0"/>
              </a:rPr>
              <a:t>personalized </a:t>
            </a:r>
            <a:r>
              <a:rPr lang="en-US" sz="3375" dirty="0">
                <a:solidFill>
                  <a:schemeClr val="accent1"/>
                </a:solidFill>
                <a:latin typeface="Arial" panose="020B0604020202020204" pitchFamily="34" charset="0"/>
                <a:cs typeface="Arial" panose="020B0604020202020204" pitchFamily="34" charset="0"/>
              </a:rPr>
              <a:t>agronomic tips </a:t>
            </a:r>
          </a:p>
          <a:p>
            <a:r>
              <a:rPr lang="en-US" sz="3094" dirty="0" smtClean="0">
                <a:solidFill>
                  <a:srgbClr val="A6A6A6"/>
                </a:solidFill>
                <a:latin typeface="Arial" panose="020B0604020202020204" pitchFamily="34" charset="0"/>
                <a:cs typeface="Arial" panose="020B0604020202020204" pitchFamily="34" charset="0"/>
              </a:rPr>
              <a:t>to </a:t>
            </a:r>
            <a:r>
              <a:rPr lang="en-US" sz="3094" dirty="0">
                <a:solidFill>
                  <a:srgbClr val="A6A6A6"/>
                </a:solidFill>
                <a:latin typeface="Arial" panose="020B0604020202020204" pitchFamily="34" charset="0"/>
                <a:cs typeface="Arial" panose="020B0604020202020204" pitchFamily="34" charset="0"/>
              </a:rPr>
              <a:t>farmers via </a:t>
            </a:r>
          </a:p>
          <a:p>
            <a:r>
              <a:rPr lang="en-US" sz="3375" dirty="0">
                <a:solidFill>
                  <a:schemeClr val="accent1"/>
                </a:solidFill>
                <a:latin typeface="Arial" panose="020B0604020202020204" pitchFamily="34" charset="0"/>
                <a:cs typeface="Arial" panose="020B0604020202020204" pitchFamily="34" charset="0"/>
              </a:rPr>
              <a:t>SMS, Voice and Mobile Apps</a:t>
            </a:r>
            <a:r>
              <a:rPr lang="en-US" sz="3375" dirty="0">
                <a:solidFill>
                  <a:srgbClr val="1E86ED"/>
                </a:solidFill>
                <a:latin typeface="Arial" panose="020B0604020202020204" pitchFamily="34" charset="0"/>
                <a:cs typeface="Arial" panose="020B0604020202020204" pitchFamily="34" charset="0"/>
              </a:rPr>
              <a:t> </a:t>
            </a:r>
          </a:p>
          <a:p>
            <a:r>
              <a:rPr lang="en-US" sz="3094" dirty="0">
                <a:solidFill>
                  <a:srgbClr val="A6A6A6"/>
                </a:solidFill>
                <a:latin typeface="Arial" panose="020B0604020202020204" pitchFamily="34" charset="0"/>
                <a:cs typeface="Arial" panose="020B0604020202020204" pitchFamily="34" charset="0"/>
              </a:rPr>
              <a:t>supported with </a:t>
            </a:r>
            <a:r>
              <a:rPr lang="en-US" sz="3375" dirty="0">
                <a:solidFill>
                  <a:schemeClr val="accent1"/>
                </a:solidFill>
                <a:latin typeface="Arial" panose="020B0604020202020204" pitchFamily="34" charset="0"/>
                <a:cs typeface="Arial" panose="020B0604020202020204" pitchFamily="34" charset="0"/>
              </a:rPr>
              <a:t>Call Center Apps</a:t>
            </a:r>
            <a:endParaRPr lang="en-US" sz="3094" dirty="0">
              <a:solidFill>
                <a:schemeClr val="accent1"/>
              </a:solidFill>
              <a:latin typeface="Arial" panose="020B0604020202020204" pitchFamily="34" charset="0"/>
              <a:cs typeface="Arial" panose="020B0604020202020204" pitchFamily="34" charset="0"/>
            </a:endParaRPr>
          </a:p>
          <a:p>
            <a:r>
              <a:rPr lang="en-US" sz="3094" dirty="0" smtClean="0">
                <a:solidFill>
                  <a:srgbClr val="A6A6A6"/>
                </a:solidFill>
                <a:latin typeface="Arial" panose="020B0604020202020204" pitchFamily="34" charset="0"/>
                <a:cs typeface="Arial" panose="020B0604020202020204" pitchFamily="34" charset="0"/>
              </a:rPr>
              <a:t>Farmers </a:t>
            </a:r>
            <a:r>
              <a:rPr lang="en-US" sz="3094" dirty="0">
                <a:solidFill>
                  <a:srgbClr val="A6A6A6"/>
                </a:solidFill>
                <a:latin typeface="Arial" panose="020B0604020202020204" pitchFamily="34" charset="0"/>
                <a:cs typeface="Arial" panose="020B0604020202020204" pitchFamily="34" charset="0"/>
              </a:rPr>
              <a:t>are equipped to make </a:t>
            </a:r>
          </a:p>
          <a:p>
            <a:r>
              <a:rPr lang="en-US" sz="3375" dirty="0">
                <a:solidFill>
                  <a:schemeClr val="accent1"/>
                </a:solidFill>
                <a:latin typeface="Arial" panose="020B0604020202020204" pitchFamily="34" charset="0"/>
                <a:cs typeface="Arial" panose="020B0604020202020204" pitchFamily="34" charset="0"/>
              </a:rPr>
              <a:t>better growing decisions</a:t>
            </a:r>
          </a:p>
        </p:txBody>
      </p:sp>
      <p:pic>
        <p:nvPicPr>
          <p:cNvPr id="5" name="Picture 4"/>
          <p:cNvPicPr>
            <a:picLocks noChangeAspect="1"/>
          </p:cNvPicPr>
          <p:nvPr/>
        </p:nvPicPr>
        <p:blipFill>
          <a:blip r:embed="rId2"/>
          <a:stretch>
            <a:fillRect/>
          </a:stretch>
        </p:blipFill>
        <p:spPr>
          <a:xfrm>
            <a:off x="785840" y="1696409"/>
            <a:ext cx="1727787" cy="1439822"/>
          </a:xfrm>
          <a:prstGeom prst="ellipse">
            <a:avLst/>
          </a:prstGeom>
          <a:ln w="38100">
            <a:solidFill>
              <a:schemeClr val="accent1"/>
            </a:solidFill>
          </a:ln>
        </p:spPr>
      </p:pic>
      <p:pic>
        <p:nvPicPr>
          <p:cNvPr id="7" name="Picture 6"/>
          <p:cNvPicPr>
            <a:picLocks noChangeAspect="1"/>
          </p:cNvPicPr>
          <p:nvPr/>
        </p:nvPicPr>
        <p:blipFill>
          <a:blip r:embed="rId3"/>
          <a:stretch>
            <a:fillRect/>
          </a:stretch>
        </p:blipFill>
        <p:spPr>
          <a:xfrm>
            <a:off x="762728" y="3944198"/>
            <a:ext cx="1786256" cy="1503285"/>
          </a:xfrm>
          <a:prstGeom prst="ellipse">
            <a:avLst/>
          </a:prstGeom>
          <a:ln w="38100">
            <a:solidFill>
              <a:schemeClr val="accent1"/>
            </a:solidFill>
          </a:ln>
        </p:spPr>
      </p:pic>
      <p:grpSp>
        <p:nvGrpSpPr>
          <p:cNvPr id="8" name="Group 7"/>
          <p:cNvGrpSpPr/>
          <p:nvPr/>
        </p:nvGrpSpPr>
        <p:grpSpPr>
          <a:xfrm>
            <a:off x="2933444" y="3980814"/>
            <a:ext cx="596037" cy="1103431"/>
            <a:chOff x="4356812" y="1048703"/>
            <a:chExt cx="1133582" cy="2809875"/>
          </a:xfrm>
        </p:grpSpPr>
        <p:pic>
          <p:nvPicPr>
            <p:cNvPr id="9" name="Picture 8"/>
            <p:cNvPicPr>
              <a:picLocks noChangeAspect="1"/>
            </p:cNvPicPr>
            <p:nvPr/>
          </p:nvPicPr>
          <p:blipFill rotWithShape="1">
            <a:blip r:embed="rId4"/>
            <a:srcRect l="15453" r="14949"/>
            <a:stretch/>
          </p:blipFill>
          <p:spPr>
            <a:xfrm>
              <a:off x="4356812" y="1048703"/>
              <a:ext cx="1133582" cy="2809875"/>
            </a:xfrm>
            <a:prstGeom prst="rect">
              <a:avLst/>
            </a:prstGeom>
          </p:spPr>
        </p:pic>
        <p:sp>
          <p:nvSpPr>
            <p:cNvPr id="10" name="Rectangle 9"/>
            <p:cNvSpPr/>
            <p:nvPr/>
          </p:nvSpPr>
          <p:spPr>
            <a:xfrm>
              <a:off x="4537055" y="1476388"/>
              <a:ext cx="790221" cy="1013177"/>
            </a:xfrm>
            <a:prstGeom prst="rect">
              <a:avLst/>
            </a:prstGeom>
            <a:solidFill>
              <a:schemeClr val="bg1"/>
            </a:solidFill>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sz="95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4537055" y="1482100"/>
              <a:ext cx="764909" cy="781183"/>
            </a:xfrm>
            <a:prstGeom prst="rect">
              <a:avLst/>
            </a:prstGeom>
          </p:spPr>
        </p:pic>
      </p:gr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9273" t="7909" r="15389" b="56088"/>
          <a:stretch/>
        </p:blipFill>
        <p:spPr>
          <a:xfrm>
            <a:off x="2858511" y="1856955"/>
            <a:ext cx="1866472" cy="1157029"/>
          </a:xfrm>
          <a:prstGeom prst="rect">
            <a:avLst/>
          </a:prstGeom>
        </p:spPr>
      </p:pic>
      <p:pic>
        <p:nvPicPr>
          <p:cNvPr id="13" name="Picture 6" descr="Image result for Weather ap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0647" y="4649481"/>
            <a:ext cx="728102" cy="7924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ghanacurrentjobs.com/wp-content/uploads/2012/09/esoko-Jobs-in-Ghan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37" y="5678596"/>
            <a:ext cx="1615191" cy="115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3081804" y="5699743"/>
            <a:ext cx="1073516" cy="1031325"/>
          </a:xfrm>
          <a:prstGeom prst="rect">
            <a:avLst/>
          </a:prstGeom>
        </p:spPr>
      </p:pic>
    </p:spTree>
    <p:extLst>
      <p:ext uri="{BB962C8B-B14F-4D97-AF65-F5344CB8AC3E}">
        <p14:creationId xmlns:p14="http://schemas.microsoft.com/office/powerpoint/2010/main" val="46443424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Mile: Ag Market Opportunities</a:t>
            </a:r>
            <a:endParaRPr lang="en-US" dirty="0"/>
          </a:p>
        </p:txBody>
      </p:sp>
      <p:sp>
        <p:nvSpPr>
          <p:cNvPr id="3" name="Content Placeholder 2"/>
          <p:cNvSpPr>
            <a:spLocks noGrp="1"/>
          </p:cNvSpPr>
          <p:nvPr>
            <p:ph idx="1"/>
          </p:nvPr>
        </p:nvSpPr>
        <p:spPr>
          <a:xfrm>
            <a:off x="838201" y="1825625"/>
            <a:ext cx="5741147" cy="4351338"/>
          </a:xfrm>
        </p:spPr>
        <p:txBody>
          <a:bodyPr/>
          <a:lstStyle/>
          <a:p>
            <a:r>
              <a:rPr lang="en-US" dirty="0">
                <a:latin typeface="Geogrotesque Md" panose="02000000000000000000"/>
              </a:rPr>
              <a:t> Food production needs to increase by 70% by 2050</a:t>
            </a:r>
          </a:p>
          <a:p>
            <a:r>
              <a:rPr lang="en-US" dirty="0" smtClean="0">
                <a:latin typeface="Geogrotesque Md" panose="02000000000000000000"/>
              </a:rPr>
              <a:t> Less than 1M </a:t>
            </a:r>
            <a:r>
              <a:rPr lang="en-US" dirty="0">
                <a:latin typeface="Geogrotesque Md" panose="02000000000000000000"/>
              </a:rPr>
              <a:t>farmers in the </a:t>
            </a:r>
            <a:r>
              <a:rPr lang="en-US" dirty="0" smtClean="0">
                <a:latin typeface="Geogrotesque Md" panose="02000000000000000000"/>
              </a:rPr>
              <a:t>US but 580M </a:t>
            </a:r>
            <a:r>
              <a:rPr lang="en-US" dirty="0">
                <a:latin typeface="Geogrotesque Md" panose="02000000000000000000"/>
              </a:rPr>
              <a:t>farmers globally</a:t>
            </a:r>
          </a:p>
          <a:p>
            <a:r>
              <a:rPr lang="en-US" dirty="0" smtClean="0">
                <a:latin typeface="Geogrotesque Md" panose="02000000000000000000"/>
              </a:rPr>
              <a:t> Population </a:t>
            </a:r>
            <a:r>
              <a:rPr lang="en-US" dirty="0">
                <a:latin typeface="Geogrotesque Md" panose="02000000000000000000"/>
              </a:rPr>
              <a:t>growth </a:t>
            </a:r>
            <a:r>
              <a:rPr lang="en-US" dirty="0" smtClean="0">
                <a:latin typeface="Geogrotesque Md" panose="02000000000000000000"/>
              </a:rPr>
              <a:t>mostly in </a:t>
            </a:r>
            <a:r>
              <a:rPr lang="en-US" dirty="0">
                <a:latin typeface="Geogrotesque Md" panose="02000000000000000000"/>
              </a:rPr>
              <a:t>Africa and </a:t>
            </a:r>
            <a:r>
              <a:rPr lang="en-US" dirty="0" smtClean="0">
                <a:latin typeface="Geogrotesque Md" panose="02000000000000000000"/>
              </a:rPr>
              <a:t>Asia</a:t>
            </a:r>
          </a:p>
          <a:p>
            <a:r>
              <a:rPr lang="en-US" dirty="0">
                <a:latin typeface="Geogrotesque Md" panose="02000000000000000000"/>
              </a:rPr>
              <a:t> </a:t>
            </a:r>
            <a:r>
              <a:rPr lang="en-US" dirty="0" smtClean="0">
                <a:latin typeface="Geogrotesque Md" panose="02000000000000000000"/>
              </a:rPr>
              <a:t>80 million farmers with access to information services in 2020 (GSMA)</a:t>
            </a:r>
            <a:endParaRPr lang="en-US" dirty="0">
              <a:latin typeface="Geogrotesque Md" panose="02000000000000000000"/>
            </a:endParaRPr>
          </a:p>
          <a:p>
            <a:endParaRPr lang="en-US" dirty="0">
              <a:latin typeface="Geogrotesque Md" panose="02000000000000000000"/>
            </a:endParaRPr>
          </a:p>
        </p:txBody>
      </p:sp>
      <p:pic>
        <p:nvPicPr>
          <p:cNvPr id="4" name="Picture 6" descr="http://www.wri.org/sites/default/files/uploads/food_gap_0.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728"/>
          <a:stretch/>
        </p:blipFill>
        <p:spPr bwMode="auto">
          <a:xfrm>
            <a:off x="8904884" y="842071"/>
            <a:ext cx="3348051" cy="2145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21229"/>
          <a:stretch/>
        </p:blipFill>
        <p:spPr>
          <a:xfrm>
            <a:off x="7210280" y="2795065"/>
            <a:ext cx="4516659" cy="2293560"/>
          </a:xfrm>
          <a:prstGeom prst="rect">
            <a:avLst/>
          </a:prstGeom>
        </p:spPr>
      </p:pic>
      <p:pic>
        <p:nvPicPr>
          <p:cNvPr id="6" name="Picture 5"/>
          <p:cNvPicPr>
            <a:picLocks noChangeAspect="1"/>
          </p:cNvPicPr>
          <p:nvPr/>
        </p:nvPicPr>
        <p:blipFill rotWithShape="1">
          <a:blip r:embed="rId4"/>
          <a:srcRect t="8400"/>
          <a:stretch/>
        </p:blipFill>
        <p:spPr>
          <a:xfrm>
            <a:off x="6684284" y="4675257"/>
            <a:ext cx="4057075" cy="21006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cxnSp>
        <p:nvCxnSpPr>
          <p:cNvPr id="7" name="Straight Connector 6"/>
          <p:cNvCxnSpPr/>
          <p:nvPr/>
        </p:nvCxnSpPr>
        <p:spPr>
          <a:xfrm flipV="1">
            <a:off x="7268510" y="3941655"/>
            <a:ext cx="2490952" cy="105864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9629734" y="3792825"/>
            <a:ext cx="274320" cy="274320"/>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10" idx="7"/>
          </p:cNvCxnSpPr>
          <p:nvPr/>
        </p:nvCxnSpPr>
        <p:spPr>
          <a:xfrm flipV="1">
            <a:off x="7788476" y="3742101"/>
            <a:ext cx="3089973" cy="208012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0644302" y="3701928"/>
            <a:ext cx="274320" cy="274320"/>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16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Mile: Ag Barriers and Challenges</a:t>
            </a:r>
            <a:endParaRPr lang="en-US" dirty="0"/>
          </a:p>
        </p:txBody>
      </p:sp>
      <p:sp>
        <p:nvSpPr>
          <p:cNvPr id="3" name="Content Placeholder 2"/>
          <p:cNvSpPr>
            <a:spLocks noGrp="1"/>
          </p:cNvSpPr>
          <p:nvPr>
            <p:ph idx="1"/>
          </p:nvPr>
        </p:nvSpPr>
        <p:spPr>
          <a:xfrm>
            <a:off x="838200" y="1825625"/>
            <a:ext cx="4527430" cy="4351338"/>
          </a:xfrm>
        </p:spPr>
        <p:txBody>
          <a:bodyPr>
            <a:normAutofit fontScale="85000" lnSpcReduction="20000"/>
          </a:bodyPr>
          <a:lstStyle/>
          <a:p>
            <a:r>
              <a:rPr lang="en-US" dirty="0" smtClean="0"/>
              <a:t> Data Access</a:t>
            </a:r>
          </a:p>
          <a:p>
            <a:pPr lvl="1"/>
            <a:r>
              <a:rPr lang="en-US" dirty="0" smtClean="0"/>
              <a:t>Data standards and open </a:t>
            </a:r>
            <a:r>
              <a:rPr lang="en-US" dirty="0"/>
              <a:t>data</a:t>
            </a:r>
          </a:p>
          <a:p>
            <a:r>
              <a:rPr lang="en-US" dirty="0" smtClean="0"/>
              <a:t> Articulating Value</a:t>
            </a:r>
          </a:p>
          <a:p>
            <a:pPr lvl="1"/>
            <a:r>
              <a:rPr lang="en-US" dirty="0"/>
              <a:t>V</a:t>
            </a:r>
            <a:r>
              <a:rPr lang="en-US" dirty="0" smtClean="0"/>
              <a:t>alue </a:t>
            </a:r>
            <a:r>
              <a:rPr lang="en-US" dirty="0"/>
              <a:t>vs </a:t>
            </a:r>
            <a:r>
              <a:rPr lang="en-US" dirty="0" smtClean="0"/>
              <a:t>cost, what is it worth? who pays?</a:t>
            </a:r>
            <a:endParaRPr lang="en-US" dirty="0"/>
          </a:p>
          <a:p>
            <a:r>
              <a:rPr lang="en-US" dirty="0" smtClean="0"/>
              <a:t> Time to Scale</a:t>
            </a:r>
          </a:p>
          <a:p>
            <a:pPr lvl="1"/>
            <a:r>
              <a:rPr lang="en-US" dirty="0" smtClean="0"/>
              <a:t>Scale is required for profitability – but takes time!</a:t>
            </a:r>
          </a:p>
          <a:p>
            <a:r>
              <a:rPr lang="en-US" dirty="0"/>
              <a:t> </a:t>
            </a:r>
            <a:r>
              <a:rPr lang="en-US" dirty="0" smtClean="0"/>
              <a:t>Market Demand</a:t>
            </a:r>
          </a:p>
          <a:p>
            <a:pPr lvl="1"/>
            <a:r>
              <a:rPr lang="en-US" dirty="0" smtClean="0"/>
              <a:t>Productivity increase must be matched with market access</a:t>
            </a:r>
          </a:p>
          <a:p>
            <a:r>
              <a:rPr lang="en-US" dirty="0"/>
              <a:t> </a:t>
            </a:r>
            <a:r>
              <a:rPr lang="en-US" dirty="0" smtClean="0"/>
              <a:t>Maturity of the Ag Value Chain</a:t>
            </a:r>
          </a:p>
          <a:p>
            <a:pPr lvl="1"/>
            <a:r>
              <a:rPr lang="en-US" dirty="0" smtClean="0"/>
              <a:t>Seed suppliers, input providers, ag retailers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744" y="1690688"/>
            <a:ext cx="6246195" cy="4180396"/>
          </a:xfrm>
          <a:prstGeom prst="rect">
            <a:avLst/>
          </a:prstGeom>
        </p:spPr>
      </p:pic>
    </p:spTree>
    <p:extLst>
      <p:ext uri="{BB962C8B-B14F-4D97-AF65-F5344CB8AC3E}">
        <p14:creationId xmlns:p14="http://schemas.microsoft.com/office/powerpoint/2010/main" val="92223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684"/>
          <a:stretch/>
        </p:blipFill>
        <p:spPr>
          <a:xfrm>
            <a:off x="20773" y="176292"/>
            <a:ext cx="12192000" cy="7269712"/>
          </a:xfrm>
          <a:prstGeom prst="rect">
            <a:avLst/>
          </a:prstGeom>
        </p:spPr>
      </p:pic>
      <p:sp>
        <p:nvSpPr>
          <p:cNvPr id="2" name="Title 1"/>
          <p:cNvSpPr>
            <a:spLocks noGrp="1"/>
          </p:cNvSpPr>
          <p:nvPr>
            <p:ph type="title"/>
          </p:nvPr>
        </p:nvSpPr>
        <p:spPr/>
        <p:txBody>
          <a:bodyPr>
            <a:normAutofit/>
          </a:bodyPr>
          <a:lstStyle/>
          <a:p>
            <a:r>
              <a:rPr lang="en-US" sz="4000" dirty="0" smtClean="0"/>
              <a:t>Last Mile: Ag Framework Recommendations</a:t>
            </a:r>
            <a:endParaRPr lang="en-US" sz="4000" dirty="0"/>
          </a:p>
        </p:txBody>
      </p:sp>
      <p:sp>
        <p:nvSpPr>
          <p:cNvPr id="3" name="Content Placeholder 2"/>
          <p:cNvSpPr>
            <a:spLocks noGrp="1"/>
          </p:cNvSpPr>
          <p:nvPr>
            <p:ph idx="1"/>
          </p:nvPr>
        </p:nvSpPr>
        <p:spPr>
          <a:xfrm>
            <a:off x="838201" y="1451556"/>
            <a:ext cx="5334000" cy="4637520"/>
          </a:xfrm>
        </p:spPr>
        <p:txBody>
          <a:bodyPr>
            <a:normAutofit lnSpcReduction="10000"/>
          </a:bodyPr>
          <a:lstStyle/>
          <a:p>
            <a:r>
              <a:rPr lang="en-US" dirty="0" smtClean="0"/>
              <a:t>Data Access</a:t>
            </a:r>
          </a:p>
          <a:p>
            <a:pPr lvl="1"/>
            <a:r>
              <a:rPr lang="en-US" dirty="0" smtClean="0"/>
              <a:t>Consistent </a:t>
            </a:r>
            <a:r>
              <a:rPr lang="en-US" dirty="0"/>
              <a:t>and </a:t>
            </a:r>
            <a:r>
              <a:rPr lang="en-US" dirty="0" smtClean="0"/>
              <a:t>easy data sharing and integration</a:t>
            </a:r>
          </a:p>
          <a:p>
            <a:pPr lvl="1"/>
            <a:r>
              <a:rPr lang="en-US" dirty="0" smtClean="0"/>
              <a:t>API’s, API’s, API’s!</a:t>
            </a:r>
          </a:p>
          <a:p>
            <a:pPr lvl="1"/>
            <a:r>
              <a:rPr lang="en-US" dirty="0"/>
              <a:t>Current, Correct, Consistent, </a:t>
            </a:r>
            <a:r>
              <a:rPr lang="en-US" dirty="0" smtClean="0"/>
              <a:t>Complete</a:t>
            </a:r>
          </a:p>
          <a:p>
            <a:r>
              <a:rPr lang="en-US" dirty="0" smtClean="0"/>
              <a:t> Flexible </a:t>
            </a:r>
            <a:r>
              <a:rPr lang="en-US" dirty="0"/>
              <a:t>Business Models</a:t>
            </a:r>
          </a:p>
          <a:p>
            <a:pPr lvl="1"/>
            <a:r>
              <a:rPr lang="en-US" dirty="0"/>
              <a:t>Innovative business models</a:t>
            </a:r>
          </a:p>
          <a:p>
            <a:pPr lvl="1"/>
            <a:r>
              <a:rPr lang="en-US" dirty="0"/>
              <a:t>e.g. offset free or low cost data with value added services</a:t>
            </a:r>
          </a:p>
          <a:p>
            <a:pPr lvl="1"/>
            <a:r>
              <a:rPr lang="en-US" dirty="0"/>
              <a:t>Flexibility to accommodate a wide range of value propositions</a:t>
            </a:r>
          </a:p>
          <a:p>
            <a:endParaRPr lang="en-US" dirty="0" smtClean="0"/>
          </a:p>
        </p:txBody>
      </p:sp>
      <p:sp>
        <p:nvSpPr>
          <p:cNvPr id="7" name="Content Placeholder 2"/>
          <p:cNvSpPr txBox="1">
            <a:spLocks/>
          </p:cNvSpPr>
          <p:nvPr/>
        </p:nvSpPr>
        <p:spPr>
          <a:xfrm>
            <a:off x="6276109" y="1464038"/>
            <a:ext cx="5915891" cy="3551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lumMod val="50000"/>
                  </a:schemeClr>
                </a:solidFill>
                <a:latin typeface="Geogrotesque Md" panose="02000000000000000000" pitchFamily="50"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Part of a Data Ecosystem</a:t>
            </a:r>
          </a:p>
          <a:p>
            <a:pPr lvl="1"/>
            <a:r>
              <a:rPr lang="en-US" dirty="0" smtClean="0"/>
              <a:t>Integration </a:t>
            </a:r>
            <a:r>
              <a:rPr lang="en-US" dirty="0"/>
              <a:t>with a variety of data </a:t>
            </a:r>
            <a:r>
              <a:rPr lang="en-US" dirty="0" smtClean="0"/>
              <a:t>sets</a:t>
            </a:r>
          </a:p>
          <a:p>
            <a:pPr lvl="1"/>
            <a:r>
              <a:rPr lang="en-US" dirty="0" smtClean="0"/>
              <a:t>Big data innovations</a:t>
            </a:r>
          </a:p>
          <a:p>
            <a:pPr lvl="1"/>
            <a:r>
              <a:rPr lang="en-US" dirty="0" smtClean="0"/>
              <a:t>Rapid </a:t>
            </a:r>
            <a:r>
              <a:rPr lang="en-US" dirty="0"/>
              <a:t>development in </a:t>
            </a:r>
            <a:r>
              <a:rPr lang="en-US" dirty="0" err="1"/>
              <a:t>IoT</a:t>
            </a:r>
            <a:r>
              <a:rPr lang="en-US" dirty="0"/>
              <a:t> and Big </a:t>
            </a:r>
            <a:r>
              <a:rPr lang="en-US" dirty="0" smtClean="0"/>
              <a:t>Data</a:t>
            </a:r>
          </a:p>
          <a:p>
            <a:pPr lvl="1"/>
            <a:r>
              <a:rPr lang="en-US" dirty="0" smtClean="0"/>
              <a:t>Ag/weather </a:t>
            </a:r>
            <a:r>
              <a:rPr lang="en-US" dirty="0"/>
              <a:t>investments IBM, </a:t>
            </a:r>
            <a:r>
              <a:rPr lang="en-US" dirty="0" smtClean="0"/>
              <a:t>Monsanto, Intel</a:t>
            </a:r>
            <a:r>
              <a:rPr lang="en-US" dirty="0"/>
              <a:t>, </a:t>
            </a:r>
            <a:r>
              <a:rPr lang="en-US" dirty="0" smtClean="0"/>
              <a:t>Panasonic, SAP</a:t>
            </a:r>
          </a:p>
        </p:txBody>
      </p:sp>
    </p:spTree>
    <p:extLst>
      <p:ext uri="{BB962C8B-B14F-4D97-AF65-F5344CB8AC3E}">
        <p14:creationId xmlns:p14="http://schemas.microsoft.com/office/powerpoint/2010/main" val="2674637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edriel.com/wp-content/uploads/2014/12/Captura-de-pantalla-2015-03-26-a-las-12.59.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531" y="3467223"/>
            <a:ext cx="7630937" cy="34516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29879" y="365125"/>
            <a:ext cx="10515600" cy="1325563"/>
          </a:xfrm>
        </p:spPr>
        <p:txBody>
          <a:bodyPr/>
          <a:lstStyle/>
          <a:p>
            <a:r>
              <a:rPr lang="en-US" dirty="0" err="1" smtClean="0">
                <a:latin typeface="Arial" panose="020B0604020202020204" pitchFamily="34" charset="0"/>
                <a:cs typeface="Arial" panose="020B0604020202020204" pitchFamily="34" charset="0"/>
              </a:rPr>
              <a:t>IoT</a:t>
            </a:r>
            <a:r>
              <a:rPr lang="en-US" dirty="0" smtClean="0">
                <a:latin typeface="Arial" panose="020B0604020202020204" pitchFamily="34" charset="0"/>
                <a:cs typeface="Arial" panose="020B0604020202020204" pitchFamily="34" charset="0"/>
              </a:rPr>
              <a:t> and Big Data in Agriculture</a:t>
            </a:r>
            <a:endParaRPr lang="en-US" dirty="0">
              <a:latin typeface="Arial" panose="020B0604020202020204" pitchFamily="34" charset="0"/>
              <a:cs typeface="Arial" panose="020B0604020202020204" pitchFamily="34" charset="0"/>
            </a:endParaRPr>
          </a:p>
        </p:txBody>
      </p:sp>
      <p:pic>
        <p:nvPicPr>
          <p:cNvPr id="2052" name="Picture 4" descr="http://blog.cambridgeconsultants.com/consumer-products/wp-content/uploads/2015/09/Farm-300x17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990" r="1251"/>
          <a:stretch/>
        </p:blipFill>
        <p:spPr bwMode="auto">
          <a:xfrm>
            <a:off x="9030398" y="2357033"/>
            <a:ext cx="1701260" cy="1573602"/>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descr="http://cdn.modernfarmer.com/wp-content/uploads/2014/02/soiliq-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751"/>
          <a:stretch/>
        </p:blipFill>
        <p:spPr bwMode="auto">
          <a:xfrm>
            <a:off x="1252619" y="2443414"/>
            <a:ext cx="1600962" cy="1553298"/>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http://atmelcorporation.files.wordpress.com/2013/11/figure-1_rosphere-537x300.jpg"/>
          <p:cNvPicPr>
            <a:picLocks noChangeAspect="1" noChangeArrowheads="1"/>
          </p:cNvPicPr>
          <p:nvPr/>
        </p:nvPicPr>
        <p:blipFill rotWithShape="1">
          <a:blip r:embed="rId5">
            <a:extLst>
              <a:ext uri="{28A0092B-C50C-407E-A947-70E740481C1C}">
                <a14:useLocalDpi xmlns:a14="http://schemas.microsoft.com/office/drawing/2010/main" val="0"/>
              </a:ext>
            </a:extLst>
          </a:blip>
          <a:srcRect l="23799" t="-477" r="19970" b="477"/>
          <a:stretch/>
        </p:blipFill>
        <p:spPr bwMode="auto">
          <a:xfrm>
            <a:off x="9072295" y="4315539"/>
            <a:ext cx="1532363" cy="1501061"/>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62" name="Picture 14" descr="http://www.farm-smart.co.uk/images/news/3a90b4019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49" t="-382" r="25959" b="382"/>
          <a:stretch/>
        </p:blipFill>
        <p:spPr bwMode="auto">
          <a:xfrm>
            <a:off x="5145766" y="2000784"/>
            <a:ext cx="1560792" cy="1505991"/>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64" name="Picture 16" descr="http://www.wfs.org/Upload/u19037/ztrap.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248" r="7801"/>
          <a:stretch/>
        </p:blipFill>
        <p:spPr bwMode="auto">
          <a:xfrm>
            <a:off x="3128128" y="2012339"/>
            <a:ext cx="1580539" cy="148288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a:srcRect l="14288" r="4120"/>
          <a:stretch/>
        </p:blipFill>
        <p:spPr>
          <a:xfrm>
            <a:off x="1335185" y="4413791"/>
            <a:ext cx="1602233" cy="1558555"/>
          </a:xfrm>
          <a:prstGeom prst="ellipse">
            <a:avLst/>
          </a:prstGeom>
          <a:ln w="38100">
            <a:solidFill>
              <a:schemeClr val="bg1"/>
            </a:solidFill>
          </a:ln>
        </p:spPr>
      </p:pic>
      <p:sp>
        <p:nvSpPr>
          <p:cNvPr id="2" name="TextBox 1"/>
          <p:cNvSpPr txBox="1"/>
          <p:nvPr/>
        </p:nvSpPr>
        <p:spPr>
          <a:xfrm>
            <a:off x="124955" y="4458398"/>
            <a:ext cx="1391728" cy="1200329"/>
          </a:xfrm>
          <a:prstGeom prst="rect">
            <a:avLst/>
          </a:prstGeom>
          <a:noFill/>
        </p:spPr>
        <p:txBody>
          <a:bodyPr wrap="square" rtlCol="0">
            <a:spAutoFit/>
          </a:bodyPr>
          <a:lstStyle/>
          <a:p>
            <a:r>
              <a:rPr lang="en-US" dirty="0" smtClean="0">
                <a:solidFill>
                  <a:srgbClr val="0093C9"/>
                </a:solidFill>
                <a:latin typeface="Arial" panose="020B0604020202020204" pitchFamily="34" charset="0"/>
                <a:cs typeface="Arial" panose="020B0604020202020204" pitchFamily="34" charset="0"/>
              </a:rPr>
              <a:t>Smaller cheaper weather stations</a:t>
            </a:r>
            <a:endParaRPr lang="en-US" dirty="0">
              <a:solidFill>
                <a:srgbClr val="0093C9"/>
              </a:solidFill>
              <a:latin typeface="Arial" panose="020B0604020202020204" pitchFamily="34" charset="0"/>
              <a:cs typeface="Arial" panose="020B0604020202020204" pitchFamily="34" charset="0"/>
            </a:endParaRPr>
          </a:p>
        </p:txBody>
      </p:sp>
      <p:sp>
        <p:nvSpPr>
          <p:cNvPr id="11" name="TextBox 10"/>
          <p:cNvSpPr txBox="1"/>
          <p:nvPr/>
        </p:nvSpPr>
        <p:spPr>
          <a:xfrm>
            <a:off x="251478" y="1955743"/>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Soil moisture sensors</a:t>
            </a:r>
            <a:endParaRPr lang="en-US" dirty="0">
              <a:solidFill>
                <a:srgbClr val="0093C9"/>
              </a:solidFill>
              <a:latin typeface="Arial" panose="020B0604020202020204" pitchFamily="34" charset="0"/>
              <a:cs typeface="Arial" panose="020B0604020202020204" pitchFamily="34" charset="0"/>
            </a:endParaRPr>
          </a:p>
        </p:txBody>
      </p:sp>
      <p:sp>
        <p:nvSpPr>
          <p:cNvPr id="12" name="TextBox 11"/>
          <p:cNvSpPr txBox="1"/>
          <p:nvPr/>
        </p:nvSpPr>
        <p:spPr>
          <a:xfrm>
            <a:off x="3162704" y="1399161"/>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Connected pest traps</a:t>
            </a:r>
            <a:endParaRPr lang="en-US" dirty="0">
              <a:solidFill>
                <a:srgbClr val="0093C9"/>
              </a:solidFill>
              <a:latin typeface="Arial" panose="020B0604020202020204" pitchFamily="34" charset="0"/>
              <a:cs typeface="Arial" panose="020B0604020202020204" pitchFamily="34" charset="0"/>
            </a:endParaRPr>
          </a:p>
        </p:txBody>
      </p:sp>
      <p:sp>
        <p:nvSpPr>
          <p:cNvPr id="13" name="TextBox 12"/>
          <p:cNvSpPr txBox="1"/>
          <p:nvPr/>
        </p:nvSpPr>
        <p:spPr>
          <a:xfrm>
            <a:off x="5194625" y="1399161"/>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Connected machinery</a:t>
            </a:r>
            <a:endParaRPr lang="en-US" dirty="0">
              <a:solidFill>
                <a:srgbClr val="0093C9"/>
              </a:solidFill>
              <a:latin typeface="Arial" panose="020B0604020202020204" pitchFamily="34" charset="0"/>
              <a:cs typeface="Arial" panose="020B0604020202020204" pitchFamily="34" charset="0"/>
            </a:endParaRPr>
          </a:p>
        </p:txBody>
      </p:sp>
      <p:sp>
        <p:nvSpPr>
          <p:cNvPr id="14" name="TextBox 13"/>
          <p:cNvSpPr txBox="1"/>
          <p:nvPr/>
        </p:nvSpPr>
        <p:spPr>
          <a:xfrm>
            <a:off x="10282602" y="2089843"/>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Drone imagery</a:t>
            </a:r>
            <a:endParaRPr lang="en-US" dirty="0">
              <a:solidFill>
                <a:srgbClr val="0093C9"/>
              </a:solidFill>
              <a:latin typeface="Arial" panose="020B0604020202020204" pitchFamily="34" charset="0"/>
              <a:cs typeface="Arial" panose="020B0604020202020204" pitchFamily="34" charset="0"/>
            </a:endParaRPr>
          </a:p>
        </p:txBody>
      </p:sp>
      <p:sp>
        <p:nvSpPr>
          <p:cNvPr id="15" name="TextBox 14"/>
          <p:cNvSpPr txBox="1"/>
          <p:nvPr/>
        </p:nvSpPr>
        <p:spPr>
          <a:xfrm>
            <a:off x="10563803" y="4778442"/>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New sensor technologies</a:t>
            </a:r>
            <a:endParaRPr lang="en-US" dirty="0">
              <a:solidFill>
                <a:srgbClr val="0093C9"/>
              </a:solidFill>
              <a:latin typeface="Arial" panose="020B0604020202020204" pitchFamily="34" charset="0"/>
              <a:cs typeface="Arial" panose="020B0604020202020204" pitchFamily="34" charset="0"/>
            </a:endParaRPr>
          </a:p>
        </p:txBody>
      </p:sp>
      <p:pic>
        <p:nvPicPr>
          <p:cNvPr id="1026" name="Picture 2" descr="http://ucce.ucdavis.edu/files/repository/calag/img6602p76.jpg"/>
          <p:cNvPicPr>
            <a:picLocks noChangeAspect="1" noChangeArrowheads="1"/>
          </p:cNvPicPr>
          <p:nvPr/>
        </p:nvPicPr>
        <p:blipFill rotWithShape="1">
          <a:blip r:embed="rId9">
            <a:extLst>
              <a:ext uri="{28A0092B-C50C-407E-A947-70E740481C1C}">
                <a14:useLocalDpi xmlns:a14="http://schemas.microsoft.com/office/drawing/2010/main" val="0"/>
              </a:ext>
            </a:extLst>
          </a:blip>
          <a:srcRect l="5376" r="25522"/>
          <a:stretch/>
        </p:blipFill>
        <p:spPr bwMode="auto">
          <a:xfrm>
            <a:off x="7093045" y="2000784"/>
            <a:ext cx="1512915" cy="1505991"/>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59505" y="1399160"/>
            <a:ext cx="1579993" cy="646331"/>
          </a:xfrm>
          <a:prstGeom prst="rect">
            <a:avLst/>
          </a:prstGeom>
          <a:noFill/>
        </p:spPr>
        <p:txBody>
          <a:bodyPr wrap="square" rtlCol="0">
            <a:spAutoFit/>
          </a:bodyPr>
          <a:lstStyle/>
          <a:p>
            <a:pPr algn="ctr"/>
            <a:r>
              <a:rPr lang="en-US" dirty="0" smtClean="0">
                <a:solidFill>
                  <a:srgbClr val="0093C9"/>
                </a:solidFill>
                <a:latin typeface="Arial" panose="020B0604020202020204" pitchFamily="34" charset="0"/>
                <a:cs typeface="Arial" panose="020B0604020202020204" pitchFamily="34" charset="0"/>
              </a:rPr>
              <a:t>RFID</a:t>
            </a:r>
          </a:p>
          <a:p>
            <a:pPr algn="ctr"/>
            <a:r>
              <a:rPr lang="en-US" dirty="0" smtClean="0">
                <a:solidFill>
                  <a:srgbClr val="0093C9"/>
                </a:solidFill>
                <a:latin typeface="Arial" panose="020B0604020202020204" pitchFamily="34" charset="0"/>
                <a:cs typeface="Arial" panose="020B0604020202020204" pitchFamily="34" charset="0"/>
              </a:rPr>
              <a:t>chips</a:t>
            </a:r>
            <a:endParaRPr lang="en-US" dirty="0">
              <a:solidFill>
                <a:srgbClr val="0093C9"/>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a:stretch>
            <a:fillRect/>
          </a:stretch>
        </p:blipFill>
        <p:spPr>
          <a:xfrm>
            <a:off x="124955" y="1496216"/>
            <a:ext cx="12018841" cy="6002704"/>
          </a:xfrm>
          <a:prstGeom prst="rect">
            <a:avLst/>
          </a:prstGeom>
        </p:spPr>
      </p:pic>
    </p:spTree>
    <p:extLst>
      <p:ext uri="{BB962C8B-B14F-4D97-AF65-F5344CB8AC3E}">
        <p14:creationId xmlns:p14="http://schemas.microsoft.com/office/powerpoint/2010/main" val="1768745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139034"/>
                </a:solidFill>
              </a:rPr>
              <a:t>Evolution not Revolution</a:t>
            </a:r>
          </a:p>
        </p:txBody>
      </p:sp>
      <p:pic>
        <p:nvPicPr>
          <p:cNvPr id="9" name="Picture 8"/>
          <p:cNvPicPr>
            <a:picLocks noChangeAspect="1"/>
          </p:cNvPicPr>
          <p:nvPr/>
        </p:nvPicPr>
        <p:blipFill rotWithShape="1">
          <a:blip r:embed="rId3"/>
          <a:stretch/>
        </p:blipFill>
        <p:spPr>
          <a:xfrm>
            <a:off x="195699" y="2657359"/>
            <a:ext cx="11834054" cy="3441738"/>
          </a:xfrm>
          <a:prstGeom prst="rect">
            <a:avLst/>
          </a:prstGeom>
          <a:noFill/>
          <a:ln>
            <a:noFill/>
          </a:ln>
        </p:spPr>
      </p:pic>
      <p:pic>
        <p:nvPicPr>
          <p:cNvPr id="4" name="Picture 3"/>
          <p:cNvPicPr>
            <a:picLocks noChangeAspect="1"/>
          </p:cNvPicPr>
          <p:nvPr/>
        </p:nvPicPr>
        <p:blipFill>
          <a:blip r:embed="rId4"/>
          <a:stretch>
            <a:fillRect/>
          </a:stretch>
        </p:blipFill>
        <p:spPr>
          <a:xfrm>
            <a:off x="257964" y="1032606"/>
            <a:ext cx="1933145" cy="2436602"/>
          </a:xfrm>
          <a:prstGeom prst="rect">
            <a:avLst/>
          </a:prstGeom>
        </p:spPr>
      </p:pic>
      <p:sp>
        <p:nvSpPr>
          <p:cNvPr id="3" name="TextBox 2"/>
          <p:cNvSpPr txBox="1"/>
          <p:nvPr/>
        </p:nvSpPr>
        <p:spPr>
          <a:xfrm>
            <a:off x="4391891" y="5860472"/>
            <a:ext cx="3302507" cy="830997"/>
          </a:xfrm>
          <a:prstGeom prst="rect">
            <a:avLst/>
          </a:prstGeom>
          <a:noFill/>
        </p:spPr>
        <p:txBody>
          <a:bodyPr wrap="none" rtlCol="0">
            <a:spAutoFit/>
          </a:bodyPr>
          <a:lstStyle/>
          <a:p>
            <a:r>
              <a:rPr lang="en-US" sz="4800" dirty="0" smtClean="0">
                <a:solidFill>
                  <a:schemeClr val="accent3"/>
                </a:solidFill>
              </a:rPr>
              <a:t>Coopetition</a:t>
            </a:r>
            <a:endParaRPr lang="en-US" sz="4800" dirty="0">
              <a:solidFill>
                <a:schemeClr val="accent3"/>
              </a:solidFill>
            </a:endParaRPr>
          </a:p>
        </p:txBody>
      </p:sp>
    </p:spTree>
    <p:extLst>
      <p:ext uri="{BB962C8B-B14F-4D97-AF65-F5344CB8AC3E}">
        <p14:creationId xmlns:p14="http://schemas.microsoft.com/office/powerpoint/2010/main" val="1383887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663"/>
          <a:stretch/>
        </p:blipFill>
        <p:spPr>
          <a:xfrm>
            <a:off x="0" y="-179409"/>
            <a:ext cx="12192000" cy="6939643"/>
          </a:xfrm>
          <a:prstGeom prst="rect">
            <a:avLst/>
          </a:prstGeom>
        </p:spPr>
      </p:pic>
      <p:sp>
        <p:nvSpPr>
          <p:cNvPr id="10" name="Rectangle 9"/>
          <p:cNvSpPr/>
          <p:nvPr/>
        </p:nvSpPr>
        <p:spPr>
          <a:xfrm>
            <a:off x="0" y="4678339"/>
            <a:ext cx="12192000" cy="1348299"/>
          </a:xfrm>
          <a:prstGeom prst="rect">
            <a:avLst/>
          </a:prstGeom>
          <a:solidFill>
            <a:srgbClr val="0093C9">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08123" y="4793139"/>
            <a:ext cx="3547766" cy="1107996"/>
          </a:xfrm>
          <a:prstGeom prst="rect">
            <a:avLst/>
          </a:prstGeom>
          <a:noFill/>
          <a:effectLst>
            <a:outerShdw blurRad="63500" sx="102000" sy="102000" algn="ctr" rotWithShape="0">
              <a:prstClr val="black"/>
            </a:outerShdw>
          </a:effectLst>
        </p:spPr>
        <p:txBody>
          <a:bodyPr wrap="none" rtlCol="0">
            <a:spAutoFit/>
          </a:bodyPr>
          <a:lstStyle/>
          <a:p>
            <a:r>
              <a:rPr lang="en-US" sz="2200" dirty="0" smtClean="0">
                <a:solidFill>
                  <a:schemeClr val="bg1"/>
                </a:solidFill>
                <a:latin typeface="Antenna Medium" charset="0"/>
                <a:ea typeface="Antenna Medium" charset="0"/>
                <a:cs typeface="Antenna Medium" charset="0"/>
              </a:rPr>
              <a:t>Stewart Collis</a:t>
            </a:r>
          </a:p>
          <a:p>
            <a:r>
              <a:rPr lang="en-US" sz="2200" dirty="0" smtClean="0">
                <a:solidFill>
                  <a:schemeClr val="bg1"/>
                </a:solidFill>
                <a:latin typeface="Antenna Medium" charset="0"/>
                <a:ea typeface="Antenna Medium" charset="0"/>
                <a:cs typeface="Antenna Medium" charset="0"/>
              </a:rPr>
              <a:t>stewartcollis@awhere.com</a:t>
            </a:r>
          </a:p>
          <a:p>
            <a:r>
              <a:rPr lang="en-US" sz="2200" dirty="0" smtClean="0">
                <a:solidFill>
                  <a:schemeClr val="bg1"/>
                </a:solidFill>
                <a:latin typeface="Antenna Medium" charset="0"/>
                <a:ea typeface="Antenna Medium" charset="0"/>
                <a:cs typeface="Antenna Medium" charset="0"/>
              </a:rPr>
              <a:t>@</a:t>
            </a:r>
            <a:r>
              <a:rPr lang="en-US" sz="2200" dirty="0" err="1" smtClean="0">
                <a:solidFill>
                  <a:schemeClr val="bg1"/>
                </a:solidFill>
                <a:latin typeface="Antenna Medium" charset="0"/>
                <a:ea typeface="Antenna Medium" charset="0"/>
                <a:cs typeface="Antenna Medium" charset="0"/>
              </a:rPr>
              <a:t>stewartcollis</a:t>
            </a:r>
            <a:endParaRPr lang="en-US" sz="2200" dirty="0" smtClean="0">
              <a:solidFill>
                <a:schemeClr val="bg1"/>
              </a:solidFill>
              <a:latin typeface="Antenna Medium" charset="0"/>
              <a:ea typeface="Antenna Medium" charset="0"/>
              <a:cs typeface="Antenna Medium"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30" y="3253616"/>
            <a:ext cx="4047735" cy="1075465"/>
          </a:xfrm>
          <a:prstGeom prst="rect">
            <a:avLst/>
          </a:prstGeom>
          <a:effectLst>
            <a:outerShdw blurRad="558800" algn="ctr" rotWithShape="0">
              <a:prstClr val="black">
                <a:alpha val="68000"/>
              </a:prstClr>
            </a:outerShdw>
          </a:effectLst>
        </p:spPr>
      </p:pic>
      <p:sp>
        <p:nvSpPr>
          <p:cNvPr id="11" name="TextBox 10"/>
          <p:cNvSpPr txBox="1"/>
          <p:nvPr/>
        </p:nvSpPr>
        <p:spPr>
          <a:xfrm>
            <a:off x="380830" y="6550223"/>
            <a:ext cx="8316700" cy="215444"/>
          </a:xfrm>
          <a:prstGeom prst="rect">
            <a:avLst/>
          </a:prstGeom>
          <a:noFill/>
        </p:spPr>
        <p:txBody>
          <a:bodyPr wrap="none" rtlCol="0">
            <a:spAutoFit/>
          </a:bodyPr>
          <a:lstStyle/>
          <a:p>
            <a:r>
              <a:rPr lang="de-DE" sz="800" dirty="0" smtClean="0">
                <a:solidFill>
                  <a:schemeClr val="tx1">
                    <a:lumMod val="90000"/>
                    <a:lumOff val="10000"/>
                  </a:schemeClr>
                </a:solidFill>
                <a:latin typeface="Arial" charset="0"/>
                <a:ea typeface="Arial" charset="0"/>
                <a:cs typeface="Arial" charset="0"/>
              </a:rPr>
              <a:t>©2016 aWhere, Inc. </a:t>
            </a:r>
            <a:r>
              <a:rPr lang="en-US" sz="800" dirty="0" smtClean="0">
                <a:solidFill>
                  <a:schemeClr val="tx1">
                    <a:lumMod val="90000"/>
                    <a:lumOff val="10000"/>
                  </a:schemeClr>
                </a:solidFill>
                <a:latin typeface="Arial" charset="0"/>
                <a:ea typeface="Arial" charset="0"/>
                <a:cs typeface="Arial" charset="0"/>
              </a:rPr>
              <a:t>Customer logos </a:t>
            </a:r>
            <a:r>
              <a:rPr lang="de-DE" sz="800" dirty="0" smtClean="0">
                <a:solidFill>
                  <a:schemeClr val="tx1">
                    <a:lumMod val="90000"/>
                    <a:lumOff val="10000"/>
                  </a:schemeClr>
                </a:solidFill>
                <a:latin typeface="Arial" charset="0"/>
                <a:ea typeface="Arial" charset="0"/>
                <a:cs typeface="Arial" charset="0"/>
              </a:rPr>
              <a:t>copyrighted by their respective owners. </a:t>
            </a:r>
            <a:r>
              <a:rPr lang="en-US" sz="800" dirty="0" smtClean="0">
                <a:solidFill>
                  <a:schemeClr val="tx1">
                    <a:lumMod val="90000"/>
                    <a:lumOff val="10000"/>
                  </a:schemeClr>
                </a:solidFill>
                <a:latin typeface="Arial" charset="0"/>
                <a:ea typeface="Arial" charset="0"/>
                <a:cs typeface="Arial" charset="0"/>
              </a:rPr>
              <a:t>Some images licensed under Creative Commons courtesy NOAA, Ladd Observatory, Stephen Bowler </a:t>
            </a:r>
            <a:endParaRPr lang="en-US" sz="800" dirty="0">
              <a:solidFill>
                <a:schemeClr val="tx1">
                  <a:lumMod val="90000"/>
                  <a:lumOff val="10000"/>
                </a:schemeClr>
              </a:solidFill>
              <a:latin typeface="Arial" charset="0"/>
              <a:ea typeface="Arial" charset="0"/>
              <a:cs typeface="Arial" charset="0"/>
            </a:endParaRPr>
          </a:p>
        </p:txBody>
      </p:sp>
      <p:sp>
        <p:nvSpPr>
          <p:cNvPr id="12" name="TextBox 11"/>
          <p:cNvSpPr txBox="1"/>
          <p:nvPr/>
        </p:nvSpPr>
        <p:spPr>
          <a:xfrm>
            <a:off x="298768" y="4793139"/>
            <a:ext cx="2286203" cy="1107996"/>
          </a:xfrm>
          <a:prstGeom prst="rect">
            <a:avLst/>
          </a:prstGeom>
          <a:noFill/>
          <a:effectLst>
            <a:outerShdw blurRad="63500" sx="102000" sy="102000" algn="ctr" rotWithShape="0">
              <a:prstClr val="black"/>
            </a:outerShdw>
          </a:effectLst>
        </p:spPr>
        <p:txBody>
          <a:bodyPr wrap="none" rtlCol="0">
            <a:spAutoFit/>
          </a:bodyPr>
          <a:lstStyle/>
          <a:p>
            <a:r>
              <a:rPr lang="en-US" sz="2200" dirty="0" smtClean="0">
                <a:solidFill>
                  <a:schemeClr val="bg1"/>
                </a:solidFill>
                <a:latin typeface="Antenna Medium" charset="0"/>
                <a:ea typeface="Antenna Medium" charset="0"/>
                <a:cs typeface="Antenna Medium" charset="0"/>
              </a:rPr>
              <a:t>Denver, CO</a:t>
            </a:r>
          </a:p>
          <a:p>
            <a:r>
              <a:rPr lang="en-US" sz="2200" dirty="0" smtClean="0">
                <a:solidFill>
                  <a:schemeClr val="bg1"/>
                </a:solidFill>
                <a:latin typeface="Antenna Medium" charset="0"/>
                <a:ea typeface="Antenna Medium" charset="0"/>
                <a:cs typeface="Antenna Medium" charset="0"/>
              </a:rPr>
              <a:t>awhere.com</a:t>
            </a:r>
          </a:p>
          <a:p>
            <a:r>
              <a:rPr lang="en-US" sz="2200" dirty="0" smtClean="0">
                <a:solidFill>
                  <a:schemeClr val="bg1"/>
                </a:solidFill>
                <a:latin typeface="Antenna Medium" charset="0"/>
                <a:ea typeface="Antenna Medium" charset="0"/>
                <a:cs typeface="Antenna Medium" charset="0"/>
              </a:rPr>
              <a:t>303-279-9293</a:t>
            </a:r>
          </a:p>
        </p:txBody>
      </p:sp>
    </p:spTree>
    <p:extLst>
      <p:ext uri="{BB962C8B-B14F-4D97-AF65-F5344CB8AC3E}">
        <p14:creationId xmlns:p14="http://schemas.microsoft.com/office/powerpoint/2010/main" val="1905698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6891"/>
          <a:stretch/>
        </p:blipFill>
        <p:spPr>
          <a:xfrm>
            <a:off x="-1" y="1"/>
            <a:ext cx="12404785" cy="6849374"/>
          </a:xfrm>
          <a:prstGeom prst="rect">
            <a:avLst/>
          </a:prstGeom>
        </p:spPr>
      </p:pic>
      <p:sp>
        <p:nvSpPr>
          <p:cNvPr id="4" name="Content Placeholder 1"/>
          <p:cNvSpPr txBox="1">
            <a:spLocks/>
          </p:cNvSpPr>
          <p:nvPr/>
        </p:nvSpPr>
        <p:spPr>
          <a:xfrm>
            <a:off x="338960" y="397345"/>
            <a:ext cx="10840873" cy="2561961"/>
          </a:xfrm>
          <a:prstGeom prst="rect">
            <a:avLst/>
          </a:prstGeom>
          <a:effectLst>
            <a:outerShdw blurRad="50800" dist="38100" dir="2700000" algn="tl" rotWithShape="0">
              <a:schemeClr val="bg1">
                <a:alpha val="40000"/>
              </a:schemeClr>
            </a:outerShdw>
          </a:effectLst>
        </p:spPr>
        <p:txBody>
          <a:bodyPr>
            <a:noAutofit/>
          </a:bodyPr>
          <a:lstStyle>
            <a:lvl1pPr marL="228600" indent="-228600" algn="l" defTabSz="914400" rtl="0" eaLnBrk="1" latinLnBrk="0" hangingPunct="1">
              <a:lnSpc>
                <a:spcPct val="90000"/>
              </a:lnSpc>
              <a:spcBef>
                <a:spcPts val="1000"/>
              </a:spcBef>
              <a:buFontTx/>
              <a:buBlip>
                <a:blip r:embed="rId4"/>
              </a:buBlip>
              <a:defRPr sz="2800" kern="1200">
                <a:solidFill>
                  <a:schemeClr val="bg1">
                    <a:lumMod val="50000"/>
                  </a:schemeClr>
                </a:solidFill>
                <a:latin typeface="Geogrotesque Md" panose="02000000000000000000" pitchFamily="50"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800" b="1" dirty="0">
                <a:solidFill>
                  <a:srgbClr val="006891"/>
                </a:solidFill>
                <a:latin typeface="Arial" panose="020B0604020202020204" pitchFamily="34" charset="0"/>
                <a:ea typeface="Antenna" charset="0"/>
                <a:cs typeface="Arial" panose="020B0604020202020204" pitchFamily="34" charset="0"/>
              </a:rPr>
              <a:t>aWhere delivers the </a:t>
            </a:r>
            <a:r>
              <a:rPr lang="en-US" sz="4800" b="1" dirty="0" smtClean="0">
                <a:solidFill>
                  <a:srgbClr val="006891"/>
                </a:solidFill>
                <a:latin typeface="Arial" panose="020B0604020202020204" pitchFamily="34" charset="0"/>
                <a:ea typeface="Antenna" charset="0"/>
                <a:cs typeface="Arial" panose="020B0604020202020204" pitchFamily="34" charset="0"/>
              </a:rPr>
              <a:t/>
            </a:r>
            <a:br>
              <a:rPr lang="en-US" sz="4800" b="1" dirty="0" smtClean="0">
                <a:solidFill>
                  <a:srgbClr val="006891"/>
                </a:solidFill>
                <a:latin typeface="Arial" panose="020B0604020202020204" pitchFamily="34" charset="0"/>
                <a:ea typeface="Antenna" charset="0"/>
                <a:cs typeface="Arial" panose="020B0604020202020204" pitchFamily="34" charset="0"/>
              </a:rPr>
            </a:br>
            <a:r>
              <a:rPr lang="en-US" sz="4800" b="1" dirty="0" smtClean="0">
                <a:solidFill>
                  <a:srgbClr val="006891"/>
                </a:solidFill>
                <a:latin typeface="Arial" panose="020B0604020202020204" pitchFamily="34" charset="0"/>
                <a:ea typeface="Antenna" charset="0"/>
                <a:cs typeface="Arial" panose="020B0604020202020204" pitchFamily="34" charset="0"/>
              </a:rPr>
              <a:t>best </a:t>
            </a:r>
            <a:r>
              <a:rPr lang="en-US" sz="4800" b="1" dirty="0">
                <a:solidFill>
                  <a:srgbClr val="006891"/>
                </a:solidFill>
                <a:latin typeface="Arial" panose="020B0604020202020204" pitchFamily="34" charset="0"/>
                <a:ea typeface="Antenna" charset="0"/>
                <a:cs typeface="Arial" panose="020B0604020202020204" pitchFamily="34" charset="0"/>
              </a:rPr>
              <a:t>agricultural information </a:t>
            </a:r>
            <a:br>
              <a:rPr lang="en-US" sz="4800" b="1" dirty="0">
                <a:solidFill>
                  <a:srgbClr val="006891"/>
                </a:solidFill>
                <a:latin typeface="Arial" panose="020B0604020202020204" pitchFamily="34" charset="0"/>
                <a:ea typeface="Antenna" charset="0"/>
                <a:cs typeface="Arial" panose="020B0604020202020204" pitchFamily="34" charset="0"/>
              </a:rPr>
            </a:br>
            <a:r>
              <a:rPr lang="en-US" sz="4800" b="1" dirty="0" smtClean="0">
                <a:solidFill>
                  <a:srgbClr val="006891"/>
                </a:solidFill>
                <a:latin typeface="Arial" panose="020B0604020202020204" pitchFamily="34" charset="0"/>
                <a:ea typeface="Antenna" charset="0"/>
                <a:cs typeface="Arial" panose="020B0604020202020204" pitchFamily="34" charset="0"/>
              </a:rPr>
              <a:t>every day</a:t>
            </a:r>
            <a:r>
              <a:rPr lang="en-US" sz="4800" b="1" dirty="0">
                <a:solidFill>
                  <a:srgbClr val="006891"/>
                </a:solidFill>
                <a:latin typeface="Arial" panose="020B0604020202020204" pitchFamily="34" charset="0"/>
                <a:ea typeface="Antenna" charset="0"/>
                <a:cs typeface="Arial" panose="020B0604020202020204" pitchFamily="34" charset="0"/>
              </a:rPr>
              <a:t>, </a:t>
            </a:r>
            <a:r>
              <a:rPr lang="en-US" sz="4800" b="1" dirty="0" smtClean="0">
                <a:solidFill>
                  <a:srgbClr val="006891"/>
                </a:solidFill>
                <a:latin typeface="Arial" panose="020B0604020202020204" pitchFamily="34" charset="0"/>
                <a:ea typeface="Antenna" charset="0"/>
                <a:cs typeface="Arial" panose="020B0604020202020204" pitchFamily="34" charset="0"/>
              </a:rPr>
              <a:t>globally</a:t>
            </a:r>
            <a:r>
              <a:rPr lang="en-US" sz="4800" b="1" dirty="0">
                <a:solidFill>
                  <a:srgbClr val="006891"/>
                </a:solidFill>
                <a:latin typeface="Arial" panose="020B0604020202020204" pitchFamily="34" charset="0"/>
                <a:ea typeface="Antenna" charset="0"/>
                <a:cs typeface="Arial" panose="020B0604020202020204" pitchFamily="34" charset="0"/>
              </a:rPr>
              <a:t>.</a:t>
            </a:r>
            <a:endParaRPr lang="en-US" sz="4800" b="1" dirty="0" smtClean="0">
              <a:solidFill>
                <a:srgbClr val="006891"/>
              </a:solidFill>
              <a:latin typeface="Arial" panose="020B0604020202020204" pitchFamily="34" charset="0"/>
              <a:ea typeface="Antenna"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9667" y="6170602"/>
            <a:ext cx="473694" cy="5840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424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38150" y="4114800"/>
            <a:ext cx="13182600" cy="3295650"/>
          </a:xfrm>
          <a:prstGeom prst="rect">
            <a:avLst/>
          </a:prstGeom>
          <a:effectLst>
            <a:softEdge rad="381000"/>
          </a:effectLst>
        </p:spPr>
      </p:pic>
      <p:sp>
        <p:nvSpPr>
          <p:cNvPr id="4" name="TextBox 3"/>
          <p:cNvSpPr txBox="1"/>
          <p:nvPr/>
        </p:nvSpPr>
        <p:spPr>
          <a:xfrm>
            <a:off x="317452" y="316811"/>
            <a:ext cx="9100568" cy="978729"/>
          </a:xfrm>
          <a:prstGeom prst="rect">
            <a:avLst/>
          </a:prstGeom>
          <a:noFill/>
        </p:spPr>
        <p:txBody>
          <a:bodyPr wrap="none" rtlCol="0">
            <a:spAutoFit/>
          </a:bodyPr>
          <a:lstStyle/>
          <a:p>
            <a:pPr>
              <a:lnSpc>
                <a:spcPct val="120000"/>
              </a:lnSpc>
            </a:pPr>
            <a:r>
              <a:rPr lang="en-US" sz="2400" b="1" dirty="0" smtClean="0">
                <a:solidFill>
                  <a:srgbClr val="368F3F"/>
                </a:solidFill>
                <a:latin typeface="Arial" panose="020B0604020202020204" pitchFamily="34" charset="0"/>
                <a:ea typeface="Antenna" charset="0"/>
                <a:cs typeface="Arial" panose="020B0604020202020204" pitchFamily="34" charset="0"/>
              </a:rPr>
              <a:t>There will be 9.4 billion people on the planet by the year 2050.</a:t>
            </a:r>
            <a:br>
              <a:rPr lang="en-US" sz="2400" b="1" dirty="0" smtClean="0">
                <a:solidFill>
                  <a:srgbClr val="368F3F"/>
                </a:solidFill>
                <a:latin typeface="Arial" panose="020B0604020202020204" pitchFamily="34" charset="0"/>
                <a:ea typeface="Antenna" charset="0"/>
                <a:cs typeface="Arial" panose="020B0604020202020204" pitchFamily="34" charset="0"/>
              </a:rPr>
            </a:br>
            <a:r>
              <a:rPr lang="en-US" sz="2400" dirty="0" smtClean="0">
                <a:solidFill>
                  <a:srgbClr val="368F3F"/>
                </a:solidFill>
                <a:latin typeface="Arial" panose="020B0604020202020204" pitchFamily="34" charset="0"/>
                <a:ea typeface="Antenna" charset="0"/>
                <a:cs typeface="Arial" panose="020B0604020202020204" pitchFamily="34" charset="0"/>
              </a:rPr>
              <a:t>The only way to feed everyone is smarter agriculture.  </a:t>
            </a:r>
          </a:p>
        </p:txBody>
      </p:sp>
      <p:sp>
        <p:nvSpPr>
          <p:cNvPr id="8" name="TextBox 7"/>
          <p:cNvSpPr txBox="1"/>
          <p:nvPr/>
        </p:nvSpPr>
        <p:spPr>
          <a:xfrm>
            <a:off x="317452" y="1812618"/>
            <a:ext cx="3633446" cy="1785104"/>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A hotter planet is creating </a:t>
            </a:r>
            <a:r>
              <a:rPr lang="en-US" sz="2200" b="1" dirty="0" smtClean="0">
                <a:latin typeface="Arial" panose="020B0604020202020204" pitchFamily="34" charset="0"/>
                <a:cs typeface="Arial" panose="020B0604020202020204" pitchFamily="34" charset="0"/>
              </a:rPr>
              <a:t>wild weather variability</a:t>
            </a:r>
            <a:r>
              <a:rPr lang="en-US" sz="2200" dirty="0" smtClean="0">
                <a:latin typeface="Arial" panose="020B0604020202020204" pitchFamily="34" charset="0"/>
                <a:cs typeface="Arial" panose="020B0604020202020204" pitchFamily="34" charset="0"/>
              </a:rPr>
              <a:t>, historical trends and traditional practices are becoming less reliable.</a:t>
            </a:r>
            <a:endParaRPr lang="en-US" sz="2200" dirty="0">
              <a:latin typeface="Arial" panose="020B0604020202020204" pitchFamily="34" charset="0"/>
              <a:cs typeface="Arial" panose="020B0604020202020204" pitchFamily="34" charset="0"/>
            </a:endParaRPr>
          </a:p>
        </p:txBody>
      </p:sp>
      <p:sp>
        <p:nvSpPr>
          <p:cNvPr id="9" name="TextBox 8"/>
          <p:cNvSpPr txBox="1"/>
          <p:nvPr/>
        </p:nvSpPr>
        <p:spPr>
          <a:xfrm>
            <a:off x="4521176" y="1812618"/>
            <a:ext cx="3263948" cy="1785104"/>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Resources are growing </a:t>
            </a:r>
            <a:r>
              <a:rPr lang="en-US" sz="2200" b="1" dirty="0" smtClean="0">
                <a:latin typeface="Arial" panose="020B0604020202020204" pitchFamily="34" charset="0"/>
                <a:cs typeface="Arial" panose="020B0604020202020204" pitchFamily="34" charset="0"/>
              </a:rPr>
              <a:t>scarce and expensive </a:t>
            </a:r>
            <a:r>
              <a:rPr lang="en-US" sz="2200" dirty="0" smtClean="0">
                <a:latin typeface="Arial" panose="020B0604020202020204" pitchFamily="34" charset="0"/>
                <a:cs typeface="Arial" panose="020B0604020202020204" pitchFamily="34" charset="0"/>
              </a:rPr>
              <a:t>while regulations &amp; consumer preferences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are tightening. </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8724900" y="1812618"/>
            <a:ext cx="3263948" cy="1446550"/>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Farmers need more</a:t>
            </a:r>
            <a:r>
              <a:rPr lang="en-US" sz="2200" b="1" dirty="0" smtClean="0">
                <a:latin typeface="Arial" panose="020B0604020202020204" pitchFamily="34" charset="0"/>
                <a:cs typeface="Arial" panose="020B0604020202020204" pitchFamily="34" charset="0"/>
              </a:rPr>
              <a:t> reliable</a:t>
            </a:r>
            <a:r>
              <a:rPr lang="en-US" sz="2200" dirty="0" smtClean="0">
                <a:latin typeface="Arial" panose="020B0604020202020204" pitchFamily="34" charset="0"/>
                <a:cs typeface="Arial" panose="020B0604020202020204" pitchFamily="34" charset="0"/>
              </a:rPr>
              <a:t> harvests and more</a:t>
            </a:r>
            <a:r>
              <a:rPr lang="en-US" sz="2200" b="1" dirty="0" smtClean="0">
                <a:latin typeface="Arial" panose="020B0604020202020204" pitchFamily="34" charset="0"/>
                <a:cs typeface="Arial" panose="020B0604020202020204" pitchFamily="34" charset="0"/>
              </a:rPr>
              <a:t> efficient </a:t>
            </a:r>
            <a:br>
              <a:rPr lang="en-US" sz="2200" b="1"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operations. </a:t>
            </a:r>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9667" y="6170602"/>
            <a:ext cx="473694" cy="58402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2" y="3826905"/>
            <a:ext cx="3410370" cy="2435056"/>
          </a:xfrm>
          <a:prstGeom prst="rect">
            <a:avLst/>
          </a:prstGeom>
        </p:spPr>
      </p:pic>
      <p:pic>
        <p:nvPicPr>
          <p:cNvPr id="1026" name="Picture 2" descr="https://www.census.gov/population/international/data/idb/images/worldpo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2" t="975" r="1426" b="2384"/>
          <a:stretch/>
        </p:blipFill>
        <p:spPr bwMode="auto">
          <a:xfrm>
            <a:off x="4341961" y="3826905"/>
            <a:ext cx="3202267" cy="2435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wri.org/sites/default/files/uploads/food_gap_0.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728"/>
          <a:stretch/>
        </p:blipFill>
        <p:spPr bwMode="auto">
          <a:xfrm>
            <a:off x="7653600" y="3623836"/>
            <a:ext cx="4429132" cy="283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05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36762" y="543101"/>
            <a:ext cx="7368738" cy="1107996"/>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We are </a:t>
            </a:r>
            <a:r>
              <a:rPr lang="en-US" sz="2200" b="1" dirty="0" smtClean="0">
                <a:latin typeface="Arial" panose="020B0604020202020204" pitchFamily="34" charset="0"/>
                <a:cs typeface="Arial" panose="020B0604020202020204" pitchFamily="34" charset="0"/>
              </a:rPr>
              <a:t>exclusively focused on agriculture </a:t>
            </a:r>
            <a:r>
              <a:rPr lang="en-US" sz="2200" dirty="0" smtClean="0">
                <a:latin typeface="Arial" panose="020B0604020202020204" pitchFamily="34" charset="0"/>
                <a:cs typeface="Arial" panose="020B0604020202020204" pitchFamily="34" charset="0"/>
              </a:rPr>
              <a:t>outcomes, and uniquely understand how to leverage weather data and agronomic science to improve food production </a:t>
            </a:r>
          </a:p>
        </p:txBody>
      </p:sp>
      <p:sp>
        <p:nvSpPr>
          <p:cNvPr id="6" name="TextBox 5"/>
          <p:cNvSpPr txBox="1"/>
          <p:nvPr/>
        </p:nvSpPr>
        <p:spPr>
          <a:xfrm>
            <a:off x="4236760" y="2125531"/>
            <a:ext cx="7368739" cy="1107996"/>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We leverage a </a:t>
            </a:r>
            <a:r>
              <a:rPr lang="en-US" sz="2200" b="1" dirty="0" smtClean="0">
                <a:latin typeface="Arial" panose="020B0604020202020204" pitchFamily="34" charset="0"/>
                <a:cs typeface="Arial" panose="020B0604020202020204" pitchFamily="34" charset="0"/>
              </a:rPr>
              <a:t>wide variety of data sources </a:t>
            </a:r>
            <a:r>
              <a:rPr lang="en-US" sz="2200" dirty="0" smtClean="0">
                <a:latin typeface="Arial" panose="020B0604020202020204" pitchFamily="34" charset="0"/>
                <a:cs typeface="Arial" panose="020B0604020202020204" pitchFamily="34" charset="0"/>
              </a:rPr>
              <a:t>and advanced processing to provide accurate weather and agronomic insight </a:t>
            </a:r>
            <a:r>
              <a:rPr lang="en-US" sz="2200" b="1" dirty="0" smtClean="0">
                <a:latin typeface="Arial" panose="020B0604020202020204" pitchFamily="34" charset="0"/>
                <a:cs typeface="Arial" panose="020B0604020202020204" pitchFamily="34" charset="0"/>
              </a:rPr>
              <a:t>at the field level</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5" name="TextBox 4"/>
          <p:cNvSpPr txBox="1"/>
          <p:nvPr/>
        </p:nvSpPr>
        <p:spPr>
          <a:xfrm>
            <a:off x="2138045" y="543100"/>
            <a:ext cx="1826141" cy="461665"/>
          </a:xfrm>
          <a:prstGeom prst="rect">
            <a:avLst/>
          </a:prstGeom>
          <a:noFill/>
        </p:spPr>
        <p:txBody>
          <a:bodyPr wrap="none" rtlCol="0">
            <a:spAutoFit/>
          </a:bodyPr>
          <a:lstStyle/>
          <a:p>
            <a:pPr algn="r"/>
            <a:r>
              <a:rPr lang="en-US" sz="2400" b="1" dirty="0" smtClean="0">
                <a:solidFill>
                  <a:srgbClr val="368F3F"/>
                </a:solidFill>
                <a:latin typeface="Arial" panose="020B0604020202020204" pitchFamily="34" charset="0"/>
                <a:ea typeface="Antenna" charset="0"/>
                <a:cs typeface="Arial" panose="020B0604020202020204" pitchFamily="34" charset="0"/>
              </a:rPr>
              <a:t>Agriculture</a:t>
            </a:r>
            <a:endParaRPr lang="en-US" sz="2400" b="1" dirty="0">
              <a:solidFill>
                <a:srgbClr val="368F3F"/>
              </a:solidFill>
              <a:latin typeface="Arial" panose="020B0604020202020204" pitchFamily="34" charset="0"/>
              <a:ea typeface="Antenna" charset="0"/>
              <a:cs typeface="Arial" panose="020B0604020202020204" pitchFamily="34" charset="0"/>
            </a:endParaRPr>
          </a:p>
        </p:txBody>
      </p:sp>
      <p:sp>
        <p:nvSpPr>
          <p:cNvPr id="10" name="TextBox 9"/>
          <p:cNvSpPr txBox="1"/>
          <p:nvPr/>
        </p:nvSpPr>
        <p:spPr>
          <a:xfrm>
            <a:off x="380320" y="2125531"/>
            <a:ext cx="3583866" cy="461665"/>
          </a:xfrm>
          <a:prstGeom prst="rect">
            <a:avLst/>
          </a:prstGeom>
          <a:noFill/>
        </p:spPr>
        <p:txBody>
          <a:bodyPr wrap="none" rtlCol="0">
            <a:spAutoFit/>
          </a:bodyPr>
          <a:lstStyle/>
          <a:p>
            <a:pPr algn="r"/>
            <a:r>
              <a:rPr lang="en-US" sz="2400" b="1" dirty="0" smtClean="0">
                <a:solidFill>
                  <a:srgbClr val="E17C00"/>
                </a:solidFill>
                <a:latin typeface="Arial" panose="020B0604020202020204" pitchFamily="34" charset="0"/>
                <a:ea typeface="Antenna" charset="0"/>
                <a:cs typeface="Arial" panose="020B0604020202020204" pitchFamily="34" charset="0"/>
              </a:rPr>
              <a:t>Excellent Weather Data</a:t>
            </a:r>
            <a:endParaRPr lang="en-US" sz="2400" b="1" dirty="0">
              <a:solidFill>
                <a:srgbClr val="E17C00"/>
              </a:solidFill>
              <a:latin typeface="Arial" panose="020B0604020202020204" pitchFamily="34" charset="0"/>
              <a:ea typeface="Antenna" charset="0"/>
              <a:cs typeface="Arial" panose="020B0604020202020204" pitchFamily="34" charset="0"/>
            </a:endParaRPr>
          </a:p>
        </p:txBody>
      </p:sp>
      <p:sp>
        <p:nvSpPr>
          <p:cNvPr id="11" name="TextBox 10"/>
          <p:cNvSpPr txBox="1"/>
          <p:nvPr/>
        </p:nvSpPr>
        <p:spPr>
          <a:xfrm>
            <a:off x="856669" y="3707961"/>
            <a:ext cx="3107517" cy="461665"/>
          </a:xfrm>
          <a:prstGeom prst="rect">
            <a:avLst/>
          </a:prstGeom>
          <a:noFill/>
        </p:spPr>
        <p:txBody>
          <a:bodyPr wrap="none" rtlCol="0">
            <a:spAutoFit/>
          </a:bodyPr>
          <a:lstStyle/>
          <a:p>
            <a:pPr algn="r"/>
            <a:r>
              <a:rPr lang="en-US" sz="2400" b="1" dirty="0" smtClean="0">
                <a:solidFill>
                  <a:srgbClr val="0093C9"/>
                </a:solidFill>
                <a:latin typeface="Arial" panose="020B0604020202020204" pitchFamily="34" charset="0"/>
                <a:ea typeface="Antenna" charset="0"/>
                <a:cs typeface="Arial" panose="020B0604020202020204" pitchFamily="34" charset="0"/>
              </a:rPr>
              <a:t>Robust Technology</a:t>
            </a:r>
            <a:endParaRPr lang="en-US" sz="2400" b="1" dirty="0">
              <a:solidFill>
                <a:srgbClr val="0093C9"/>
              </a:solidFill>
              <a:latin typeface="Arial" panose="020B0604020202020204" pitchFamily="34" charset="0"/>
              <a:ea typeface="Antenna" charset="0"/>
              <a:cs typeface="Arial" panose="020B0604020202020204" pitchFamily="34" charset="0"/>
            </a:endParaRPr>
          </a:p>
        </p:txBody>
      </p:sp>
      <p:sp>
        <p:nvSpPr>
          <p:cNvPr id="12" name="TextBox 11"/>
          <p:cNvSpPr txBox="1"/>
          <p:nvPr/>
        </p:nvSpPr>
        <p:spPr>
          <a:xfrm>
            <a:off x="855002" y="5290392"/>
            <a:ext cx="3109184" cy="461665"/>
          </a:xfrm>
          <a:prstGeom prst="rect">
            <a:avLst/>
          </a:prstGeom>
          <a:noFill/>
        </p:spPr>
        <p:txBody>
          <a:bodyPr wrap="none" rtlCol="0">
            <a:spAutoFit/>
          </a:bodyPr>
          <a:lstStyle/>
          <a:p>
            <a:pPr algn="r"/>
            <a:r>
              <a:rPr lang="en-US" sz="2400" b="1" dirty="0" smtClean="0">
                <a:solidFill>
                  <a:srgbClr val="64265E"/>
                </a:solidFill>
                <a:latin typeface="Arial" panose="020B0604020202020204" pitchFamily="34" charset="0"/>
                <a:ea typeface="Antenna" charset="0"/>
                <a:cs typeface="Arial" panose="020B0604020202020204" pitchFamily="34" charset="0"/>
              </a:rPr>
              <a:t>Trustworthy Partner</a:t>
            </a:r>
            <a:endParaRPr lang="en-US" sz="2400" b="1" dirty="0">
              <a:solidFill>
                <a:srgbClr val="64265E"/>
              </a:solidFill>
              <a:latin typeface="Arial" panose="020B0604020202020204" pitchFamily="34" charset="0"/>
              <a:ea typeface="Antenna" charset="0"/>
              <a:cs typeface="Arial" panose="020B0604020202020204" pitchFamily="34" charset="0"/>
            </a:endParaRPr>
          </a:p>
        </p:txBody>
      </p:sp>
      <p:sp>
        <p:nvSpPr>
          <p:cNvPr id="15" name="TextBox 14"/>
          <p:cNvSpPr txBox="1"/>
          <p:nvPr/>
        </p:nvSpPr>
        <p:spPr>
          <a:xfrm>
            <a:off x="4236761" y="5290391"/>
            <a:ext cx="7368739" cy="1107996"/>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Our clients are partners</a:t>
            </a:r>
            <a:r>
              <a:rPr lang="en-US" sz="2200" dirty="0" smtClean="0">
                <a:latin typeface="Arial" panose="020B0604020202020204" pitchFamily="34" charset="0"/>
                <a:cs typeface="Arial" panose="020B0604020202020204" pitchFamily="34" charset="0"/>
              </a:rPr>
              <a:t>. Our pricing only grows with your success and we won’t compete by releasing farmer-facing applications in any Ag segment.</a:t>
            </a:r>
            <a:endParaRPr lang="en-US" sz="2200" dirty="0">
              <a:latin typeface="Arial" panose="020B0604020202020204" pitchFamily="34" charset="0"/>
              <a:cs typeface="Arial" panose="020B0604020202020204" pitchFamily="34" charset="0"/>
            </a:endParaRPr>
          </a:p>
        </p:txBody>
      </p:sp>
      <p:sp>
        <p:nvSpPr>
          <p:cNvPr id="16" name="TextBox 15"/>
          <p:cNvSpPr txBox="1"/>
          <p:nvPr/>
        </p:nvSpPr>
        <p:spPr>
          <a:xfrm>
            <a:off x="4236761" y="3707961"/>
            <a:ext cx="7368739" cy="1446550"/>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Our </a:t>
            </a:r>
            <a:r>
              <a:rPr lang="en-US" sz="2200" b="1" dirty="0" smtClean="0">
                <a:latin typeface="Arial" panose="020B0604020202020204" pitchFamily="34" charset="0"/>
                <a:cs typeface="Arial" panose="020B0604020202020204" pitchFamily="34" charset="0"/>
              </a:rPr>
              <a:t>flexible, standards-based, and easy-to-integrate API </a:t>
            </a:r>
            <a:r>
              <a:rPr lang="en-US" sz="2200" dirty="0" smtClean="0">
                <a:latin typeface="Arial" panose="020B0604020202020204" pitchFamily="34" charset="0"/>
                <a:cs typeface="Arial" panose="020B0604020202020204" pitchFamily="34" charset="0"/>
              </a:rPr>
              <a:t>Platform supports a wide variety of use cases, and is backed by a comprehensive Developers Portal and Support Team. </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4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50" y="509653"/>
            <a:ext cx="2531907" cy="677241"/>
          </a:xfrm>
          <a:prstGeom prst="rect">
            <a:avLst/>
          </a:prstGeom>
        </p:spPr>
      </p:pic>
      <p:sp>
        <p:nvSpPr>
          <p:cNvPr id="3" name="TextBox 2"/>
          <p:cNvSpPr txBox="1"/>
          <p:nvPr/>
        </p:nvSpPr>
        <p:spPr>
          <a:xfrm>
            <a:off x="781050" y="1711787"/>
            <a:ext cx="4342856" cy="769441"/>
          </a:xfrm>
          <a:prstGeom prst="rect">
            <a:avLst/>
          </a:prstGeom>
          <a:noFill/>
        </p:spPr>
        <p:txBody>
          <a:bodyPr wrap="none" rtlCol="0">
            <a:spAutoFit/>
          </a:bodyPr>
          <a:lstStyle/>
          <a:p>
            <a:r>
              <a:rPr lang="en-US" sz="2200" dirty="0" smtClean="0">
                <a:latin typeface="Arial" panose="020B0604020202020204" pitchFamily="34" charset="0"/>
                <a:cs typeface="Arial" panose="020B0604020202020204" pitchFamily="34" charset="0"/>
              </a:rPr>
              <a:t>Agriculture Intelligence Business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since 1999.</a:t>
            </a:r>
            <a:endParaRPr lang="en-US" sz="2200" dirty="0">
              <a:latin typeface="Arial" panose="020B0604020202020204" pitchFamily="34" charset="0"/>
              <a:cs typeface="Arial" panose="020B0604020202020204" pitchFamily="34" charset="0"/>
            </a:endParaRPr>
          </a:p>
        </p:txBody>
      </p:sp>
      <p:sp>
        <p:nvSpPr>
          <p:cNvPr id="4" name="TextBox 3"/>
          <p:cNvSpPr txBox="1"/>
          <p:nvPr/>
        </p:nvSpPr>
        <p:spPr>
          <a:xfrm>
            <a:off x="781049" y="2620953"/>
            <a:ext cx="3704860" cy="2687210"/>
          </a:xfrm>
          <a:prstGeom prst="rect">
            <a:avLst/>
          </a:prstGeom>
          <a:noFill/>
        </p:spPr>
        <p:txBody>
          <a:bodyPr wrap="none" rtlCol="0">
            <a:spAutoFit/>
          </a:bodyPr>
          <a:lstStyle/>
          <a:p>
            <a:pPr>
              <a:lnSpc>
                <a:spcPct val="130000"/>
              </a:lnSpc>
            </a:pPr>
            <a:r>
              <a:rPr lang="en-US" sz="2200" dirty="0" smtClean="0">
                <a:latin typeface="Arial" panose="020B0604020202020204" pitchFamily="34" charset="0"/>
                <a:cs typeface="Arial" panose="020B0604020202020204" pitchFamily="34" charset="0"/>
              </a:rPr>
              <a:t>Leadership includes:</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Agricultural Climatologist</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Climate Scientist</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Modeling &amp; Data Scientist</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Agronomic Modeler</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Meteorologist</a:t>
            </a:r>
            <a:endParaRPr lang="en-US" sz="2200" dirty="0">
              <a:latin typeface="Arial" panose="020B0604020202020204" pitchFamily="34" charset="0"/>
              <a:cs typeface="Arial" panose="020B0604020202020204" pitchFamily="34" charset="0"/>
            </a:endParaRPr>
          </a:p>
        </p:txBody>
      </p:sp>
      <p:pic>
        <p:nvPicPr>
          <p:cNvPr id="5" name="Picture 10" descr="ScoutP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64" y="1238548"/>
            <a:ext cx="1259772" cy="821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monsanto.com/Style%20Library/Image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0677" y="1422003"/>
            <a:ext cx="1637335" cy="601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298288" y="2620953"/>
            <a:ext cx="1702113" cy="246233"/>
          </a:xfrm>
          <a:prstGeom prst="rect">
            <a:avLst/>
          </a:prstGeom>
        </p:spPr>
      </p:pic>
      <p:pic>
        <p:nvPicPr>
          <p:cNvPr id="8" name="Picture 7"/>
          <p:cNvPicPr>
            <a:picLocks noChangeAspect="1"/>
          </p:cNvPicPr>
          <p:nvPr/>
        </p:nvPicPr>
        <p:blipFill>
          <a:blip r:embed="rId7"/>
          <a:stretch>
            <a:fillRect/>
          </a:stretch>
        </p:blipFill>
        <p:spPr>
          <a:xfrm>
            <a:off x="10233450" y="483480"/>
            <a:ext cx="1828800" cy="643020"/>
          </a:xfrm>
          <a:prstGeom prst="rect">
            <a:avLst/>
          </a:prstGeom>
        </p:spPr>
      </p:pic>
      <p:pic>
        <p:nvPicPr>
          <p:cNvPr id="9" name="Picture 2" descr="http://www.spensatech.com/images/spensa/img/spensa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33450" y="2454362"/>
            <a:ext cx="1828800" cy="492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a:srcRect b="15452"/>
          <a:stretch/>
        </p:blipFill>
        <p:spPr>
          <a:xfrm>
            <a:off x="8296499" y="2242620"/>
            <a:ext cx="1569102" cy="755568"/>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b="20349"/>
          <a:stretch/>
        </p:blipFill>
        <p:spPr>
          <a:xfrm>
            <a:off x="10328992" y="1352066"/>
            <a:ext cx="1637717" cy="673463"/>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650" y="3570299"/>
            <a:ext cx="1828800" cy="2417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5658" y="0"/>
            <a:ext cx="1550784" cy="1550784"/>
          </a:xfrm>
          <a:prstGeom prst="rect">
            <a:avLst/>
          </a:prstGeom>
        </p:spPr>
      </p:pic>
      <p:pic>
        <p:nvPicPr>
          <p:cNvPr id="14" name="Picture 13"/>
          <p:cNvPicPr>
            <a:picLocks noChangeAspect="1"/>
          </p:cNvPicPr>
          <p:nvPr/>
        </p:nvPicPr>
        <p:blipFill>
          <a:blip r:embed="rId13"/>
          <a:stretch>
            <a:fillRect/>
          </a:stretch>
        </p:blipFill>
        <p:spPr>
          <a:xfrm>
            <a:off x="6422730" y="523300"/>
            <a:ext cx="1453229" cy="466244"/>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88749" y="3464777"/>
            <a:ext cx="1721190" cy="409799"/>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3450" y="3570299"/>
            <a:ext cx="1828800" cy="403080"/>
          </a:xfrm>
          <a:prstGeom prst="rect">
            <a:avLst/>
          </a:prstGeom>
        </p:spPr>
      </p:pic>
      <p:sp>
        <p:nvSpPr>
          <p:cNvPr id="17" name="TextBox 16"/>
          <p:cNvSpPr txBox="1"/>
          <p:nvPr/>
        </p:nvSpPr>
        <p:spPr>
          <a:xfrm>
            <a:off x="781049" y="5493735"/>
            <a:ext cx="4076701"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Trusted by leading companies and innovative startups alike.</a:t>
            </a:r>
            <a:endParaRPr lang="en-US" sz="2200" dirty="0">
              <a:latin typeface="Arial" panose="020B0604020202020204" pitchFamily="34" charset="0"/>
              <a:cs typeface="Arial" panose="020B0604020202020204" pitchFamily="34" charset="0"/>
            </a:endParaRPr>
          </a:p>
        </p:txBody>
      </p:sp>
      <p:pic>
        <p:nvPicPr>
          <p:cNvPr id="18" name="Picture 2" descr="B Corporation"/>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26" t="24351" r="17063" b="8171"/>
          <a:stretch/>
        </p:blipFill>
        <p:spPr bwMode="auto">
          <a:xfrm>
            <a:off x="3786906" y="395742"/>
            <a:ext cx="813951" cy="1055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ghanacurrentjobs.com/wp-content/uploads/2012/09/esoko-Jobs-in-Ghana.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73455" y="4154455"/>
            <a:ext cx="1615191" cy="11537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8"/>
          <a:stretch>
            <a:fillRect/>
          </a:stretch>
        </p:blipFill>
        <p:spPr>
          <a:xfrm>
            <a:off x="6211131" y="4556896"/>
            <a:ext cx="1876427" cy="373047"/>
          </a:xfrm>
          <a:prstGeom prst="rect">
            <a:avLst/>
          </a:prstGeom>
        </p:spPr>
      </p:pic>
      <p:pic>
        <p:nvPicPr>
          <p:cNvPr id="21" name="Picture 20"/>
          <p:cNvPicPr>
            <a:picLocks noChangeAspect="1"/>
          </p:cNvPicPr>
          <p:nvPr/>
        </p:nvPicPr>
        <p:blipFill>
          <a:blip r:embed="rId19"/>
          <a:stretch>
            <a:fillRect/>
          </a:stretch>
        </p:blipFill>
        <p:spPr>
          <a:xfrm>
            <a:off x="10452487" y="4517124"/>
            <a:ext cx="1390726" cy="412819"/>
          </a:xfrm>
          <a:prstGeom prst="rect">
            <a:avLst/>
          </a:prstGeom>
        </p:spPr>
      </p:pic>
      <p:pic>
        <p:nvPicPr>
          <p:cNvPr id="22" name="Picture 21"/>
          <p:cNvPicPr>
            <a:picLocks noChangeAspect="1"/>
          </p:cNvPicPr>
          <p:nvPr/>
        </p:nvPicPr>
        <p:blipFill>
          <a:blip r:embed="rId20"/>
          <a:stretch>
            <a:fillRect/>
          </a:stretch>
        </p:blipFill>
        <p:spPr>
          <a:xfrm>
            <a:off x="6769694" y="5421772"/>
            <a:ext cx="759301" cy="903052"/>
          </a:xfrm>
          <a:prstGeom prst="rect">
            <a:avLst/>
          </a:prstGeom>
        </p:spPr>
      </p:pic>
      <p:pic>
        <p:nvPicPr>
          <p:cNvPr id="23" name="Picture 22"/>
          <p:cNvPicPr>
            <a:picLocks noChangeAspect="1"/>
          </p:cNvPicPr>
          <p:nvPr/>
        </p:nvPicPr>
        <p:blipFill>
          <a:blip r:embed="rId21"/>
          <a:stretch>
            <a:fillRect/>
          </a:stretch>
        </p:blipFill>
        <p:spPr>
          <a:xfrm>
            <a:off x="8764227" y="5321826"/>
            <a:ext cx="633647" cy="903285"/>
          </a:xfrm>
          <a:prstGeom prst="rect">
            <a:avLst/>
          </a:prstGeom>
        </p:spPr>
      </p:pic>
      <p:pic>
        <p:nvPicPr>
          <p:cNvPr id="24" name="Picture 23"/>
          <p:cNvPicPr>
            <a:picLocks noChangeAspect="1"/>
          </p:cNvPicPr>
          <p:nvPr/>
        </p:nvPicPr>
        <p:blipFill>
          <a:blip r:embed="rId22"/>
          <a:stretch>
            <a:fillRect/>
          </a:stretch>
        </p:blipFill>
        <p:spPr>
          <a:xfrm>
            <a:off x="10611092" y="5257805"/>
            <a:ext cx="1073516" cy="1031325"/>
          </a:xfrm>
          <a:prstGeom prst="rect">
            <a:avLst/>
          </a:prstGeom>
        </p:spPr>
      </p:pic>
    </p:spTree>
    <p:extLst>
      <p:ext uri="{BB962C8B-B14F-4D97-AF65-F5344CB8AC3E}">
        <p14:creationId xmlns:p14="http://schemas.microsoft.com/office/powerpoint/2010/main" val="810383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51826" y="1911405"/>
            <a:ext cx="6990023" cy="3501837"/>
          </a:xfrm>
          <a:prstGeom prst="rect">
            <a:avLst/>
          </a:prstGeom>
        </p:spPr>
      </p:pic>
      <p:sp>
        <p:nvSpPr>
          <p:cNvPr id="2" name="Title 1"/>
          <p:cNvSpPr>
            <a:spLocks noGrp="1"/>
          </p:cNvSpPr>
          <p:nvPr>
            <p:ph type="title"/>
          </p:nvPr>
        </p:nvSpPr>
        <p:spPr/>
        <p:txBody>
          <a:bodyPr/>
          <a:lstStyle/>
          <a:p>
            <a:r>
              <a:rPr lang="en-US" sz="4640" dirty="0" smtClean="0">
                <a:latin typeface="Arial" panose="020B0604020202020204" pitchFamily="34" charset="0"/>
                <a:cs typeface="Arial" panose="020B0604020202020204" pitchFamily="34" charset="0"/>
              </a:rPr>
              <a:t>Weather Terrain</a:t>
            </a:r>
            <a:r>
              <a:rPr lang="en-US" sz="2250" baseline="56000" dirty="0" smtClean="0">
                <a:latin typeface="Arial" panose="020B0604020202020204" pitchFamily="34" charset="0"/>
                <a:cs typeface="Arial" panose="020B0604020202020204" pitchFamily="34" charset="0"/>
              </a:rPr>
              <a:t>™</a:t>
            </a:r>
            <a:endParaRPr lang="en-US" sz="4640" baseline="56000" dirty="0">
              <a:latin typeface="Arial" panose="020B0604020202020204" pitchFamily="34" charset="0"/>
              <a:cs typeface="Arial" panose="020B0604020202020204" pitchFamily="34" charset="0"/>
            </a:endParaRPr>
          </a:p>
        </p:txBody>
      </p:sp>
      <p:sp>
        <p:nvSpPr>
          <p:cNvPr id="15" name="Content Placeholder 14"/>
          <p:cNvSpPr>
            <a:spLocks noGrp="1"/>
          </p:cNvSpPr>
          <p:nvPr>
            <p:ph idx="4294967295"/>
          </p:nvPr>
        </p:nvSpPr>
        <p:spPr>
          <a:xfrm>
            <a:off x="535178" y="1240289"/>
            <a:ext cx="4907822" cy="5021025"/>
          </a:xfrm>
        </p:spPr>
        <p:txBody>
          <a:bodyPr>
            <a:noAutofit/>
          </a:bodyPr>
          <a:lstStyle/>
          <a:p>
            <a:pPr>
              <a:spcBef>
                <a:spcPts val="844"/>
              </a:spcBef>
            </a:pPr>
            <a:r>
              <a:rPr lang="en-US" sz="2250" dirty="0" smtClean="0">
                <a:latin typeface="Arial" panose="020B0604020202020204" pitchFamily="34" charset="0"/>
                <a:cs typeface="Arial" panose="020B0604020202020204" pitchFamily="34" charset="0"/>
              </a:rPr>
              <a:t>Global Coverage</a:t>
            </a:r>
            <a:endParaRPr lang="en-US" sz="2250" dirty="0">
              <a:latin typeface="Arial" panose="020B0604020202020204" pitchFamily="34" charset="0"/>
              <a:cs typeface="Arial" panose="020B0604020202020204" pitchFamily="34" charset="0"/>
            </a:endParaRPr>
          </a:p>
          <a:p>
            <a:pPr lvl="1">
              <a:spcBef>
                <a:spcPts val="844"/>
              </a:spcBef>
            </a:pPr>
            <a:r>
              <a:rPr lang="en-US" sz="1850" dirty="0" smtClean="0">
                <a:latin typeface="Arial" panose="020B0604020202020204" pitchFamily="34" charset="0"/>
                <a:cs typeface="Arial" panose="020B0604020202020204" pitchFamily="34" charset="0"/>
              </a:rPr>
              <a:t>1.6 million virtual stations</a:t>
            </a:r>
            <a:endParaRPr lang="en-US" sz="1850" dirty="0">
              <a:latin typeface="Arial" panose="020B0604020202020204" pitchFamily="34" charset="0"/>
              <a:cs typeface="Arial" panose="020B0604020202020204" pitchFamily="34" charset="0"/>
            </a:endParaRPr>
          </a:p>
          <a:p>
            <a:pPr lvl="1">
              <a:spcBef>
                <a:spcPts val="844"/>
              </a:spcBef>
            </a:pPr>
            <a:r>
              <a:rPr lang="en-US" sz="1850" dirty="0" smtClean="0">
                <a:latin typeface="Arial" panose="020B0604020202020204" pitchFamily="34" charset="0"/>
                <a:cs typeface="Arial" panose="020B0604020202020204" pitchFamily="34" charset="0"/>
              </a:rPr>
              <a:t>+ Customer fields</a:t>
            </a:r>
            <a:endParaRPr lang="en-US" sz="1850" dirty="0">
              <a:latin typeface="Arial" panose="020B0604020202020204" pitchFamily="34" charset="0"/>
              <a:cs typeface="Arial" panose="020B0604020202020204" pitchFamily="34" charset="0"/>
            </a:endParaRPr>
          </a:p>
          <a:p>
            <a:pPr lvl="1">
              <a:spcBef>
                <a:spcPts val="844"/>
              </a:spcBef>
            </a:pPr>
            <a:r>
              <a:rPr lang="en-US" sz="1850" dirty="0" smtClean="0">
                <a:latin typeface="Arial" panose="020B0604020202020204" pitchFamily="34" charset="0"/>
                <a:cs typeface="Arial" panose="020B0604020202020204" pitchFamily="34" charset="0"/>
              </a:rPr>
              <a:t>Processing a </a:t>
            </a:r>
            <a:r>
              <a:rPr lang="en-US" sz="1850" dirty="0">
                <a:latin typeface="Arial" panose="020B0604020202020204" pitchFamily="34" charset="0"/>
                <a:cs typeface="Arial" panose="020B0604020202020204" pitchFamily="34" charset="0"/>
              </a:rPr>
              <a:t>billion points daily</a:t>
            </a:r>
          </a:p>
          <a:p>
            <a:pPr>
              <a:spcBef>
                <a:spcPts val="844"/>
              </a:spcBef>
            </a:pPr>
            <a:r>
              <a:rPr lang="en-US" sz="2250" dirty="0" smtClean="0">
                <a:latin typeface="Arial" panose="020B0604020202020204" pitchFamily="34" charset="0"/>
                <a:cs typeface="Arial" panose="020B0604020202020204" pitchFamily="34" charset="0"/>
              </a:rPr>
              <a:t>Forecast</a:t>
            </a:r>
            <a:endParaRPr lang="en-US" sz="2250" dirty="0">
              <a:latin typeface="Arial" panose="020B0604020202020204" pitchFamily="34" charset="0"/>
              <a:cs typeface="Arial" panose="020B0604020202020204" pitchFamily="34" charset="0"/>
            </a:endParaRPr>
          </a:p>
          <a:p>
            <a:pPr lvl="2">
              <a:spcBef>
                <a:spcPts val="844"/>
              </a:spcBef>
            </a:pPr>
            <a:r>
              <a:rPr lang="en-US" sz="1687" dirty="0" smtClean="0">
                <a:latin typeface="Arial" panose="020B0604020202020204" pitchFamily="34" charset="0"/>
                <a:cs typeface="Arial" panose="020B0604020202020204" pitchFamily="34" charset="0"/>
              </a:rPr>
              <a:t>8-15 </a:t>
            </a:r>
            <a:r>
              <a:rPr lang="en-US" sz="1687" dirty="0">
                <a:latin typeface="Arial" panose="020B0604020202020204" pitchFamily="34" charset="0"/>
                <a:cs typeface="Arial" panose="020B0604020202020204" pitchFamily="34" charset="0"/>
              </a:rPr>
              <a:t>days of hourly </a:t>
            </a:r>
            <a:r>
              <a:rPr lang="en-US" sz="1687" dirty="0" smtClean="0">
                <a:latin typeface="Arial" panose="020B0604020202020204" pitchFamily="34" charset="0"/>
                <a:cs typeface="Arial" panose="020B0604020202020204" pitchFamily="34" charset="0"/>
              </a:rPr>
              <a:t>forecast</a:t>
            </a:r>
          </a:p>
          <a:p>
            <a:pPr lvl="2">
              <a:spcBef>
                <a:spcPts val="844"/>
              </a:spcBef>
            </a:pPr>
            <a:r>
              <a:rPr lang="en-US" sz="1687" dirty="0" smtClean="0">
                <a:latin typeface="Arial" panose="020B0604020202020204" pitchFamily="34" charset="0"/>
                <a:cs typeface="Arial" panose="020B0604020202020204" pitchFamily="34" charset="0"/>
              </a:rPr>
              <a:t>4x daily</a:t>
            </a:r>
            <a:r>
              <a:rPr lang="en-US" sz="1687" dirty="0">
                <a:latin typeface="Arial" panose="020B0604020202020204" pitchFamily="34" charset="0"/>
                <a:cs typeface="Arial" panose="020B0604020202020204" pitchFamily="34" charset="0"/>
              </a:rPr>
              <a:t> </a:t>
            </a:r>
            <a:r>
              <a:rPr lang="en-US" sz="1687" dirty="0" smtClean="0">
                <a:latin typeface="Arial" panose="020B0604020202020204" pitchFamily="34" charset="0"/>
                <a:cs typeface="Arial" panose="020B0604020202020204" pitchFamily="34" charset="0"/>
              </a:rPr>
              <a:t>from multiple sources</a:t>
            </a:r>
            <a:endParaRPr lang="en-US" sz="1687" dirty="0">
              <a:latin typeface="Arial" panose="020B0604020202020204" pitchFamily="34" charset="0"/>
              <a:cs typeface="Arial" panose="020B0604020202020204" pitchFamily="34" charset="0"/>
            </a:endParaRPr>
          </a:p>
          <a:p>
            <a:pPr>
              <a:spcBef>
                <a:spcPts val="844"/>
              </a:spcBef>
            </a:pPr>
            <a:r>
              <a:rPr lang="en-US" sz="2250" dirty="0" smtClean="0">
                <a:latin typeface="Arial" panose="020B0604020202020204" pitchFamily="34" charset="0"/>
                <a:cs typeface="Arial" panose="020B0604020202020204" pitchFamily="34" charset="0"/>
              </a:rPr>
              <a:t>Historical Observed </a:t>
            </a:r>
            <a:r>
              <a:rPr lang="en-US" sz="2250" dirty="0">
                <a:latin typeface="Arial" panose="020B0604020202020204" pitchFamily="34" charset="0"/>
                <a:cs typeface="Arial" panose="020B0604020202020204" pitchFamily="34" charset="0"/>
              </a:rPr>
              <a:t>(20 years)</a:t>
            </a:r>
          </a:p>
          <a:p>
            <a:pPr lvl="2">
              <a:spcBef>
                <a:spcPts val="844"/>
              </a:spcBef>
            </a:pPr>
            <a:r>
              <a:rPr lang="en-US" sz="1687" dirty="0">
                <a:latin typeface="Arial" panose="020B0604020202020204" pitchFamily="34" charset="0"/>
                <a:cs typeface="Arial" panose="020B0604020202020204" pitchFamily="34" charset="0"/>
              </a:rPr>
              <a:t>Precipitation</a:t>
            </a:r>
          </a:p>
          <a:p>
            <a:pPr lvl="2">
              <a:spcBef>
                <a:spcPts val="844"/>
              </a:spcBef>
            </a:pPr>
            <a:r>
              <a:rPr lang="en-US" sz="1687" dirty="0">
                <a:latin typeface="Arial" panose="020B0604020202020204" pitchFamily="34" charset="0"/>
                <a:cs typeface="Arial" panose="020B0604020202020204" pitchFamily="34" charset="0"/>
              </a:rPr>
              <a:t>Min/Max Temperature</a:t>
            </a:r>
          </a:p>
          <a:p>
            <a:pPr lvl="2">
              <a:spcBef>
                <a:spcPts val="844"/>
              </a:spcBef>
            </a:pPr>
            <a:r>
              <a:rPr lang="en-US" sz="1687" dirty="0">
                <a:latin typeface="Arial" panose="020B0604020202020204" pitchFamily="34" charset="0"/>
                <a:cs typeface="Arial" panose="020B0604020202020204" pitchFamily="34" charset="0"/>
              </a:rPr>
              <a:t>Min/Max Relative Humidity</a:t>
            </a:r>
          </a:p>
          <a:p>
            <a:pPr lvl="2">
              <a:spcBef>
                <a:spcPts val="844"/>
              </a:spcBef>
            </a:pPr>
            <a:r>
              <a:rPr lang="en-US" sz="1687" dirty="0">
                <a:latin typeface="Arial" panose="020B0604020202020204" pitchFamily="34" charset="0"/>
                <a:cs typeface="Arial" panose="020B0604020202020204" pitchFamily="34" charset="0"/>
              </a:rPr>
              <a:t>Max/Mean </a:t>
            </a:r>
            <a:r>
              <a:rPr lang="en-US" sz="1687" dirty="0" err="1">
                <a:latin typeface="Arial" panose="020B0604020202020204" pitchFamily="34" charset="0"/>
                <a:cs typeface="Arial" panose="020B0604020202020204" pitchFamily="34" charset="0"/>
              </a:rPr>
              <a:t>Windspeed</a:t>
            </a:r>
            <a:endParaRPr lang="en-US" sz="1687" dirty="0">
              <a:latin typeface="Arial" panose="020B0604020202020204" pitchFamily="34" charset="0"/>
              <a:cs typeface="Arial" panose="020B0604020202020204" pitchFamily="34" charset="0"/>
            </a:endParaRPr>
          </a:p>
          <a:p>
            <a:pPr lvl="2">
              <a:spcBef>
                <a:spcPts val="844"/>
              </a:spcBef>
            </a:pPr>
            <a:r>
              <a:rPr lang="en-US" sz="1687" dirty="0">
                <a:latin typeface="Arial" panose="020B0604020202020204" pitchFamily="34" charset="0"/>
                <a:cs typeface="Arial" panose="020B0604020202020204" pitchFamily="34" charset="0"/>
              </a:rPr>
              <a:t>Solar </a:t>
            </a:r>
            <a:r>
              <a:rPr lang="en-US" sz="1687" dirty="0" smtClean="0">
                <a:latin typeface="Arial" panose="020B0604020202020204" pitchFamily="34" charset="0"/>
                <a:cs typeface="Arial" panose="020B0604020202020204" pitchFamily="34" charset="0"/>
              </a:rPr>
              <a:t>Radiation</a:t>
            </a:r>
          </a:p>
          <a:p>
            <a:pPr>
              <a:spcBef>
                <a:spcPts val="844"/>
              </a:spcBef>
            </a:pPr>
            <a:r>
              <a:rPr lang="en-US" sz="2487" dirty="0" smtClean="0">
                <a:latin typeface="Arial" panose="020B0604020202020204" pitchFamily="34" charset="0"/>
                <a:cs typeface="Arial" panose="020B0604020202020204" pitchFamily="34" charset="0"/>
              </a:rPr>
              <a:t>Modeling Platform</a:t>
            </a:r>
          </a:p>
          <a:p>
            <a:pPr lvl="2">
              <a:spcBef>
                <a:spcPts val="844"/>
              </a:spcBef>
            </a:pPr>
            <a:r>
              <a:rPr lang="en-US" sz="1687" dirty="0" smtClean="0">
                <a:latin typeface="Arial" panose="020B0604020202020204" pitchFamily="34" charset="0"/>
                <a:cs typeface="Arial" panose="020B0604020202020204" pitchFamily="34" charset="0"/>
              </a:rPr>
              <a:t>Predictive models</a:t>
            </a:r>
            <a:endParaRPr lang="en-US" sz="1687" dirty="0">
              <a:latin typeface="Arial" panose="020B0604020202020204" pitchFamily="34" charset="0"/>
              <a:cs typeface="Arial" panose="020B0604020202020204" pitchFamily="34" charset="0"/>
            </a:endParaRPr>
          </a:p>
        </p:txBody>
      </p:sp>
      <p:sp>
        <p:nvSpPr>
          <p:cNvPr id="8" name="TextBox 7"/>
          <p:cNvSpPr txBox="1"/>
          <p:nvPr/>
        </p:nvSpPr>
        <p:spPr>
          <a:xfrm>
            <a:off x="10816187" y="4048515"/>
            <a:ext cx="668361" cy="308674"/>
          </a:xfrm>
          <a:prstGeom prst="rect">
            <a:avLst/>
          </a:prstGeom>
          <a:solidFill>
            <a:schemeClr val="bg1">
              <a:lumMod val="95000"/>
            </a:schemeClr>
          </a:solidFill>
          <a:ln w="6350">
            <a:solidFill>
              <a:schemeClr val="tx1">
                <a:lumMod val="50000"/>
                <a:lumOff val="50000"/>
              </a:schemeClr>
            </a:solidFill>
          </a:ln>
        </p:spPr>
        <p:txBody>
          <a:bodyPr wrap="square" rtlCol="0">
            <a:spAutoFit/>
          </a:bodyPr>
          <a:lstStyle/>
          <a:p>
            <a:r>
              <a:rPr lang="en-US" sz="703" dirty="0">
                <a:solidFill>
                  <a:srgbClr val="BB6521"/>
                </a:solidFill>
                <a:latin typeface="Arial" panose="020B0604020202020204" pitchFamily="34" charset="0"/>
                <a:cs typeface="Arial" panose="020B0604020202020204" pitchFamily="34" charset="0"/>
              </a:rPr>
              <a:t>Embu, Kenya</a:t>
            </a: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8836" y="4225327"/>
            <a:ext cx="2105711" cy="5143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50171" y="2923724"/>
            <a:ext cx="1126601" cy="308674"/>
          </a:xfrm>
          <a:prstGeom prst="rect">
            <a:avLst/>
          </a:prstGeom>
          <a:solidFill>
            <a:schemeClr val="bg1">
              <a:lumMod val="95000"/>
            </a:schemeClr>
          </a:solidFill>
          <a:ln w="6350">
            <a:solidFill>
              <a:schemeClr val="tx1">
                <a:lumMod val="50000"/>
                <a:lumOff val="50000"/>
              </a:schemeClr>
            </a:solidFill>
          </a:ln>
        </p:spPr>
        <p:txBody>
          <a:bodyPr wrap="square" rtlCol="0">
            <a:spAutoFit/>
          </a:bodyPr>
          <a:lstStyle/>
          <a:p>
            <a:r>
              <a:rPr lang="en-US" sz="703" dirty="0">
                <a:solidFill>
                  <a:srgbClr val="BB6521"/>
                </a:solidFill>
                <a:latin typeface="Arial" panose="020B0604020202020204" pitchFamily="34" charset="0"/>
                <a:cs typeface="Arial" panose="020B0604020202020204" pitchFamily="34" charset="0"/>
              </a:rPr>
              <a:t>Panchagarh, Bangladesh</a:t>
            </a: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70" y="3086046"/>
            <a:ext cx="2105711" cy="5167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sosceles Triangle 6"/>
          <p:cNvSpPr/>
          <p:nvPr/>
        </p:nvSpPr>
        <p:spPr>
          <a:xfrm rot="5400000">
            <a:off x="9487155" y="3157342"/>
            <a:ext cx="516252" cy="378796"/>
          </a:xfrm>
          <a:prstGeom prst="triangle">
            <a:avLst>
              <a:gd name="adj" fmla="val 72603"/>
            </a:avLst>
          </a:prstGeom>
          <a:solidFill>
            <a:srgbClr val="F2F2F2">
              <a:alpha val="74902"/>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cs typeface="Arial" panose="020B0604020202020204" pitchFamily="34" charset="0"/>
            </a:endParaRPr>
          </a:p>
        </p:txBody>
      </p:sp>
      <p:sp>
        <p:nvSpPr>
          <p:cNvPr id="6" name="Isosceles Triangle 5"/>
          <p:cNvSpPr/>
          <p:nvPr/>
        </p:nvSpPr>
        <p:spPr>
          <a:xfrm rot="16200000" flipH="1">
            <a:off x="8925809" y="4265666"/>
            <a:ext cx="497059" cy="408998"/>
          </a:xfrm>
          <a:prstGeom prst="triangle">
            <a:avLst>
              <a:gd name="adj" fmla="val 0"/>
            </a:avLst>
          </a:prstGeom>
          <a:solidFill>
            <a:srgbClr val="F2F2F2">
              <a:alpha val="74902"/>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1099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9003" r="1258" b="24397"/>
          <a:stretch/>
        </p:blipFill>
        <p:spPr>
          <a:xfrm>
            <a:off x="0" y="3802260"/>
            <a:ext cx="12197167" cy="36285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045" y="918981"/>
            <a:ext cx="7307759" cy="5838899"/>
          </a:xfrm>
          <a:prstGeom prst="rect">
            <a:avLst/>
          </a:prstGeom>
        </p:spPr>
      </p:pic>
      <p:sp>
        <p:nvSpPr>
          <p:cNvPr id="5" name="TextBox 4"/>
          <p:cNvSpPr txBox="1"/>
          <p:nvPr/>
        </p:nvSpPr>
        <p:spPr>
          <a:xfrm>
            <a:off x="309966" y="200460"/>
            <a:ext cx="8693405" cy="1200329"/>
          </a:xfrm>
          <a:prstGeom prst="rect">
            <a:avLst/>
          </a:prstGeom>
          <a:noFill/>
        </p:spPr>
        <p:txBody>
          <a:bodyPr wrap="none" rtlCol="0">
            <a:spAutoFit/>
          </a:bodyPr>
          <a:lstStyle/>
          <a:p>
            <a:r>
              <a:rPr lang="en-US" sz="2400" dirty="0" smtClean="0">
                <a:solidFill>
                  <a:srgbClr val="0093C9"/>
                </a:solidFill>
                <a:latin typeface="Arial" panose="020B0604020202020204" pitchFamily="34" charset="0"/>
                <a:cs typeface="Arial" panose="020B0604020202020204" pitchFamily="34" charset="0"/>
              </a:rPr>
              <a:t>Weather Terrain™ combines many data sources to </a:t>
            </a:r>
          </a:p>
          <a:p>
            <a:r>
              <a:rPr lang="en-US" sz="2400" dirty="0" smtClean="0">
                <a:solidFill>
                  <a:srgbClr val="0093C9"/>
                </a:solidFill>
                <a:latin typeface="Arial" panose="020B0604020202020204" pitchFamily="34" charset="0"/>
                <a:cs typeface="Arial" panose="020B0604020202020204" pitchFamily="34" charset="0"/>
              </a:rPr>
              <a:t>create a highly accurate 3D weather surface around the globe,</a:t>
            </a:r>
          </a:p>
          <a:p>
            <a:r>
              <a:rPr lang="en-US" sz="2400" dirty="0" smtClean="0">
                <a:solidFill>
                  <a:srgbClr val="0093C9"/>
                </a:solidFill>
                <a:latin typeface="Arial" panose="020B0604020202020204" pitchFamily="34" charset="0"/>
                <a:cs typeface="Arial" panose="020B0604020202020204" pitchFamily="34" charset="0"/>
              </a:rPr>
              <a:t>regardless of station density.</a:t>
            </a:r>
            <a:endParaRPr lang="en-US" sz="2400" dirty="0">
              <a:solidFill>
                <a:srgbClr val="0093C9"/>
              </a:solidFill>
              <a:latin typeface="Arial" panose="020B0604020202020204" pitchFamily="34" charset="0"/>
              <a:cs typeface="Arial" panose="020B0604020202020204" pitchFamily="34" charset="0"/>
            </a:endParaRPr>
          </a:p>
        </p:txBody>
      </p:sp>
      <p:sp>
        <p:nvSpPr>
          <p:cNvPr id="6" name="TextBox 5"/>
          <p:cNvSpPr txBox="1"/>
          <p:nvPr/>
        </p:nvSpPr>
        <p:spPr>
          <a:xfrm>
            <a:off x="309966" y="1545496"/>
            <a:ext cx="5923609" cy="2292935"/>
          </a:xfrm>
          <a:prstGeom prst="rect">
            <a:avLst/>
          </a:prstGeom>
          <a:noFill/>
        </p:spPr>
        <p:txBody>
          <a:bodyPr wrap="none" rtlCol="0">
            <a:spAutoFit/>
          </a:bodyPr>
          <a:lstStyle/>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High Quality, Ag-Relevant Weather Stations</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Doppler Radar</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Satellite Constellations</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Multiple Global Forecast </a:t>
            </a:r>
          </a:p>
          <a:p>
            <a:pPr marL="285750" indent="-285750">
              <a:lnSpc>
                <a:spcPct val="130000"/>
              </a:lnSpc>
              <a:buFont typeface="Arial" charset="0"/>
              <a:buChar char="•"/>
            </a:pPr>
            <a:r>
              <a:rPr lang="en-US" sz="2200" dirty="0" smtClean="0">
                <a:latin typeface="Arial" panose="020B0604020202020204" pitchFamily="34" charset="0"/>
                <a:cs typeface="Arial" panose="020B0604020202020204" pitchFamily="34" charset="0"/>
              </a:rPr>
              <a:t>Advanced Interpolation &amp; Quality Control</a:t>
            </a:r>
          </a:p>
        </p:txBody>
      </p:sp>
    </p:spTree>
    <p:extLst>
      <p:ext uri="{BB962C8B-B14F-4D97-AF65-F5344CB8AC3E}">
        <p14:creationId xmlns:p14="http://schemas.microsoft.com/office/powerpoint/2010/main" val="76016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39744" y="2886712"/>
            <a:ext cx="1213251" cy="967949"/>
          </a:xfrm>
          <a:prstGeom prst="rect">
            <a:avLst/>
          </a:prstGeom>
        </p:spPr>
      </p:pic>
      <p:sp>
        <p:nvSpPr>
          <p:cNvPr id="2" name="Title 1"/>
          <p:cNvSpPr>
            <a:spLocks noGrp="1"/>
          </p:cNvSpPr>
          <p:nvPr>
            <p:ph type="title"/>
          </p:nvPr>
        </p:nvSpPr>
        <p:spPr>
          <a:xfrm>
            <a:off x="339635" y="365125"/>
            <a:ext cx="11416936" cy="1325563"/>
          </a:xfrm>
        </p:spPr>
        <p:txBody>
          <a:bodyPr>
            <a:normAutofit/>
          </a:bodyPr>
          <a:lstStyle/>
          <a:p>
            <a:pPr algn="ctr"/>
            <a:r>
              <a:rPr lang="en-US" sz="2812" dirty="0" smtClean="0"/>
              <a:t>Global Perspective		     			                Field Insight</a:t>
            </a:r>
            <a:br>
              <a:rPr lang="en-US" sz="2812" dirty="0" smtClean="0"/>
            </a:br>
            <a:r>
              <a:rPr lang="en-US" sz="2812" dirty="0" smtClean="0"/>
              <a:t> </a:t>
            </a:r>
            <a:r>
              <a:rPr lang="en-US" sz="2812" dirty="0" smtClean="0">
                <a:solidFill>
                  <a:schemeClr val="accent1"/>
                </a:solidFill>
              </a:rPr>
              <a:t>Risk </a:t>
            </a:r>
            <a:r>
              <a:rPr lang="en-US" sz="2812" dirty="0" err="1" smtClean="0">
                <a:solidFill>
                  <a:schemeClr val="accent1"/>
                </a:solidFill>
              </a:rPr>
              <a:t>aWhere</a:t>
            </a:r>
            <a:r>
              <a:rPr lang="en-US" sz="2812" dirty="0" smtClean="0">
                <a:solidFill>
                  <a:schemeClr val="accent1"/>
                </a:solidFill>
              </a:rPr>
              <a:t>                                                              Weather aWhere</a:t>
            </a:r>
            <a:endParaRPr lang="en-US" sz="2812" dirty="0">
              <a:solidFill>
                <a:schemeClr val="accent1"/>
              </a:solidFill>
            </a:endParaRPr>
          </a:p>
        </p:txBody>
      </p:sp>
      <p:sp>
        <p:nvSpPr>
          <p:cNvPr id="4" name="Slide Number Placeholder 3"/>
          <p:cNvSpPr>
            <a:spLocks noGrp="1"/>
          </p:cNvSpPr>
          <p:nvPr>
            <p:ph type="sldNum" sz="quarter" idx="12"/>
          </p:nvPr>
        </p:nvSpPr>
        <p:spPr/>
        <p:txBody>
          <a:bodyPr/>
          <a:lstStyle/>
          <a:p>
            <a:fld id="{D897CD86-555E-2C4E-9993-CE6765597789}" type="slidenum">
              <a:rPr lang="en-US" smtClean="0"/>
              <a:t>9</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740"/>
          <a:stretch/>
        </p:blipFill>
        <p:spPr>
          <a:xfrm>
            <a:off x="1199620" y="1218458"/>
            <a:ext cx="9448227" cy="4827591"/>
          </a:xfrm>
          <a:prstGeom prst="rect">
            <a:avLst/>
          </a:prstGeom>
        </p:spPr>
      </p:pic>
      <p:sp>
        <p:nvSpPr>
          <p:cNvPr id="3" name="Rectangle 2"/>
          <p:cNvSpPr/>
          <p:nvPr/>
        </p:nvSpPr>
        <p:spPr>
          <a:xfrm>
            <a:off x="1336431" y="4204677"/>
            <a:ext cx="2993292" cy="1750646"/>
          </a:xfrm>
          <a:prstGeom prst="rect">
            <a:avLst/>
          </a:prstGeom>
          <a:solidFill>
            <a:srgbClr val="596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smtClean="0"/>
              <a:t>Risk aWhere combines data from both Weather Terrain™ and global agricultural commodity sources and Weather aWhere field data to produce market risk management  insights and recommendations that are timely, robust and relevant. </a:t>
            </a:r>
            <a:endParaRPr lang="en-US" sz="1400" dirty="0"/>
          </a:p>
        </p:txBody>
      </p:sp>
      <p:sp>
        <p:nvSpPr>
          <p:cNvPr id="6" name="Rounded Rectangle 5"/>
          <p:cNvSpPr/>
          <p:nvPr/>
        </p:nvSpPr>
        <p:spPr>
          <a:xfrm>
            <a:off x="7471508" y="4142154"/>
            <a:ext cx="3212124" cy="1813169"/>
          </a:xfrm>
          <a:prstGeom prst="roundRect">
            <a:avLst>
              <a:gd name="adj" fmla="val 6307"/>
            </a:avLst>
          </a:prstGeom>
          <a:solidFill>
            <a:srgbClr val="62A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Using </a:t>
            </a:r>
            <a:r>
              <a:rPr lang="en-US" sz="1400" b="1" dirty="0" smtClean="0"/>
              <a:t>global daily data </a:t>
            </a:r>
            <a:r>
              <a:rPr lang="en-US" sz="1400" dirty="0" smtClean="0"/>
              <a:t>(from weather satellites, ground observations, radar, spectral imagery, weather forecast etc.) as input to </a:t>
            </a:r>
            <a:r>
              <a:rPr lang="en-US" sz="1400" b="1" dirty="0" smtClean="0"/>
              <a:t>agronomic models</a:t>
            </a:r>
            <a:r>
              <a:rPr lang="en-US" sz="1400" dirty="0" smtClean="0"/>
              <a:t> we can monitor any crop planting and provide field specific </a:t>
            </a:r>
            <a:r>
              <a:rPr lang="en-US" sz="1400" b="1" dirty="0" smtClean="0"/>
              <a:t>recommendations, alerts and predictions</a:t>
            </a:r>
            <a:r>
              <a:rPr lang="en-US" sz="1400" dirty="0" smtClean="0"/>
              <a:t>.</a:t>
            </a:r>
            <a:endParaRPr lang="en-US" sz="1400" dirty="0"/>
          </a:p>
        </p:txBody>
      </p:sp>
      <p:pic>
        <p:nvPicPr>
          <p:cNvPr id="13" name="Picture 12"/>
          <p:cNvPicPr>
            <a:picLocks noChangeAspect="1"/>
          </p:cNvPicPr>
          <p:nvPr/>
        </p:nvPicPr>
        <p:blipFill>
          <a:blip r:embed="rId4"/>
          <a:stretch>
            <a:fillRect/>
          </a:stretch>
        </p:blipFill>
        <p:spPr>
          <a:xfrm>
            <a:off x="8221190" y="1648954"/>
            <a:ext cx="1334073" cy="887992"/>
          </a:xfrm>
          <a:prstGeom prst="rect">
            <a:avLst/>
          </a:prstGeom>
        </p:spPr>
      </p:pic>
      <p:pic>
        <p:nvPicPr>
          <p:cNvPr id="15" name="Picture 14"/>
          <p:cNvPicPr>
            <a:picLocks noChangeAspect="1"/>
          </p:cNvPicPr>
          <p:nvPr/>
        </p:nvPicPr>
        <p:blipFill>
          <a:blip r:embed="rId5"/>
          <a:stretch>
            <a:fillRect/>
          </a:stretch>
        </p:blipFill>
        <p:spPr>
          <a:xfrm>
            <a:off x="10003148" y="1523844"/>
            <a:ext cx="1350652" cy="894093"/>
          </a:xfrm>
          <a:prstGeom prst="rect">
            <a:avLst/>
          </a:prstGeom>
        </p:spPr>
      </p:pic>
      <p:pic>
        <p:nvPicPr>
          <p:cNvPr id="7" name="Picture 6"/>
          <p:cNvPicPr>
            <a:picLocks noChangeAspect="1"/>
          </p:cNvPicPr>
          <p:nvPr/>
        </p:nvPicPr>
        <p:blipFill>
          <a:blip r:embed="rId6"/>
          <a:stretch>
            <a:fillRect/>
          </a:stretch>
        </p:blipFill>
        <p:spPr>
          <a:xfrm>
            <a:off x="2173377" y="1582547"/>
            <a:ext cx="1892089" cy="1413752"/>
          </a:xfrm>
          <a:prstGeom prst="rect">
            <a:avLst/>
          </a:prstGeom>
        </p:spPr>
      </p:pic>
      <p:pic>
        <p:nvPicPr>
          <p:cNvPr id="14" name="Picture 13" descr="widget-accumulation_r2 preci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6" y="2631616"/>
            <a:ext cx="1618284" cy="1000638"/>
          </a:xfrm>
          <a:prstGeom prst="rect">
            <a:avLst/>
          </a:prstGeom>
          <a:effectLst/>
        </p:spPr>
      </p:pic>
      <p:pic>
        <p:nvPicPr>
          <p:cNvPr id="16" name="Picture 15"/>
          <p:cNvPicPr>
            <a:picLocks noChangeAspect="1"/>
          </p:cNvPicPr>
          <p:nvPr/>
        </p:nvPicPr>
        <p:blipFill>
          <a:blip r:embed="rId8"/>
          <a:stretch>
            <a:fillRect/>
          </a:stretch>
        </p:blipFill>
        <p:spPr>
          <a:xfrm>
            <a:off x="615588" y="1636254"/>
            <a:ext cx="1117026" cy="1049797"/>
          </a:xfrm>
          <a:prstGeom prst="rect">
            <a:avLst/>
          </a:prstGeom>
        </p:spPr>
      </p:pic>
    </p:spTree>
    <p:extLst>
      <p:ext uri="{BB962C8B-B14F-4D97-AF65-F5344CB8AC3E}">
        <p14:creationId xmlns:p14="http://schemas.microsoft.com/office/powerpoint/2010/main" val="141190684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Office Theme">
  <a:themeElements>
    <a:clrScheme name="aWhere Colors">
      <a:dk1>
        <a:srgbClr val="262626"/>
      </a:dk1>
      <a:lt1>
        <a:sysClr val="window" lastClr="FFFFFF"/>
      </a:lt1>
      <a:dk2>
        <a:srgbClr val="1F497D"/>
      </a:dk2>
      <a:lt2>
        <a:srgbClr val="EEECE1"/>
      </a:lt2>
      <a:accent1>
        <a:srgbClr val="0093C9"/>
      </a:accent1>
      <a:accent2>
        <a:srgbClr val="368F3F"/>
      </a:accent2>
      <a:accent3>
        <a:srgbClr val="E17C00"/>
      </a:accent3>
      <a:accent4>
        <a:srgbClr val="63B0BB"/>
      </a:accent4>
      <a:accent5>
        <a:srgbClr val="59611B"/>
      </a:accent5>
      <a:accent6>
        <a:srgbClr val="8F3686"/>
      </a:accent6>
      <a:hlink>
        <a:srgbClr val="C90000"/>
      </a:hlink>
      <a:folHlink>
        <a:srgbClr val="FFB600"/>
      </a:folHlink>
    </a:clrScheme>
    <a:fontScheme name="aWhere Theme">
      <a:majorFont>
        <a:latin typeface="Antenna Bold"/>
        <a:ea typeface=""/>
        <a:cs typeface=""/>
      </a:majorFont>
      <a:minorFont>
        <a:latin typeface="Geogrotesque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Where Template 43.potx" id="{5D691466-618B-457B-8F4E-4FE5B5CCE0B7}" vid="{8151C4FF-52B4-4538-9886-0EA46E8884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31645</TotalTime>
  <Words>1215</Words>
  <Application>Microsoft Office PowerPoint</Application>
  <PresentationFormat>Widescreen</PresentationFormat>
  <Paragraphs>224</Paragraphs>
  <Slides>26</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Antenna</vt:lpstr>
      <vt:lpstr>Antenna Bold</vt:lpstr>
      <vt:lpstr>Antenna Medium</vt:lpstr>
      <vt:lpstr>Arial</vt:lpstr>
      <vt:lpstr>Calibri</vt:lpstr>
      <vt:lpstr>Courier New</vt:lpstr>
      <vt:lpstr>Geogrotesque Md</vt:lpstr>
      <vt:lpstr>Geogrotesque Rg</vt:lpstr>
      <vt:lpstr>Helvetica Light</vt:lpstr>
      <vt:lpstr>Office Theme</vt:lpstr>
      <vt:lpstr>1_White</vt:lpstr>
      <vt:lpstr>Agricultural Intelligence</vt:lpstr>
      <vt:lpstr>PowerPoint Presentation</vt:lpstr>
      <vt:lpstr>PowerPoint Presentation</vt:lpstr>
      <vt:lpstr>PowerPoint Presentation</vt:lpstr>
      <vt:lpstr>PowerPoint Presentation</vt:lpstr>
      <vt:lpstr>PowerPoint Presentation</vt:lpstr>
      <vt:lpstr>Weather Terrain™</vt:lpstr>
      <vt:lpstr>PowerPoint Presentation</vt:lpstr>
      <vt:lpstr>Global Perspective                          Field Insight  Risk aWhere                                                              Weather aWhere</vt:lpstr>
      <vt:lpstr>PowerPoint Presentation</vt:lpstr>
      <vt:lpstr>PowerPoint Presentation</vt:lpstr>
      <vt:lpstr>PowerPoint Presentation</vt:lpstr>
      <vt:lpstr>PowerPoint Presentation</vt:lpstr>
      <vt:lpstr>Widgets</vt:lpstr>
      <vt:lpstr>PowerPoint Presentation</vt:lpstr>
      <vt:lpstr>Adjust to Weather Variability</vt:lpstr>
      <vt:lpstr>Recommendation Timing</vt:lpstr>
      <vt:lpstr>Predictive Harvest Analytics</vt:lpstr>
      <vt:lpstr>Mitigate Pest and Disease</vt:lpstr>
      <vt:lpstr>Small Holder Farmers</vt:lpstr>
      <vt:lpstr>Last Mile: Ag Market Opportunities</vt:lpstr>
      <vt:lpstr>Last Mile: Ag Barriers and Challenges</vt:lpstr>
      <vt:lpstr>Last Mile: Ag Framework Recommendations</vt:lpstr>
      <vt:lpstr>IoT and Big Data in Agriculture</vt:lpstr>
      <vt:lpstr>Evolution not Revolution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Kleinfeld</dc:creator>
  <cp:lastModifiedBy>Stewart Collis</cp:lastModifiedBy>
  <cp:revision>304</cp:revision>
  <dcterms:created xsi:type="dcterms:W3CDTF">2015-07-22T19:03:02Z</dcterms:created>
  <dcterms:modified xsi:type="dcterms:W3CDTF">2016-03-16T07:53:27Z</dcterms:modified>
</cp:coreProperties>
</file>