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5" r:id="rId3"/>
    <p:sldId id="327" r:id="rId4"/>
    <p:sldId id="296" r:id="rId5"/>
    <p:sldId id="297" r:id="rId6"/>
    <p:sldId id="321" r:id="rId7"/>
    <p:sldId id="329" r:id="rId8"/>
    <p:sldId id="330" r:id="rId9"/>
    <p:sldId id="331" r:id="rId10"/>
    <p:sldId id="328" r:id="rId11"/>
    <p:sldId id="315" r:id="rId12"/>
    <p:sldId id="316"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99" autoAdjust="0"/>
  </p:normalViewPr>
  <p:slideViewPr>
    <p:cSldViewPr snapToGrid="0">
      <p:cViewPr>
        <p:scale>
          <a:sx n="70" d="100"/>
          <a:sy n="70" d="100"/>
        </p:scale>
        <p:origin x="536" y="-16"/>
      </p:cViewPr>
      <p:guideLst>
        <p:guide orient="horz" pos="2160"/>
        <p:guide pos="3840"/>
      </p:guideLst>
    </p:cSldViewPr>
  </p:slideViewPr>
  <p:outlineViewPr>
    <p:cViewPr>
      <p:scale>
        <a:sx n="33" d="100"/>
        <a:sy n="33" d="100"/>
      </p:scale>
      <p:origin x="0" y="-1660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161450-A976-4627-9904-96F4C1E4FF05}" type="datetimeFigureOut">
              <a:rPr lang="en-GB" smtClean="0"/>
              <a:t>16/03/2016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D3DC5F-07FA-4826-ACD8-14B166462B96}" type="slidenum">
              <a:rPr lang="en-GB" smtClean="0"/>
              <a:t>‹#›</a:t>
            </a:fld>
            <a:endParaRPr lang="en-GB"/>
          </a:p>
        </p:txBody>
      </p:sp>
    </p:spTree>
    <p:extLst>
      <p:ext uri="{BB962C8B-B14F-4D97-AF65-F5344CB8AC3E}">
        <p14:creationId xmlns:p14="http://schemas.microsoft.com/office/powerpoint/2010/main" val="56876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88D01F-2261-4CDD-9D89-EB7E0BC616F4}" type="datetimeFigureOut">
              <a:rPr lang="en-ZA" smtClean="0"/>
              <a:pPr/>
              <a:t>2016/03/16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Instructions: Complete items in </a:t>
            </a:r>
            <a:r>
              <a:rPr lang="en-US" i="1" dirty="0">
                <a:solidFill>
                  <a:srgbClr val="FF0000"/>
                </a:solidFill>
              </a:rPr>
              <a:t>red</a:t>
            </a:r>
            <a:r>
              <a:rPr lang="en-US" i="1" baseline="0" dirty="0">
                <a:solidFill>
                  <a:srgbClr val="FF0000"/>
                </a:solidFill>
              </a:rPr>
              <a:t> italics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a:p>
        </p:txBody>
      </p:sp>
    </p:spTree>
    <p:extLst>
      <p:ext uri="{BB962C8B-B14F-4D97-AF65-F5344CB8AC3E}">
        <p14:creationId xmlns:p14="http://schemas.microsoft.com/office/powerpoint/2010/main" val="352562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400 employees including 150 meteorologists </a:t>
            </a:r>
          </a:p>
        </p:txBody>
      </p:sp>
      <p:sp>
        <p:nvSpPr>
          <p:cNvPr id="4" name="Slide Number Placeholder 3"/>
          <p:cNvSpPr>
            <a:spLocks noGrp="1"/>
          </p:cNvSpPr>
          <p:nvPr>
            <p:ph type="sldNum" sz="quarter" idx="10"/>
          </p:nvPr>
        </p:nvSpPr>
        <p:spPr/>
        <p:txBody>
          <a:bodyPr/>
          <a:lstStyle/>
          <a:p>
            <a:fld id="{AD1C9A8C-CA82-41C9-AA9C-5938482EE3CE}" type="slidenum">
              <a:rPr lang="en-ZA" smtClean="0"/>
              <a:pPr/>
              <a:t>4</a:t>
            </a:fld>
            <a:endParaRPr lang="en-ZA"/>
          </a:p>
        </p:txBody>
      </p:sp>
    </p:spTree>
    <p:extLst>
      <p:ext uri="{BB962C8B-B14F-4D97-AF65-F5344CB8AC3E}">
        <p14:creationId xmlns:p14="http://schemas.microsoft.com/office/powerpoint/2010/main" val="410873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bringing   together   the Aboitiz   Group's resources  the country's  premiere  private  weather information/content provider</a:t>
            </a:r>
          </a:p>
          <a:p>
            <a:endParaRPr lang="en-GB" dirty="0"/>
          </a:p>
          <a:p>
            <a:r>
              <a:rPr lang="en-GB" dirty="0"/>
              <a:t>There  are  also advanced  features in the website like  (</a:t>
            </a:r>
            <a:r>
              <a:rPr lang="en-GB" dirty="0" err="1"/>
              <a:t>WeatherTV</a:t>
            </a:r>
            <a:r>
              <a:rPr lang="en-GB" dirty="0"/>
              <a:t>, Satellite Feeds, Forecast Videos, Daily Weather Report, and more</a:t>
            </a:r>
          </a:p>
          <a:p>
            <a:endParaRPr lang="en-GB" dirty="0"/>
          </a:p>
          <a:p>
            <a:r>
              <a:rPr lang="en-GB" dirty="0"/>
              <a:t>The are seen in the weather.com.ph and Weather Philippines Mobile Application</a:t>
            </a:r>
          </a:p>
        </p:txBody>
      </p:sp>
      <p:sp>
        <p:nvSpPr>
          <p:cNvPr id="4" name="Slide Number Placeholder 3"/>
          <p:cNvSpPr>
            <a:spLocks noGrp="1"/>
          </p:cNvSpPr>
          <p:nvPr>
            <p:ph type="sldNum" sz="quarter" idx="10"/>
          </p:nvPr>
        </p:nvSpPr>
        <p:spPr/>
        <p:txBody>
          <a:bodyPr/>
          <a:lstStyle/>
          <a:p>
            <a:fld id="{AD1C9A8C-CA82-41C9-AA9C-5938482EE3CE}" type="slidenum">
              <a:rPr lang="en-ZA" smtClean="0"/>
              <a:pPr/>
              <a:t>5</a:t>
            </a:fld>
            <a:endParaRPr lang="en-ZA"/>
          </a:p>
        </p:txBody>
      </p:sp>
    </p:spTree>
    <p:extLst>
      <p:ext uri="{BB962C8B-B14F-4D97-AF65-F5344CB8AC3E}">
        <p14:creationId xmlns:p14="http://schemas.microsoft.com/office/powerpoint/2010/main" val="155232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2016/03/16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2016/03/16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2016/03/16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7860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2016/03/16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2016/03/16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2016/03/16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pic>
        <p:nvPicPr>
          <p:cNvPr id="8" name="Picture 7"/>
          <p:cNvPicPr>
            <a:picLocks noChangeAspect="1"/>
          </p:cNvPicPr>
          <p:nvPr userDrawn="1"/>
        </p:nvPicPr>
        <p:blipFill>
          <a:blip r:embed="rId2" cstate="print"/>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2016/03/16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a:p>
        </p:txBody>
      </p:sp>
      <p:pic>
        <p:nvPicPr>
          <p:cNvPr id="10" name="Picture 9"/>
          <p:cNvPicPr>
            <a:picLocks noChangeAspect="1"/>
          </p:cNvPicPr>
          <p:nvPr userDrawn="1"/>
        </p:nvPicPr>
        <p:blipFill>
          <a:blip r:embed="rId2" cstate="print"/>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2016/03/16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a:p>
        </p:txBody>
      </p:sp>
      <p:pic>
        <p:nvPicPr>
          <p:cNvPr id="6" name="Picture 5"/>
          <p:cNvPicPr>
            <a:picLocks noChangeAspect="1"/>
          </p:cNvPicPr>
          <p:nvPr userDrawn="1"/>
        </p:nvPicPr>
        <p:blipFill>
          <a:blip r:embed="rId2" cstate="print"/>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2016/03/16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2016/03/16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2016/03/16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2016/03/16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cid:image001.png@01D0E3D0.56FBCE3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weather.com.ph/"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192" y="4596385"/>
            <a:ext cx="9144000" cy="1742122"/>
          </a:xfrm>
        </p:spPr>
        <p:txBody>
          <a:bodyPr>
            <a:normAutofit fontScale="90000"/>
          </a:bodyPr>
          <a:lstStyle/>
          <a:p>
            <a:pPr>
              <a:lnSpc>
                <a:spcPct val="150000"/>
              </a:lnSpc>
            </a:pPr>
            <a:r>
              <a:rPr lang="en-GB" altLang="fr-FR" sz="2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The Last Mile: Saving lives, improving livelihoods and increasing resiliency with tailored weather information services Workshop, 15-17 March, 2016, Livingstone, Zambia. </a:t>
            </a:r>
            <a:endParaRPr lang="en-Z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13837" y="2543563"/>
            <a:ext cx="9144000" cy="1723474"/>
          </a:xfrm>
        </p:spPr>
        <p:txBody>
          <a:bodyPr>
            <a:norm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LESSONS LEARNED FROM THE VISIT TO  PHILIPPINE WEATHER PHILIPPINES</a:t>
            </a:r>
          </a:p>
          <a:p>
            <a:r>
              <a:rPr lang="en-GB" sz="2800" b="1" dirty="0">
                <a:latin typeface="Tahoma" panose="020B0604030504040204" pitchFamily="34" charset="0"/>
                <a:ea typeface="Tahoma" panose="020B0604030504040204" pitchFamily="34" charset="0"/>
                <a:cs typeface="Tahoma" panose="020B0604030504040204" pitchFamily="34" charset="0"/>
              </a:rPr>
              <a:t>FOUNDATION AND THE METEO GROUP</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a:p>
        </p:txBody>
      </p:sp>
      <p:sp>
        <p:nvSpPr>
          <p:cNvPr id="5" name="TextBox 4"/>
          <p:cNvSpPr txBox="1"/>
          <p:nvPr/>
        </p:nvSpPr>
        <p:spPr>
          <a:xfrm>
            <a:off x="704427" y="196427"/>
            <a:ext cx="9177866" cy="894387"/>
          </a:xfrm>
          <a:prstGeom prst="rect">
            <a:avLst/>
          </a:prstGeom>
          <a:noFill/>
        </p:spPr>
        <p:txBody>
          <a:bodyPr wrap="square" rtlCol="0">
            <a:spAutoFit/>
          </a:bodyPr>
          <a:lstStyle/>
          <a:p>
            <a:endParaRPr lang="en-US" dirty="0"/>
          </a:p>
        </p:txBody>
      </p:sp>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84" y="510072"/>
            <a:ext cx="774457" cy="8479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id:image001.png@01D0E3D0.56FBCE3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96720" y="475043"/>
            <a:ext cx="989117" cy="9357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http://www.tanzania.go.tz/egov_assets/images/gov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584" y="475043"/>
            <a:ext cx="722535" cy="8380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9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356616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443653" y="6242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152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2" y="1798321"/>
            <a:ext cx="7535335" cy="4357963"/>
          </a:xfrm>
        </p:spPr>
        <p:txBody>
          <a:bodyPr>
            <a:normAutofit fontScale="90000"/>
          </a:bodyPr>
          <a:lstStyle/>
          <a:p>
            <a:r>
              <a:rPr lang="en-GB" sz="2700" b="1" dirty="0">
                <a:latin typeface="Tahoma" panose="020B0604030504040204" pitchFamily="34" charset="0"/>
                <a:ea typeface="Tahoma" panose="020B0604030504040204" pitchFamily="34" charset="0"/>
                <a:cs typeface="Tahoma" panose="020B0604030504040204" pitchFamily="34" charset="0"/>
              </a:rPr>
              <a:t>1.Use of CSR as a strategy for acquisition , maintenance and sustainability of AWSs;</a:t>
            </a:r>
            <a:br>
              <a:rPr lang="en-GB" sz="2700" b="1" dirty="0">
                <a:latin typeface="Tahoma" panose="020B0604030504040204" pitchFamily="34" charset="0"/>
                <a:ea typeface="Tahoma" panose="020B0604030504040204" pitchFamily="34" charset="0"/>
                <a:cs typeface="Tahoma" panose="020B0604030504040204" pitchFamily="34" charset="0"/>
              </a:rPr>
            </a:br>
            <a:br>
              <a:rPr lang="en-GB" sz="2700" b="1" dirty="0">
                <a:latin typeface="Tahoma" panose="020B0604030504040204" pitchFamily="34" charset="0"/>
                <a:ea typeface="Tahoma" panose="020B0604030504040204" pitchFamily="34" charset="0"/>
                <a:cs typeface="Tahoma" panose="020B0604030504040204" pitchFamily="34" charset="0"/>
              </a:rPr>
            </a:br>
            <a:r>
              <a:rPr lang="en-GB" sz="2700" b="1" dirty="0">
                <a:latin typeface="Tahoma" panose="020B0604030504040204" pitchFamily="34" charset="0"/>
                <a:ea typeface="Tahoma" panose="020B0604030504040204" pitchFamily="34" charset="0"/>
                <a:cs typeface="Tahoma" panose="020B0604030504040204" pitchFamily="34" charset="0"/>
              </a:rPr>
              <a:t>2.Installation of AWSs with a service/site partner (e.g. shopping mall) ensures security and continuous power supply; </a:t>
            </a:r>
            <a:br>
              <a:rPr lang="en-GB" sz="2700" b="1" dirty="0">
                <a:latin typeface="Tahoma" panose="020B0604030504040204" pitchFamily="34" charset="0"/>
                <a:ea typeface="Tahoma" panose="020B0604030504040204" pitchFamily="34" charset="0"/>
                <a:cs typeface="Tahoma" panose="020B0604030504040204" pitchFamily="34" charset="0"/>
              </a:rPr>
            </a:br>
            <a:br>
              <a:rPr lang="en-GB" sz="2700" b="1" dirty="0">
                <a:latin typeface="Tahoma" panose="020B0604030504040204" pitchFamily="34" charset="0"/>
                <a:ea typeface="Tahoma" panose="020B0604030504040204" pitchFamily="34" charset="0"/>
                <a:cs typeface="Tahoma" panose="020B0604030504040204" pitchFamily="34" charset="0"/>
              </a:rPr>
            </a:br>
            <a:r>
              <a:rPr lang="en-GB" sz="2700" b="1" dirty="0">
                <a:latin typeface="Tahoma" panose="020B0604030504040204" pitchFamily="34" charset="0"/>
                <a:ea typeface="Tahoma" panose="020B0604030504040204" pitchFamily="34" charset="0"/>
                <a:cs typeface="Tahoma" panose="020B0604030504040204" pitchFamily="34" charset="0"/>
              </a:rPr>
              <a:t>3.Owning a weather television, weather portal and establishing a weather application apps for android smart phones improves dissemination efforts.</a:t>
            </a:r>
            <a:br>
              <a:rPr lang="en-GB" sz="2700" b="1" dirty="0">
                <a:latin typeface="Tahoma" panose="020B0604030504040204" pitchFamily="34" charset="0"/>
                <a:ea typeface="Tahoma" panose="020B0604030504040204" pitchFamily="34" charset="0"/>
                <a:cs typeface="Tahoma" panose="020B0604030504040204" pitchFamily="34" charset="0"/>
              </a:rPr>
            </a:br>
            <a:br>
              <a:rPr lang="en-GB" sz="2700" b="1" dirty="0">
                <a:latin typeface="Tahoma" panose="020B0604030504040204" pitchFamily="34" charset="0"/>
                <a:ea typeface="Tahoma" panose="020B0604030504040204" pitchFamily="34" charset="0"/>
                <a:cs typeface="Tahoma" panose="020B0604030504040204" pitchFamily="34" charset="0"/>
              </a:rPr>
            </a:br>
            <a:r>
              <a:rPr lang="en-GB" sz="2700" b="1" dirty="0">
                <a:latin typeface="Tahoma" panose="020B0604030504040204" pitchFamily="34" charset="0"/>
                <a:ea typeface="Tahoma" panose="020B0604030504040204" pitchFamily="34" charset="0"/>
                <a:cs typeface="Tahoma" panose="020B0604030504040204" pitchFamily="34" charset="0"/>
              </a:rPr>
              <a:t>4. Sharing of weather data with the private sector(non-competitive) is possible </a:t>
            </a:r>
            <a:br>
              <a:rPr lang="en-GB" sz="2700" b="1" dirty="0">
                <a:latin typeface="Tahoma" panose="020B0604030504040204" pitchFamily="34" charset="0"/>
                <a:ea typeface="Tahoma" panose="020B0604030504040204" pitchFamily="34" charset="0"/>
                <a:cs typeface="Tahoma" panose="020B0604030504040204" pitchFamily="34" charset="0"/>
              </a:rPr>
            </a:br>
            <a:br>
              <a:rPr lang="en-GB" sz="2700" dirty="0">
                <a:latin typeface="Tahoma" panose="020B0604030504040204" pitchFamily="34" charset="0"/>
                <a:ea typeface="Tahoma" panose="020B0604030504040204" pitchFamily="34" charset="0"/>
                <a:cs typeface="Tahoma" panose="020B0604030504040204" pitchFamily="34" charset="0"/>
              </a:rPr>
            </a:br>
            <a:br>
              <a:rPr lang="en-GB" sz="3200" b="1" dirty="0">
                <a:latin typeface="Tahoma" panose="020B0604030504040204" pitchFamily="34" charset="0"/>
                <a:ea typeface="Tahoma" panose="020B0604030504040204" pitchFamily="34" charset="0"/>
                <a:cs typeface="Tahoma" panose="020B0604030504040204" pitchFamily="34" charset="0"/>
              </a:rPr>
            </a:b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419E6B96-096C-4B7F-BB82-A76007EDE823}" type="slidenum">
              <a:rPr lang="en-ZA" smtClean="0"/>
              <a:pPr/>
              <a:t>10</a:t>
            </a:fld>
            <a:endParaRPr lang="en-ZA"/>
          </a:p>
        </p:txBody>
      </p:sp>
      <p:pic>
        <p:nvPicPr>
          <p:cNvPr id="5" name="Picture 4"/>
          <p:cNvPicPr>
            <a:picLocks noChangeAspect="1"/>
          </p:cNvPicPr>
          <p:nvPr/>
        </p:nvPicPr>
        <p:blipFill>
          <a:blip r:embed="rId2"/>
          <a:stretch>
            <a:fillRect/>
          </a:stretch>
        </p:blipFill>
        <p:spPr>
          <a:xfrm>
            <a:off x="8077200" y="1947334"/>
            <a:ext cx="3901647" cy="4409015"/>
          </a:xfrm>
          <a:prstGeom prst="rect">
            <a:avLst/>
          </a:prstGeom>
        </p:spPr>
      </p:pic>
      <p:pic>
        <p:nvPicPr>
          <p:cNvPr id="6" name="Picture 5"/>
          <p:cNvPicPr>
            <a:picLocks noChangeAspect="1"/>
          </p:cNvPicPr>
          <p:nvPr/>
        </p:nvPicPr>
        <p:blipFill>
          <a:blip r:embed="rId3"/>
          <a:stretch>
            <a:fillRect/>
          </a:stretch>
        </p:blipFill>
        <p:spPr>
          <a:xfrm>
            <a:off x="8814063" y="1601315"/>
            <a:ext cx="2853004" cy="394012"/>
          </a:xfrm>
          <a:prstGeom prst="rect">
            <a:avLst/>
          </a:prstGeom>
        </p:spPr>
      </p:pic>
      <p:sp>
        <p:nvSpPr>
          <p:cNvPr id="7" name="Title 1"/>
          <p:cNvSpPr txBox="1">
            <a:spLocks/>
          </p:cNvSpPr>
          <p:nvPr/>
        </p:nvSpPr>
        <p:spPr>
          <a:xfrm>
            <a:off x="372532" y="0"/>
            <a:ext cx="10397067" cy="113373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Tahoma" panose="020B0604030504040204" pitchFamily="34" charset="0"/>
                <a:ea typeface="Tahoma" panose="020B0604030504040204" pitchFamily="34" charset="0"/>
                <a:cs typeface="Tahoma" panose="020B0604030504040204" pitchFamily="34" charset="0"/>
              </a:rPr>
              <a:t>Lessons learned from the Philippines:  </a:t>
            </a:r>
          </a:p>
        </p:txBody>
      </p:sp>
    </p:spTree>
    <p:extLst>
      <p:ext uri="{BB962C8B-B14F-4D97-AF65-F5344CB8AC3E}">
        <p14:creationId xmlns:p14="http://schemas.microsoft.com/office/powerpoint/2010/main" val="425413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2" y="365125"/>
            <a:ext cx="10473267" cy="1006475"/>
          </a:xfrm>
        </p:spPr>
        <p:txBody>
          <a:bodyPr/>
          <a:lstStyle/>
          <a:p>
            <a:r>
              <a:rPr lang="en-GB" b="1" u="sng" dirty="0">
                <a:latin typeface="Tahoma" panose="020B0604030504040204" pitchFamily="34" charset="0"/>
                <a:ea typeface="Tahoma" panose="020B0604030504040204" pitchFamily="34" charset="0"/>
                <a:cs typeface="Tahoma" panose="020B0604030504040204" pitchFamily="34" charset="0"/>
              </a:rPr>
              <a:t>Recommendations</a:t>
            </a:r>
          </a:p>
        </p:txBody>
      </p:sp>
      <p:sp>
        <p:nvSpPr>
          <p:cNvPr id="3" name="Content Placeholder 2"/>
          <p:cNvSpPr>
            <a:spLocks noGrp="1"/>
          </p:cNvSpPr>
          <p:nvPr>
            <p:ph idx="1"/>
          </p:nvPr>
        </p:nvSpPr>
        <p:spPr>
          <a:xfrm>
            <a:off x="445770" y="1569140"/>
            <a:ext cx="11238230" cy="4787210"/>
          </a:xfrm>
        </p:spPr>
        <p:txBody>
          <a:bodyPr>
            <a:noAutofit/>
          </a:bodyPr>
          <a:lstStyle/>
          <a:p>
            <a:pPr marL="457200" indent="-457200">
              <a:lnSpc>
                <a:spcPct val="100000"/>
              </a:lnSpc>
              <a:spcBef>
                <a:spcPts val="0"/>
              </a:spcBef>
              <a:buFont typeface="+mj-lt"/>
              <a:buAutoNum type="arabicPeriod"/>
            </a:pPr>
            <a:r>
              <a:rPr lang="en-ZA" sz="2400" b="1" dirty="0">
                <a:latin typeface="Tahoma" panose="020B0604030504040204" pitchFamily="34" charset="0"/>
                <a:ea typeface="Tahoma" panose="020B0604030504040204" pitchFamily="34" charset="0"/>
                <a:cs typeface="Tahoma" panose="020B0604030504040204" pitchFamily="34" charset="0"/>
              </a:rPr>
              <a:t>The  PPP approach  be  adopted  and  deepened  for  sustaining  the  operations  of meteorological services;</a:t>
            </a:r>
          </a:p>
          <a:p>
            <a:pPr marL="457200" indent="-457200">
              <a:lnSpc>
                <a:spcPct val="100000"/>
              </a:lnSpc>
              <a:spcBef>
                <a:spcPts val="0"/>
              </a:spcBef>
              <a:buFont typeface="+mj-lt"/>
              <a:buAutoNum type="arabicPeriod"/>
            </a:pPr>
            <a:r>
              <a:rPr lang="en-ZA" sz="2400" b="1" dirty="0">
                <a:latin typeface="Tahoma" panose="020B0604030504040204" pitchFamily="34" charset="0"/>
                <a:ea typeface="Tahoma" panose="020B0604030504040204" pitchFamily="34" charset="0"/>
                <a:cs typeface="Tahoma" panose="020B0604030504040204" pitchFamily="34" charset="0"/>
              </a:rPr>
              <a:t> Installation of AWSs with service partners (e.g. shopping malls, Hotels, Telecomm. towers) to ensure security and continuous power supply; </a:t>
            </a:r>
          </a:p>
          <a:p>
            <a:pPr marL="457200" indent="-457200">
              <a:lnSpc>
                <a:spcPct val="100000"/>
              </a:lnSpc>
              <a:spcBef>
                <a:spcPts val="0"/>
              </a:spcBef>
              <a:buFont typeface="+mj-lt"/>
              <a:buAutoNum type="arabicPeriod"/>
            </a:pPr>
            <a:r>
              <a:rPr lang="en-ZA" sz="2400" b="1" dirty="0">
                <a:latin typeface="Tahoma" panose="020B0604030504040204" pitchFamily="34" charset="0"/>
                <a:ea typeface="Tahoma" panose="020B0604030504040204" pitchFamily="34" charset="0"/>
                <a:cs typeface="Tahoma" panose="020B0604030504040204" pitchFamily="34" charset="0"/>
              </a:rPr>
              <a:t>Operations and maintenance of the AWSs be linked to hardware and availability of the right personnel; </a:t>
            </a:r>
          </a:p>
          <a:p>
            <a:pPr marL="457200" indent="-457200">
              <a:lnSpc>
                <a:spcPct val="100000"/>
              </a:lnSpc>
              <a:spcBef>
                <a:spcPts val="0"/>
              </a:spcBef>
              <a:buFont typeface="+mj-lt"/>
              <a:buAutoNum type="arabicPeriod"/>
            </a:pPr>
            <a:r>
              <a:rPr lang="en-ZA" sz="2400" b="1" dirty="0">
                <a:latin typeface="Tahoma" panose="020B0604030504040204" pitchFamily="34" charset="0"/>
                <a:ea typeface="Tahoma" panose="020B0604030504040204" pitchFamily="34" charset="0"/>
                <a:cs typeface="Tahoma" panose="020B0604030504040204" pitchFamily="34" charset="0"/>
              </a:rPr>
              <a:t>Scaling up dissemination of data via SMSs as it is cheaper than the GPRS or other options. This would increase the outreach and usage of the meteorological products; “</a:t>
            </a:r>
          </a:p>
          <a:p>
            <a:pPr marL="457200" indent="-457200">
              <a:lnSpc>
                <a:spcPct val="100000"/>
              </a:lnSpc>
              <a:spcBef>
                <a:spcPts val="0"/>
              </a:spcBef>
              <a:buFont typeface="+mj-lt"/>
              <a:buAutoNum type="arabicPeriod"/>
            </a:pPr>
            <a:r>
              <a:rPr lang="en-ZA" sz="2400" b="1" dirty="0">
                <a:latin typeface="Tahoma" panose="020B0604030504040204" pitchFamily="34" charset="0"/>
                <a:ea typeface="Tahoma" panose="020B0604030504040204" pitchFamily="34" charset="0"/>
                <a:cs typeface="Tahoma" panose="020B0604030504040204" pitchFamily="34" charset="0"/>
              </a:rPr>
              <a:t>Weather wiser packages” be adopted for educating communities and the public on meteorology. Products</a:t>
            </a:r>
            <a:r>
              <a:rPr lang="en-GB" sz="2400" b="1" dirty="0">
                <a:latin typeface="Tahoma" panose="020B0604030504040204" pitchFamily="34" charset="0"/>
                <a:ea typeface="Tahoma" panose="020B0604030504040204" pitchFamily="34" charset="0"/>
                <a:cs typeface="Tahoma" panose="020B0604030504040204" pitchFamily="34" charset="0"/>
              </a:rPr>
              <a:t> </a:t>
            </a:r>
            <a:r>
              <a:rPr lang="en-ZA" sz="2400" b="1" dirty="0">
                <a:latin typeface="Tahoma" panose="020B0604030504040204" pitchFamily="34" charset="0"/>
                <a:ea typeface="Tahoma" panose="020B0604030504040204" pitchFamily="34" charset="0"/>
                <a:cs typeface="Tahoma" panose="020B0604030504040204" pitchFamily="34" charset="0"/>
              </a:rPr>
              <a:t> be distributed in schools to inculcate culture of early warning and preparedness.</a:t>
            </a:r>
          </a:p>
          <a:p>
            <a:pPr>
              <a:lnSpc>
                <a:spcPct val="100000"/>
              </a:lnSpc>
              <a:spcBef>
                <a:spcPts val="0"/>
              </a:spcBef>
            </a:pPr>
            <a:endParaRPr lang="en-GB" sz="2400" b="1"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11</a:t>
            </a:fld>
            <a:endParaRPr lang="en-ZA"/>
          </a:p>
        </p:txBody>
      </p:sp>
    </p:spTree>
    <p:extLst>
      <p:ext uri="{BB962C8B-B14F-4D97-AF65-F5344CB8AC3E}">
        <p14:creationId xmlns:p14="http://schemas.microsoft.com/office/powerpoint/2010/main" val="151439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850" y="201802"/>
            <a:ext cx="8309181" cy="1254465"/>
          </a:xfrm>
        </p:spPr>
        <p:txBody>
          <a:bodyPr>
            <a:normAutofit fontScale="55000" lnSpcReduction="20000"/>
          </a:bodyPr>
          <a:lstStyle/>
          <a:p>
            <a:pPr marL="0" indent="0" algn="ctr">
              <a:buNone/>
            </a:pPr>
            <a:endParaRPr lang="en-ZA" b="1" dirty="0"/>
          </a:p>
          <a:p>
            <a:pPr marL="0" indent="0" algn="ctr">
              <a:buNone/>
            </a:pPr>
            <a:endParaRPr lang="en-ZA" b="1" dirty="0"/>
          </a:p>
          <a:p>
            <a:pPr marL="0" indent="0" algn="ctr">
              <a:buNone/>
            </a:pPr>
            <a:r>
              <a:rPr lang="en-ZA" sz="10000" b="1" dirty="0">
                <a:latin typeface="Tahoma" panose="020B0604030504040204" pitchFamily="34" charset="0"/>
                <a:ea typeface="Tahoma" panose="020B0604030504040204" pitchFamily="34" charset="0"/>
                <a:cs typeface="Tahoma" panose="020B0604030504040204" pitchFamily="34" charset="0"/>
              </a:rPr>
              <a:t>Thank you!!!</a:t>
            </a:r>
            <a:r>
              <a:rPr lang="en-ZA" b="1" dirty="0">
                <a:latin typeface="Tahoma" panose="020B0604030504040204" pitchFamily="34" charset="0"/>
                <a:ea typeface="Tahoma" panose="020B0604030504040204" pitchFamily="34" charset="0"/>
                <a:cs typeface="Tahoma" panose="020B0604030504040204" pitchFamily="34" charset="0"/>
              </a:rPr>
              <a:t> </a:t>
            </a:r>
          </a:p>
          <a:p>
            <a:pPr marL="0" indent="0" algn="ctr">
              <a:buNone/>
            </a:pPr>
            <a:endParaRPr lang="en-ZA" b="1"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12</a:t>
            </a:fld>
            <a:endParaRPr lang="en-ZA"/>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600" y="1405465"/>
            <a:ext cx="8636000" cy="4893735"/>
          </a:xfrm>
          <a:prstGeom prst="rect">
            <a:avLst/>
          </a:prstGeom>
        </p:spPr>
      </p:pic>
    </p:spTree>
    <p:extLst>
      <p:ext uri="{BB962C8B-B14F-4D97-AF65-F5344CB8AC3E}">
        <p14:creationId xmlns:p14="http://schemas.microsoft.com/office/powerpoint/2010/main" val="244264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9" y="601325"/>
            <a:ext cx="7871791" cy="552781"/>
          </a:xfrm>
        </p:spPr>
        <p:txBody>
          <a:bodyPr>
            <a:normAutofit fontScale="90000"/>
          </a:bodyPr>
          <a:lstStyle/>
          <a:p>
            <a:br>
              <a:rPr lang="en-GB" b="1" dirty="0"/>
            </a:br>
            <a:r>
              <a:rPr lang="en-GB" b="1" dirty="0">
                <a:latin typeface="Tahoma" panose="020B0604030504040204" pitchFamily="34" charset="0"/>
                <a:ea typeface="Tahoma" panose="020B0604030504040204" pitchFamily="34" charset="0"/>
                <a:cs typeface="Tahoma" panose="020B0604030504040204" pitchFamily="34" charset="0"/>
              </a:rPr>
              <a:t>Introduction </a:t>
            </a:r>
            <a:br>
              <a:rPr lang="en-GB" b="1" dirty="0">
                <a:latin typeface="Tahoma" panose="020B0604030504040204" pitchFamily="34" charset="0"/>
                <a:ea typeface="Tahoma" panose="020B0604030504040204" pitchFamily="34" charset="0"/>
                <a:cs typeface="Tahoma" panose="020B0604030504040204" pitchFamily="34" charset="0"/>
              </a:rPr>
            </a:b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199" y="1508760"/>
            <a:ext cx="11014711" cy="4847590"/>
          </a:xfrm>
        </p:spPr>
        <p:txBody>
          <a:bodyPr>
            <a:normAutofit fontScale="40000" lnSpcReduction="20000"/>
          </a:bodyPr>
          <a:lstStyle/>
          <a:p>
            <a:pPr marL="0" indent="0">
              <a:buNone/>
            </a:pPr>
            <a:r>
              <a:rPr lang="en-GB" sz="9600" b="1" u="sng" dirty="0">
                <a:latin typeface="Tahoma" panose="020B0604030504040204" pitchFamily="34" charset="0"/>
                <a:ea typeface="Tahoma" panose="020B0604030504040204" pitchFamily="34" charset="0"/>
                <a:cs typeface="Tahoma" panose="020B0604030504040204" pitchFamily="34" charset="0"/>
              </a:rPr>
              <a:t>Objectives of the trip</a:t>
            </a:r>
          </a:p>
          <a:p>
            <a:pPr marL="514350" indent="-514350">
              <a:buAutoNum type="alphaLcParenR"/>
            </a:pPr>
            <a:r>
              <a:rPr lang="en-GB" sz="9600" dirty="0">
                <a:latin typeface="Tahoma" panose="020B0604030504040204" pitchFamily="34" charset="0"/>
                <a:ea typeface="Tahoma" panose="020B0604030504040204" pitchFamily="34" charset="0"/>
                <a:cs typeface="Tahoma" panose="020B0604030504040204" pitchFamily="34" charset="0"/>
              </a:rPr>
              <a:t>Exposing the selected CIRDA countries to best practices in weather monitoring and forecasting that could be emulated in the rest of the CIRDA countries;</a:t>
            </a:r>
          </a:p>
          <a:p>
            <a:pPr marL="514350" indent="-514350">
              <a:buAutoNum type="alphaLcParenR"/>
            </a:pPr>
            <a:r>
              <a:rPr lang="en-GB" sz="9600" dirty="0">
                <a:latin typeface="Tahoma" panose="020B0604030504040204" pitchFamily="34" charset="0"/>
                <a:ea typeface="Tahoma" panose="020B0604030504040204" pitchFamily="34" charset="0"/>
                <a:cs typeface="Tahoma" panose="020B0604030504040204" pitchFamily="34" charset="0"/>
              </a:rPr>
              <a:t>Learning from the Philippine’s experience on scaling up weather monitoring and forecasting services using modern meteorological equipment and the private sector involvement in the weather </a:t>
            </a:r>
            <a:endParaRPr lang="en-GB" sz="70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2</a:t>
            </a:fld>
            <a:endParaRPr lang="en-ZA"/>
          </a:p>
        </p:txBody>
      </p:sp>
    </p:spTree>
    <p:extLst>
      <p:ext uri="{BB962C8B-B14F-4D97-AF65-F5344CB8AC3E}">
        <p14:creationId xmlns:p14="http://schemas.microsoft.com/office/powerpoint/2010/main" val="38940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9" y="601325"/>
            <a:ext cx="7871791" cy="552781"/>
          </a:xfrm>
        </p:spPr>
        <p:txBody>
          <a:bodyPr>
            <a:normAutofit fontScale="90000"/>
          </a:bodyPr>
          <a:lstStyle/>
          <a:p>
            <a:br>
              <a:rPr lang="en-GB" b="1" dirty="0"/>
            </a:br>
            <a:r>
              <a:rPr lang="en-GB" b="1" dirty="0">
                <a:latin typeface="Tahoma" panose="020B0604030504040204" pitchFamily="34" charset="0"/>
                <a:ea typeface="Tahoma" panose="020B0604030504040204" pitchFamily="34" charset="0"/>
                <a:cs typeface="Tahoma" panose="020B0604030504040204" pitchFamily="34" charset="0"/>
              </a:rPr>
              <a:t>Introduction </a:t>
            </a:r>
            <a:br>
              <a:rPr lang="en-GB" b="1" dirty="0">
                <a:latin typeface="Tahoma" panose="020B0604030504040204" pitchFamily="34" charset="0"/>
                <a:ea typeface="Tahoma" panose="020B0604030504040204" pitchFamily="34" charset="0"/>
                <a:cs typeface="Tahoma" panose="020B0604030504040204" pitchFamily="34" charset="0"/>
              </a:rPr>
            </a:b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199" y="1508760"/>
            <a:ext cx="11014711" cy="4847590"/>
          </a:xfrm>
        </p:spPr>
        <p:txBody>
          <a:bodyPr>
            <a:normAutofit/>
          </a:bodyPr>
          <a:lstStyle/>
          <a:p>
            <a:pPr marL="0" indent="0">
              <a:buNone/>
            </a:pPr>
            <a:r>
              <a:rPr lang="en-GB" sz="9600" b="1" u="sng" dirty="0">
                <a:latin typeface="Tahoma" panose="020B0604030504040204" pitchFamily="34" charset="0"/>
                <a:ea typeface="Tahoma" panose="020B0604030504040204" pitchFamily="34" charset="0"/>
                <a:cs typeface="Tahoma" panose="020B0604030504040204" pitchFamily="34" charset="0"/>
              </a:rPr>
              <a:t> </a:t>
            </a:r>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3</a:t>
            </a:fld>
            <a:endParaRPr lang="en-ZA"/>
          </a:p>
        </p:txBody>
      </p:sp>
      <p:sp>
        <p:nvSpPr>
          <p:cNvPr id="5" name="Rectangle 4"/>
          <p:cNvSpPr/>
          <p:nvPr/>
        </p:nvSpPr>
        <p:spPr>
          <a:xfrm>
            <a:off x="738809" y="1477381"/>
            <a:ext cx="10515601" cy="4524315"/>
          </a:xfrm>
          <a:prstGeom prst="rect">
            <a:avLst/>
          </a:prstGeom>
        </p:spPr>
        <p:txBody>
          <a:bodyPr wrap="square">
            <a:spAutoFit/>
          </a:bodyPr>
          <a:lstStyle/>
          <a:p>
            <a:r>
              <a:rPr lang="en-GB" sz="3600" b="1" u="sng" dirty="0">
                <a:latin typeface="Tahoma" panose="020B0604030504040204" pitchFamily="34" charset="0"/>
                <a:ea typeface="Tahoma" panose="020B0604030504040204" pitchFamily="34" charset="0"/>
                <a:cs typeface="Tahoma" panose="020B0604030504040204" pitchFamily="34" charset="0"/>
              </a:rPr>
              <a:t>Why  the Philippines ?</a:t>
            </a:r>
          </a:p>
          <a:p>
            <a:pPr marL="457200" indent="-4572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Experiences &gt;18 Typhoons per year, 6-9 of which make landfall, causing substantial loss of life and damage to property, hence need  for accurate early warning.</a:t>
            </a:r>
          </a:p>
          <a:p>
            <a:pPr marL="457200" indent="-4572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To learn about their application of weather data for early warning against weather related hazards and disasters. </a:t>
            </a:r>
          </a:p>
        </p:txBody>
      </p:sp>
    </p:spTree>
    <p:extLst>
      <p:ext uri="{BB962C8B-B14F-4D97-AF65-F5344CB8AC3E}">
        <p14:creationId xmlns:p14="http://schemas.microsoft.com/office/powerpoint/2010/main" val="322240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571"/>
            <a:ext cx="9620250" cy="1501117"/>
          </a:xfrm>
        </p:spPr>
        <p:txBody>
          <a:bodyPr>
            <a:normAutofit/>
          </a:bodyPr>
          <a:lstStyle/>
          <a:p>
            <a:pPr>
              <a:lnSpc>
                <a:spcPct val="100000"/>
              </a:lnSpc>
            </a:pPr>
            <a:r>
              <a:rPr lang="en-GB" b="1" dirty="0">
                <a:latin typeface="Tahoma" panose="020B0604030504040204" pitchFamily="34" charset="0"/>
                <a:ea typeface="Tahoma" panose="020B0604030504040204" pitchFamily="34" charset="0"/>
                <a:cs typeface="Tahoma" panose="020B0604030504040204" pitchFamily="34" charset="0"/>
              </a:rPr>
              <a:t>Lessons learned from the MeteoGroup:</a:t>
            </a:r>
          </a:p>
        </p:txBody>
      </p:sp>
      <p:sp>
        <p:nvSpPr>
          <p:cNvPr id="3" name="Content Placeholder 2"/>
          <p:cNvSpPr>
            <a:spLocks noGrp="1"/>
          </p:cNvSpPr>
          <p:nvPr>
            <p:ph idx="1"/>
          </p:nvPr>
        </p:nvSpPr>
        <p:spPr>
          <a:xfrm>
            <a:off x="937260" y="1690688"/>
            <a:ext cx="10416540" cy="4938712"/>
          </a:xfrm>
        </p:spPr>
        <p:txBody>
          <a:bodyPr>
            <a:normAutofit fontScale="77500" lnSpcReduction="20000"/>
          </a:bodyPr>
          <a:lstStyle/>
          <a:p>
            <a:r>
              <a:rPr lang="en-GB" sz="4000" dirty="0">
                <a:latin typeface="Tahoma" panose="020B0604030504040204" pitchFamily="34" charset="0"/>
                <a:ea typeface="Tahoma" panose="020B0604030504040204" pitchFamily="34" charset="0"/>
                <a:cs typeface="Tahoma" panose="020B0604030504040204" pitchFamily="34" charset="0"/>
              </a:rPr>
              <a:t>A Private international weather company  working in Europe, North America and South East  Asia including Philippines;</a:t>
            </a:r>
          </a:p>
          <a:p>
            <a:r>
              <a:rPr lang="en-GB" sz="4000" dirty="0">
                <a:latin typeface="Tahoma" panose="020B0604030504040204" pitchFamily="34" charset="0"/>
                <a:ea typeface="Tahoma" panose="020B0604030504040204" pitchFamily="34" charset="0"/>
                <a:cs typeface="Tahoma" panose="020B0604030504040204" pitchFamily="34" charset="0"/>
              </a:rPr>
              <a:t>Provides a variety of  weather forecasting solutions, meteorological expertise &amp; t(CSR); 50% of the revenues  goes  to the country to support weather services;</a:t>
            </a:r>
          </a:p>
          <a:p>
            <a:r>
              <a:rPr lang="en-GB" sz="4000" dirty="0">
                <a:latin typeface="Tahoma" panose="020B0604030504040204" pitchFamily="34" charset="0"/>
                <a:ea typeface="Tahoma" panose="020B0604030504040204" pitchFamily="34" charset="0"/>
                <a:cs typeface="Tahoma" panose="020B0604030504040204" pitchFamily="34" charset="0"/>
              </a:rPr>
              <a:t>Large network/coverage of  weather stations : 750 AWSs-target 1,000;  </a:t>
            </a:r>
          </a:p>
          <a:p>
            <a:r>
              <a:rPr lang="en-GB" sz="4000" dirty="0">
                <a:latin typeface="Tahoma" panose="020B0604030504040204" pitchFamily="34" charset="0"/>
                <a:ea typeface="Tahoma" panose="020B0604030504040204" pitchFamily="34" charset="0"/>
                <a:cs typeface="Tahoma" panose="020B0604030504040204" pitchFamily="34" charset="0"/>
              </a:rPr>
              <a:t>Has rich innovation in meteorology, associated  technologies  and visualization in the country: generates  weather products using 10 different weather models including the best models of ECMWF &amp; GFS (European and American weather service);</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4</a:t>
            </a:fld>
            <a:endParaRPr lang="en-ZA"/>
          </a:p>
        </p:txBody>
      </p:sp>
    </p:spTree>
    <p:extLst>
      <p:ext uri="{BB962C8B-B14F-4D97-AF65-F5344CB8AC3E}">
        <p14:creationId xmlns:p14="http://schemas.microsoft.com/office/powerpoint/2010/main" val="118595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70" y="541021"/>
            <a:ext cx="9612630" cy="922020"/>
          </a:xfrm>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Lessons learned from the Weather Philippines Foundation(WPF)</a:t>
            </a:r>
          </a:p>
        </p:txBody>
      </p:sp>
      <p:sp>
        <p:nvSpPr>
          <p:cNvPr id="3" name="Content Placeholder 2"/>
          <p:cNvSpPr>
            <a:spLocks noGrp="1"/>
          </p:cNvSpPr>
          <p:nvPr>
            <p:ph idx="1"/>
          </p:nvPr>
        </p:nvSpPr>
        <p:spPr>
          <a:xfrm>
            <a:off x="660400" y="1715677"/>
            <a:ext cx="8153663" cy="5005797"/>
          </a:xfrm>
        </p:spPr>
        <p:txBody>
          <a:bodyPr>
            <a:normAutofit fontScale="25000" lnSpcReduction="20000"/>
          </a:bodyPr>
          <a:lstStyle/>
          <a:p>
            <a:pPr>
              <a:lnSpc>
                <a:spcPct val="120000"/>
              </a:lnSpc>
              <a:spcBef>
                <a:spcPts val="0"/>
              </a:spcBef>
            </a:pPr>
            <a:r>
              <a:rPr lang="en-GB" sz="8000" b="1" dirty="0">
                <a:latin typeface="Tahoma" panose="020B0604030504040204" pitchFamily="34" charset="0"/>
                <a:ea typeface="Tahoma" panose="020B0604030504040204" pitchFamily="34" charset="0"/>
                <a:cs typeface="Tahoma" panose="020B0604030504040204" pitchFamily="34" charset="0"/>
              </a:rPr>
              <a:t>A not-for-profit organization ; provides free weather information to the public.;</a:t>
            </a:r>
          </a:p>
          <a:p>
            <a:pPr>
              <a:lnSpc>
                <a:spcPct val="120000"/>
              </a:lnSpc>
              <a:spcBef>
                <a:spcPts val="0"/>
              </a:spcBef>
            </a:pPr>
            <a:r>
              <a:rPr lang="en-GB" sz="8000" b="1" dirty="0">
                <a:latin typeface="Tahoma" panose="020B0604030504040204" pitchFamily="34" charset="0"/>
                <a:ea typeface="Tahoma" panose="020B0604030504040204" pitchFamily="34" charset="0"/>
                <a:cs typeface="Tahoma" panose="020B0604030504040204" pitchFamily="34" charset="0"/>
              </a:rPr>
              <a:t>A typical example of the CSR that  has contributed to the Strengthening of meteorological Sector in Philippines;</a:t>
            </a:r>
          </a:p>
          <a:p>
            <a:pPr marL="0" indent="0">
              <a:lnSpc>
                <a:spcPct val="120000"/>
              </a:lnSpc>
              <a:spcBef>
                <a:spcPts val="0"/>
              </a:spcBef>
              <a:buNone/>
            </a:pPr>
            <a:endParaRPr lang="en-GB" sz="8000" b="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GB" sz="8000" b="1" dirty="0">
                <a:latin typeface="Tahoma" panose="020B0604030504040204" pitchFamily="34" charset="0"/>
                <a:ea typeface="Tahoma" panose="020B0604030504040204" pitchFamily="34" charset="0"/>
                <a:cs typeface="Tahoma" panose="020B0604030504040204" pitchFamily="34" charset="0"/>
              </a:rPr>
              <a:t>Promotes scaling up of cost-effective AWSs (e.g.2,500 US$ including operation and maintenance costs over their 10-year lifespan. This is significantly cheaper than the stations the CIEWS projects are buying;</a:t>
            </a:r>
          </a:p>
          <a:p>
            <a:pPr marL="0" indent="0">
              <a:lnSpc>
                <a:spcPct val="120000"/>
              </a:lnSpc>
              <a:spcBef>
                <a:spcPts val="0"/>
              </a:spcBef>
              <a:buNone/>
            </a:pPr>
            <a:endParaRPr lang="en-GB" sz="8000" b="1"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pPr>
            <a:r>
              <a:rPr lang="en-GB" sz="8000" b="1" dirty="0">
                <a:latin typeface="Tahoma" panose="020B0604030504040204" pitchFamily="34" charset="0"/>
                <a:ea typeface="Tahoma" panose="020B0604030504040204" pitchFamily="34" charset="0"/>
                <a:cs typeface="Tahoma" panose="020B0604030504040204" pitchFamily="34" charset="0"/>
              </a:rPr>
              <a:t>Using locally manufactured data loggers at reduced cost of installations: WPF is buying locally-produced data loggers (approx. 600 US$ each), and individual sensors from Lufft of Germany, and then assembles the AWSs themselves.  </a:t>
            </a:r>
          </a:p>
          <a:p>
            <a:pPr>
              <a:lnSpc>
                <a:spcPct val="120000"/>
              </a:lnSpc>
              <a:spcBef>
                <a:spcPts val="0"/>
              </a:spcBef>
            </a:pPr>
            <a:r>
              <a:rPr lang="en-GB" sz="8000" b="1" dirty="0">
                <a:latin typeface="Tahoma" panose="020B0604030504040204" pitchFamily="34" charset="0"/>
                <a:ea typeface="Tahoma" panose="020B0604030504040204" pitchFamily="34" charset="0"/>
                <a:cs typeface="Tahoma" panose="020B0604030504040204" pitchFamily="34" charset="0"/>
              </a:rPr>
              <a:t>Is a Foundation (partners with MeteoGroup); </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5</a:t>
            </a:fld>
            <a:endParaRPr lang="en-ZA"/>
          </a:p>
        </p:txBody>
      </p:sp>
    </p:spTree>
    <p:extLst>
      <p:ext uri="{BB962C8B-B14F-4D97-AF65-F5344CB8AC3E}">
        <p14:creationId xmlns:p14="http://schemas.microsoft.com/office/powerpoint/2010/main" val="18589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Lessons learned from the Weather Philippines Foundation</a:t>
            </a:r>
          </a:p>
        </p:txBody>
      </p:sp>
      <p:sp>
        <p:nvSpPr>
          <p:cNvPr id="3" name="Content Placeholder 2"/>
          <p:cNvSpPr>
            <a:spLocks noGrp="1"/>
          </p:cNvSpPr>
          <p:nvPr>
            <p:ph idx="1"/>
          </p:nvPr>
        </p:nvSpPr>
        <p:spPr>
          <a:xfrm>
            <a:off x="838200" y="1690687"/>
            <a:ext cx="10515600" cy="4486275"/>
          </a:xfrm>
        </p:spPr>
        <p:txBody>
          <a:bodyPr>
            <a:normAutofit/>
          </a:bodyPr>
          <a:lstStyle/>
          <a:p>
            <a:r>
              <a:rPr lang="en-GB" sz="3300" b="1" dirty="0">
                <a:latin typeface="Tahoma" panose="020B0604030504040204" pitchFamily="34" charset="0"/>
                <a:ea typeface="Tahoma" panose="020B0604030504040204" pitchFamily="34" charset="0"/>
                <a:cs typeface="Tahoma" panose="020B0604030504040204" pitchFamily="34" charset="0"/>
              </a:rPr>
              <a:t>Raises funds from corporate sponsors to procure AWSs, which can be installed at the sponsor's premises, thereby benefiting the sponsor directly, as well as the surrounding community;</a:t>
            </a:r>
          </a:p>
          <a:p>
            <a:pPr marL="0" indent="0">
              <a:buNone/>
            </a:pPr>
            <a:endParaRPr lang="en-GB" sz="3300" b="1" dirty="0">
              <a:latin typeface="Tahoma" panose="020B0604030504040204" pitchFamily="34" charset="0"/>
              <a:ea typeface="Tahoma" panose="020B0604030504040204" pitchFamily="34" charset="0"/>
              <a:cs typeface="Tahoma" panose="020B0604030504040204" pitchFamily="34" charset="0"/>
            </a:endParaRPr>
          </a:p>
          <a:p>
            <a:r>
              <a:rPr lang="en-GB" sz="3300" b="1" dirty="0">
                <a:latin typeface="Tahoma" panose="020B0604030504040204" pitchFamily="34" charset="0"/>
                <a:ea typeface="Tahoma" panose="020B0604030504040204" pitchFamily="34" charset="0"/>
                <a:cs typeface="Tahoma" panose="020B0604030504040204" pitchFamily="34" charset="0"/>
              </a:rPr>
              <a:t>Works  to  complement  the  role  of  Philippine  Atmospheric  Geophysical  and  Astronomical Services Administration (PAGASA).</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6</a:t>
            </a:fld>
            <a:endParaRPr lang="en-ZA"/>
          </a:p>
        </p:txBody>
      </p:sp>
    </p:spTree>
    <p:extLst>
      <p:ext uri="{BB962C8B-B14F-4D97-AF65-F5344CB8AC3E}">
        <p14:creationId xmlns:p14="http://schemas.microsoft.com/office/powerpoint/2010/main" val="40850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442536"/>
            <a:ext cx="10375158" cy="623268"/>
          </a:xfrm>
        </p:spPr>
        <p:txBody>
          <a:bodyPr>
            <a:normAutofit fontScale="90000"/>
          </a:bodyPr>
          <a:lstStyle/>
          <a:p>
            <a:r>
              <a:rPr lang="en-GB" b="1" u="sng" dirty="0">
                <a:latin typeface="Tahoma" panose="020B0604030504040204" pitchFamily="34" charset="0"/>
                <a:ea typeface="Tahoma" panose="020B0604030504040204" pitchFamily="34" charset="0"/>
                <a:cs typeface="Tahoma" panose="020B0604030504040204" pitchFamily="34" charset="0"/>
              </a:rPr>
              <a:t>Best practices:</a:t>
            </a:r>
          </a:p>
        </p:txBody>
      </p:sp>
      <p:sp>
        <p:nvSpPr>
          <p:cNvPr id="3" name="Content Placeholder 2"/>
          <p:cNvSpPr>
            <a:spLocks noGrp="1"/>
          </p:cNvSpPr>
          <p:nvPr>
            <p:ph idx="1"/>
          </p:nvPr>
        </p:nvSpPr>
        <p:spPr>
          <a:xfrm>
            <a:off x="706226" y="1065804"/>
            <a:ext cx="8541470" cy="5163547"/>
          </a:xfrm>
        </p:spPr>
        <p:txBody>
          <a:bodyPr>
            <a:normAutofit fontScale="62500" lnSpcReduction="20000"/>
          </a:bodyPr>
          <a:lstStyle/>
          <a:p>
            <a:r>
              <a:rPr lang="en-GB" sz="3600" b="1" dirty="0">
                <a:latin typeface="Tahoma" panose="020B0604030504040204" pitchFamily="34" charset="0"/>
                <a:ea typeface="Tahoma" panose="020B0604030504040204" pitchFamily="34" charset="0"/>
                <a:cs typeface="Tahoma" panose="020B0604030504040204" pitchFamily="34" charset="0"/>
              </a:rPr>
              <a:t>Having  good  coverage  of monitoring network helps to produce reliable weather forecast; </a:t>
            </a:r>
          </a:p>
          <a:p>
            <a:pPr marL="0" indent="0">
              <a:buNone/>
            </a:pPr>
            <a:r>
              <a:rPr lang="en-GB" sz="3600" b="1" dirty="0">
                <a:latin typeface="Tahoma" panose="020B0604030504040204" pitchFamily="34" charset="0"/>
                <a:ea typeface="Tahoma" panose="020B0604030504040204" pitchFamily="34" charset="0"/>
                <a:cs typeface="Tahoma" panose="020B0604030504040204" pitchFamily="34" charset="0"/>
              </a:rPr>
              <a:t>=PAGASA has 58 synoptic stations, 23 Agro-met stations, 155 AWSs, 187 Rain Gauges, 11 weather radars,3 mobile X-Band radar, 6 upper air stations, 2 marine Buoy, 1 wind profiler and 16 VSAT facilities to cover  7000 Islands; </a:t>
            </a:r>
          </a:p>
          <a:p>
            <a:pPr marL="0" indent="0">
              <a:buNone/>
            </a:pPr>
            <a:r>
              <a:rPr lang="en-GB" sz="3600" b="1" dirty="0">
                <a:latin typeface="Tahoma" panose="020B0604030504040204" pitchFamily="34" charset="0"/>
                <a:ea typeface="Tahoma" panose="020B0604030504040204" pitchFamily="34" charset="0"/>
                <a:cs typeface="Tahoma" panose="020B0604030504040204" pitchFamily="34" charset="0"/>
              </a:rPr>
              <a:t>=WPF has 750 automated weather stations  distributed in the 7000 islands.</a:t>
            </a:r>
          </a:p>
          <a:p>
            <a:r>
              <a:rPr lang="en-GB" sz="3600" b="1" dirty="0">
                <a:latin typeface="Tahoma" panose="020B0604030504040204" pitchFamily="34" charset="0"/>
                <a:ea typeface="Tahoma" panose="020B0604030504040204" pitchFamily="34" charset="0"/>
                <a:cs typeface="Tahoma" panose="020B0604030504040204" pitchFamily="34" charset="0"/>
              </a:rPr>
              <a:t>PAGASA collaborates with the MeteoGroup and WPF to have access to some data from the 750 AWSs; </a:t>
            </a:r>
          </a:p>
          <a:p>
            <a:r>
              <a:rPr lang="en-GB" sz="3600" b="1" dirty="0">
                <a:latin typeface="Tahoma" panose="020B0604030504040204" pitchFamily="34" charset="0"/>
                <a:ea typeface="Tahoma" panose="020B0604030504040204" pitchFamily="34" charset="0"/>
                <a:cs typeface="Tahoma" panose="020B0604030504040204" pitchFamily="34" charset="0"/>
              </a:rPr>
              <a:t>These provides accurate weather forecasting solutions which has proved helpful to the Philippines energy, construction, transport (road, rail, aviation, shipping,), offshore, construction, insurance, agriculture, leisure, water management, media, consumer, retail, building automation sub-sectors and saved  lives and properties of the Filipinos. </a:t>
            </a:r>
          </a:p>
          <a:p>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7</a:t>
            </a:fld>
            <a:endParaRPr lang="en-ZA"/>
          </a:p>
        </p:txBody>
      </p:sp>
      <p:pic>
        <p:nvPicPr>
          <p:cNvPr id="5" name="Picture 4"/>
          <p:cNvPicPr>
            <a:picLocks noChangeAspect="1"/>
          </p:cNvPicPr>
          <p:nvPr/>
        </p:nvPicPr>
        <p:blipFill>
          <a:blip r:embed="rId2"/>
          <a:stretch>
            <a:fillRect/>
          </a:stretch>
        </p:blipFill>
        <p:spPr>
          <a:xfrm>
            <a:off x="9247695" y="1940679"/>
            <a:ext cx="914479" cy="1091279"/>
          </a:xfrm>
          <a:prstGeom prst="rect">
            <a:avLst/>
          </a:prstGeom>
        </p:spPr>
      </p:pic>
      <p:pic>
        <p:nvPicPr>
          <p:cNvPr id="6" name="Picture 5"/>
          <p:cNvPicPr>
            <a:picLocks noChangeAspect="1"/>
          </p:cNvPicPr>
          <p:nvPr/>
        </p:nvPicPr>
        <p:blipFill>
          <a:blip r:embed="rId3"/>
          <a:stretch>
            <a:fillRect/>
          </a:stretch>
        </p:blipFill>
        <p:spPr>
          <a:xfrm>
            <a:off x="10162174" y="1992499"/>
            <a:ext cx="1396105" cy="493819"/>
          </a:xfrm>
          <a:prstGeom prst="rect">
            <a:avLst/>
          </a:prstGeom>
        </p:spPr>
      </p:pic>
      <p:pic>
        <p:nvPicPr>
          <p:cNvPr id="7" name="Picture 6"/>
          <p:cNvPicPr>
            <a:picLocks noChangeAspect="1"/>
          </p:cNvPicPr>
          <p:nvPr/>
        </p:nvPicPr>
        <p:blipFill>
          <a:blip r:embed="rId4"/>
          <a:stretch>
            <a:fillRect/>
          </a:stretch>
        </p:blipFill>
        <p:spPr>
          <a:xfrm>
            <a:off x="9247695" y="3166895"/>
            <a:ext cx="1481456" cy="2054530"/>
          </a:xfrm>
          <a:prstGeom prst="rect">
            <a:avLst/>
          </a:prstGeom>
        </p:spPr>
      </p:pic>
      <p:pic>
        <p:nvPicPr>
          <p:cNvPr id="8" name="Picture 7"/>
          <p:cNvPicPr>
            <a:picLocks noChangeAspect="1"/>
          </p:cNvPicPr>
          <p:nvPr/>
        </p:nvPicPr>
        <p:blipFill>
          <a:blip r:embed="rId5"/>
          <a:stretch>
            <a:fillRect/>
          </a:stretch>
        </p:blipFill>
        <p:spPr>
          <a:xfrm>
            <a:off x="10729151" y="3166895"/>
            <a:ext cx="1237595" cy="2024047"/>
          </a:xfrm>
          <a:prstGeom prst="rect">
            <a:avLst/>
          </a:prstGeom>
        </p:spPr>
      </p:pic>
      <p:pic>
        <p:nvPicPr>
          <p:cNvPr id="9" name="Picture 8"/>
          <p:cNvPicPr>
            <a:picLocks noChangeAspect="1"/>
          </p:cNvPicPr>
          <p:nvPr/>
        </p:nvPicPr>
        <p:blipFill>
          <a:blip r:embed="rId6"/>
          <a:stretch>
            <a:fillRect/>
          </a:stretch>
        </p:blipFill>
        <p:spPr>
          <a:xfrm>
            <a:off x="9247695" y="5190942"/>
            <a:ext cx="2944305" cy="859611"/>
          </a:xfrm>
          <a:prstGeom prst="rect">
            <a:avLst/>
          </a:prstGeom>
        </p:spPr>
      </p:pic>
    </p:spTree>
    <p:extLst>
      <p:ext uri="{BB962C8B-B14F-4D97-AF65-F5344CB8AC3E}">
        <p14:creationId xmlns:p14="http://schemas.microsoft.com/office/powerpoint/2010/main" val="360754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365126"/>
            <a:ext cx="10524067" cy="758978"/>
          </a:xfrm>
        </p:spPr>
        <p:txBody>
          <a:bodyPr/>
          <a:lstStyle/>
          <a:p>
            <a:r>
              <a:rPr lang="en-GB" b="1" u="sng" dirty="0">
                <a:latin typeface="Tahoma" panose="020B0604030504040204" pitchFamily="34" charset="0"/>
                <a:ea typeface="Tahoma" panose="020B0604030504040204" pitchFamily="34" charset="0"/>
                <a:cs typeface="Tahoma" panose="020B0604030504040204" pitchFamily="34" charset="0"/>
              </a:rPr>
              <a:t>Best Practices </a:t>
            </a:r>
            <a:r>
              <a:rPr lang="en-GB" b="1" u="sng" dirty="0" err="1">
                <a:latin typeface="Tahoma" panose="020B0604030504040204" pitchFamily="34" charset="0"/>
                <a:ea typeface="Tahoma" panose="020B0604030504040204" pitchFamily="34" charset="0"/>
                <a:cs typeface="Tahoma" panose="020B0604030504040204" pitchFamily="34" charset="0"/>
              </a:rPr>
              <a:t>ctd</a:t>
            </a:r>
            <a:r>
              <a:rPr lang="en-GB" b="1" dirty="0">
                <a:latin typeface="Tahoma" panose="020B0604030504040204" pitchFamily="34" charset="0"/>
                <a:ea typeface="Tahoma" panose="020B0604030504040204" pitchFamily="34" charset="0"/>
                <a:cs typeface="Tahoma" panose="020B0604030504040204" pitchFamily="34" charset="0"/>
              </a:rPr>
              <a:t>:</a:t>
            </a:r>
            <a:endParaRPr lang="en-GB" dirty="0"/>
          </a:p>
        </p:txBody>
      </p:sp>
      <p:sp>
        <p:nvSpPr>
          <p:cNvPr id="3" name="Content Placeholder 2"/>
          <p:cNvSpPr>
            <a:spLocks noGrp="1"/>
          </p:cNvSpPr>
          <p:nvPr>
            <p:ph idx="1"/>
          </p:nvPr>
        </p:nvSpPr>
        <p:spPr>
          <a:xfrm>
            <a:off x="656505" y="1085321"/>
            <a:ext cx="7272130" cy="5269230"/>
          </a:xfrm>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Real time information updated every 10 minutes or less improves early warning; </a:t>
            </a:r>
          </a:p>
          <a:p>
            <a:r>
              <a:rPr lang="en-GB" sz="3200" b="1" dirty="0">
                <a:latin typeface="Tahoma" panose="020B0604030504040204" pitchFamily="34" charset="0"/>
                <a:ea typeface="Tahoma" panose="020B0604030504040204" pitchFamily="34" charset="0"/>
                <a:cs typeface="Tahoma" panose="020B0604030504040204" pitchFamily="34" charset="0"/>
              </a:rPr>
              <a:t>Dissemination of localized information using different approaches e.g. through real time maps and news through weather television;</a:t>
            </a:r>
          </a:p>
          <a:p>
            <a:r>
              <a:rPr lang="en-GB" sz="3200" b="1" dirty="0">
                <a:latin typeface="Tahoma" panose="020B0604030504040204" pitchFamily="34" charset="0"/>
                <a:ea typeface="Tahoma" panose="020B0604030504040204" pitchFamily="34" charset="0"/>
                <a:cs typeface="Tahoma" panose="020B0604030504040204" pitchFamily="34" charset="0"/>
              </a:rPr>
              <a:t>Provision colour coded alert</a:t>
            </a:r>
            <a:endParaRPr lang="en-GB"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8</a:t>
            </a:fld>
            <a:endParaRPr lang="en-Z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330" y="1556068"/>
            <a:ext cx="9096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967" y="1556068"/>
            <a:ext cx="1398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139" y="3083408"/>
            <a:ext cx="1481138"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8277" y="3010694"/>
            <a:ext cx="12414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p:cNvGrpSpPr>
            <a:grpSpLocks/>
          </p:cNvGrpSpPr>
          <p:nvPr/>
        </p:nvGrpSpPr>
        <p:grpSpPr bwMode="auto">
          <a:xfrm>
            <a:off x="7890460" y="4602765"/>
            <a:ext cx="3657600" cy="1537253"/>
            <a:chOff x="3729" y="-3291"/>
            <a:chExt cx="5760" cy="3782"/>
          </a:xfrm>
        </p:grpSpPr>
        <p:sp>
          <p:nvSpPr>
            <p:cNvPr id="8" name="Rectangle 9"/>
            <p:cNvSpPr>
              <a:spLocks noChangeArrowheads="1"/>
            </p:cNvSpPr>
            <p:nvPr/>
          </p:nvSpPr>
          <p:spPr bwMode="auto">
            <a:xfrm>
              <a:off x="4611" y="-3291"/>
              <a:ext cx="23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0"/>
            <p:cNvSpPr>
              <a:spLocks/>
            </p:cNvSpPr>
            <p:nvPr/>
          </p:nvSpPr>
          <p:spPr bwMode="auto">
            <a:xfrm>
              <a:off x="3729" y="-1541"/>
              <a:ext cx="5760" cy="203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dirty="0">
                  <a:hlinkClick r:id="rId6"/>
                </a:rPr>
                <a:t>www.weather.com.ph</a:t>
              </a:r>
              <a:r>
                <a:rPr lang="en-GB" b="1" dirty="0"/>
                <a:t> </a:t>
              </a:r>
            </a:p>
          </p:txBody>
        </p:sp>
      </p:grpSp>
    </p:spTree>
    <p:extLst>
      <p:ext uri="{BB962C8B-B14F-4D97-AF65-F5344CB8AC3E}">
        <p14:creationId xmlns:p14="http://schemas.microsoft.com/office/powerpoint/2010/main" val="208160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u="sng" dirty="0"/>
              <a:t>WPF staff illustrating the data logger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752" y="1847850"/>
            <a:ext cx="7252230" cy="4351338"/>
          </a:xfrm>
        </p:spPr>
      </p:pic>
      <p:sp>
        <p:nvSpPr>
          <p:cNvPr id="4" name="Slide Number Placeholder 3"/>
          <p:cNvSpPr>
            <a:spLocks noGrp="1"/>
          </p:cNvSpPr>
          <p:nvPr>
            <p:ph type="sldNum" sz="quarter" idx="12"/>
          </p:nvPr>
        </p:nvSpPr>
        <p:spPr/>
        <p:txBody>
          <a:bodyPr/>
          <a:lstStyle/>
          <a:p>
            <a:fld id="{419E6B96-096C-4B7F-BB82-A76007EDE823}" type="slidenum">
              <a:rPr lang="en-ZA" smtClean="0"/>
              <a:pPr/>
              <a:t>9</a:t>
            </a:fld>
            <a:endParaRPr lang="en-ZA"/>
          </a:p>
        </p:txBody>
      </p:sp>
      <p:sp>
        <p:nvSpPr>
          <p:cNvPr id="6" name="Rectangle 5"/>
          <p:cNvSpPr/>
          <p:nvPr/>
        </p:nvSpPr>
        <p:spPr>
          <a:xfrm>
            <a:off x="8610600" y="2998170"/>
            <a:ext cx="2548467" cy="2585323"/>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Use GSM data loggers because  telecommunications network is available almost in every island and the cost of a </a:t>
            </a:r>
            <a:r>
              <a:rPr lang="en-US" b="1" dirty="0" err="1">
                <a:latin typeface="Times New Roman" panose="02020603050405020304" pitchFamily="18" charset="0"/>
                <a:ea typeface="Calibri" panose="020F0502020204030204" pitchFamily="34" charset="0"/>
              </a:rPr>
              <a:t>sms</a:t>
            </a:r>
            <a:r>
              <a:rPr lang="en-US" b="1" dirty="0">
                <a:latin typeface="Times New Roman" panose="02020603050405020304" pitchFamily="18" charset="0"/>
                <a:ea typeface="Calibri" panose="020F0502020204030204" pitchFamily="34" charset="0"/>
              </a:rPr>
              <a:t> is lower than subscribing for expensive data bundles.</a:t>
            </a:r>
            <a:endParaRPr lang="en-US" b="1" dirty="0"/>
          </a:p>
        </p:txBody>
      </p:sp>
    </p:spTree>
    <p:extLst>
      <p:ext uri="{BB962C8B-B14F-4D97-AF65-F5344CB8AC3E}">
        <p14:creationId xmlns:p14="http://schemas.microsoft.com/office/powerpoint/2010/main" val="3869914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7421</TotalTime>
  <Words>867</Words>
  <Application>Microsoft Office PowerPoint</Application>
  <PresentationFormat>Widescreen</PresentationFormat>
  <Paragraphs>82</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Times New Roman</vt:lpstr>
      <vt:lpstr>Office Theme</vt:lpstr>
      <vt:lpstr>The Last Mile: Saving lives, improving livelihoods and increasing resiliency with tailored weather information services Workshop, 15-17 March, 2016, Livingstone, Zambia. </vt:lpstr>
      <vt:lpstr> Introduction  </vt:lpstr>
      <vt:lpstr> Introduction  </vt:lpstr>
      <vt:lpstr>Lessons learned from the MeteoGroup:</vt:lpstr>
      <vt:lpstr>Lessons learned from the Weather Philippines Foundation(WPF)</vt:lpstr>
      <vt:lpstr>Lessons learned from the Weather Philippines Foundation</vt:lpstr>
      <vt:lpstr>Best practices:</vt:lpstr>
      <vt:lpstr>Best Practices ctd:</vt:lpstr>
      <vt:lpstr>WPF staff illustrating the data logger</vt:lpstr>
      <vt:lpstr>1.Use of CSR as a strategy for acquisition , maintenance and sustainability of AWSs;  2.Installation of AWSs with a service/site partner (e.g. shopping mall) ensures security and continuous power supply;   3.Owning a weather television, weather portal and establishing a weather application apps for android smart phones improves dissemination efforts.  4. Sharing of weather data with the private sector(non-competitive) is possible    </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Alfei Daniel</cp:lastModifiedBy>
  <cp:revision>196</cp:revision>
  <cp:lastPrinted>2015-08-21T08:22:36Z</cp:lastPrinted>
  <dcterms:created xsi:type="dcterms:W3CDTF">2015-08-10T16:51:50Z</dcterms:created>
  <dcterms:modified xsi:type="dcterms:W3CDTF">2016-03-16T11:56:40Z</dcterms:modified>
</cp:coreProperties>
</file>