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60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59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ICRAF_WAC\proposals\Climate%20services\Tanzania_Malawi\John_Gatenya\Tanzania\Joashanalysis\resultbaselineTanz_JC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ICRAF_WAC\proposals\Climate%20services\Tanzania_Malawi\John_Gatenya\Tanzania\Joashanalysis\Climate%20info%20received%20by%20gender_JC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ICRAF_WAC\proposals\Climate%20services\Tanzania_Malawi\John_Gatenya\Tanzania\Joashanalysis\resultbaselineTanz_JC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ICRAF_WAC\proposals\Climate%20services\Tanzania_Malawi\John_Gatenya\Tanzania\Joashanalysis\resultbaselineTanz_JC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ICRAF_WAC\proposals\Climate%20services\Tanzania_Malawi\John_Gatenya\Tanzania\Joashanalysis\resultbaselineTanz_JC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ICRAF_WAC\proposals\Climate%20services\Tanzania_Malawi\John_Gatenya\Tanzania\Joashanalysis\resultbaselineTanz_JC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35259901189193099"/>
          <c:y val="1.87208793668233E-2"/>
          <c:w val="0.59774349501829604"/>
          <c:h val="0.74611945309161898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cropdecis!$L$4</c:f>
              <c:strCache>
                <c:ptCount val="1"/>
                <c:pt idx="0">
                  <c:v>Indigenous knowledge/observation</c:v>
                </c:pt>
              </c:strCache>
            </c:strRef>
          </c:tx>
          <c:invertIfNegative val="0"/>
          <c:cat>
            <c:multiLvlStrRef>
              <c:f>cropdecis!$M$2:$AB$3</c:f>
              <c:multiLvlStrCache>
                <c:ptCount val="16"/>
                <c:lvl>
                  <c:pt idx="0">
                    <c:v>Land preparation</c:v>
                  </c:pt>
                  <c:pt idx="1">
                    <c:v>Crop to plant</c:v>
                  </c:pt>
                  <c:pt idx="2">
                    <c:v>Land allocation</c:v>
                  </c:pt>
                  <c:pt idx="3">
                    <c:v>Ploughing time</c:v>
                  </c:pt>
                  <c:pt idx="4">
                    <c:v>Planting time</c:v>
                  </c:pt>
                  <c:pt idx="5">
                    <c:v>Weeding time</c:v>
                  </c:pt>
                  <c:pt idx="6">
                    <c:v>Fertilizer application</c:v>
                  </c:pt>
                  <c:pt idx="7">
                    <c:v>Harvest time</c:v>
                  </c:pt>
                  <c:pt idx="8">
                    <c:v>Land preparation</c:v>
                  </c:pt>
                  <c:pt idx="9">
                    <c:v>Crop to plant</c:v>
                  </c:pt>
                  <c:pt idx="10">
                    <c:v>Land allocation</c:v>
                  </c:pt>
                  <c:pt idx="11">
                    <c:v>Ploughing time</c:v>
                  </c:pt>
                  <c:pt idx="12">
                    <c:v>Planting time</c:v>
                  </c:pt>
                  <c:pt idx="13">
                    <c:v>Weeding time</c:v>
                  </c:pt>
                  <c:pt idx="14">
                    <c:v>Fertilizer application</c:v>
                  </c:pt>
                  <c:pt idx="15">
                    <c:v>Harvest time</c:v>
                  </c:pt>
                </c:lvl>
                <c:lvl>
                  <c:pt idx="0">
                    <c:v>Kiteto</c:v>
                  </c:pt>
                  <c:pt idx="8">
                    <c:v>Longido</c:v>
                  </c:pt>
                </c:lvl>
              </c:multiLvlStrCache>
            </c:multiLvlStrRef>
          </c:cat>
          <c:val>
            <c:numRef>
              <c:f>cropdecis!$M$4:$AB$4</c:f>
              <c:numCache>
                <c:formatCode>General</c:formatCode>
                <c:ptCount val="16"/>
                <c:pt idx="0">
                  <c:v>7.54</c:v>
                </c:pt>
                <c:pt idx="1">
                  <c:v>6.53</c:v>
                </c:pt>
                <c:pt idx="2">
                  <c:v>38.97</c:v>
                </c:pt>
                <c:pt idx="3">
                  <c:v>29.38</c:v>
                </c:pt>
                <c:pt idx="4">
                  <c:v>41.92</c:v>
                </c:pt>
                <c:pt idx="5">
                  <c:v>74.75</c:v>
                </c:pt>
                <c:pt idx="6">
                  <c:v>0</c:v>
                </c:pt>
                <c:pt idx="7">
                  <c:v>58.16</c:v>
                </c:pt>
                <c:pt idx="8">
                  <c:v>15</c:v>
                </c:pt>
                <c:pt idx="9">
                  <c:v>1.52</c:v>
                </c:pt>
                <c:pt idx="10">
                  <c:v>17.239999999999998</c:v>
                </c:pt>
                <c:pt idx="11">
                  <c:v>17.239999999999998</c:v>
                </c:pt>
                <c:pt idx="12">
                  <c:v>16.95</c:v>
                </c:pt>
                <c:pt idx="13">
                  <c:v>16.95</c:v>
                </c:pt>
                <c:pt idx="14">
                  <c:v>5.56</c:v>
                </c:pt>
                <c:pt idx="15">
                  <c:v>43.1</c:v>
                </c:pt>
              </c:numCache>
            </c:numRef>
          </c:val>
        </c:ser>
        <c:ser>
          <c:idx val="1"/>
          <c:order val="1"/>
          <c:tx>
            <c:strRef>
              <c:f>cropdecis!$L$5</c:f>
              <c:strCache>
                <c:ptCount val="1"/>
                <c:pt idx="0">
                  <c:v>Personal experience</c:v>
                </c:pt>
              </c:strCache>
            </c:strRef>
          </c:tx>
          <c:invertIfNegative val="0"/>
          <c:cat>
            <c:multiLvlStrRef>
              <c:f>cropdecis!$M$2:$AB$3</c:f>
              <c:multiLvlStrCache>
                <c:ptCount val="16"/>
                <c:lvl>
                  <c:pt idx="0">
                    <c:v>Land preparation</c:v>
                  </c:pt>
                  <c:pt idx="1">
                    <c:v>Crop to plant</c:v>
                  </c:pt>
                  <c:pt idx="2">
                    <c:v>Land allocation</c:v>
                  </c:pt>
                  <c:pt idx="3">
                    <c:v>Ploughing time</c:v>
                  </c:pt>
                  <c:pt idx="4">
                    <c:v>Planting time</c:v>
                  </c:pt>
                  <c:pt idx="5">
                    <c:v>Weeding time</c:v>
                  </c:pt>
                  <c:pt idx="6">
                    <c:v>Fertilizer application</c:v>
                  </c:pt>
                  <c:pt idx="7">
                    <c:v>Harvest time</c:v>
                  </c:pt>
                  <c:pt idx="8">
                    <c:v>Land preparation</c:v>
                  </c:pt>
                  <c:pt idx="9">
                    <c:v>Crop to plant</c:v>
                  </c:pt>
                  <c:pt idx="10">
                    <c:v>Land allocation</c:v>
                  </c:pt>
                  <c:pt idx="11">
                    <c:v>Ploughing time</c:v>
                  </c:pt>
                  <c:pt idx="12">
                    <c:v>Planting time</c:v>
                  </c:pt>
                  <c:pt idx="13">
                    <c:v>Weeding time</c:v>
                  </c:pt>
                  <c:pt idx="14">
                    <c:v>Fertilizer application</c:v>
                  </c:pt>
                  <c:pt idx="15">
                    <c:v>Harvest time</c:v>
                  </c:pt>
                </c:lvl>
                <c:lvl>
                  <c:pt idx="0">
                    <c:v>Kiteto</c:v>
                  </c:pt>
                  <c:pt idx="8">
                    <c:v>Longido</c:v>
                  </c:pt>
                </c:lvl>
              </c:multiLvlStrCache>
            </c:multiLvlStrRef>
          </c:cat>
          <c:val>
            <c:numRef>
              <c:f>cropdecis!$M$5:$AB$5</c:f>
              <c:numCache>
                <c:formatCode>General</c:formatCode>
                <c:ptCount val="16"/>
                <c:pt idx="0">
                  <c:v>1.01</c:v>
                </c:pt>
                <c:pt idx="1">
                  <c:v>66.83</c:v>
                </c:pt>
                <c:pt idx="2">
                  <c:v>45.18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41.18</c:v>
                </c:pt>
                <c:pt idx="7">
                  <c:v>0</c:v>
                </c:pt>
                <c:pt idx="8">
                  <c:v>5</c:v>
                </c:pt>
                <c:pt idx="9">
                  <c:v>73.680000000000007</c:v>
                </c:pt>
                <c:pt idx="10">
                  <c:v>63.79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66.67</c:v>
                </c:pt>
                <c:pt idx="15">
                  <c:v>0</c:v>
                </c:pt>
              </c:numCache>
            </c:numRef>
          </c:val>
        </c:ser>
        <c:ser>
          <c:idx val="2"/>
          <c:order val="2"/>
          <c:tx>
            <c:strRef>
              <c:f>cropdecis!$L$6</c:f>
              <c:strCache>
                <c:ptCount val="1"/>
                <c:pt idx="0">
                  <c:v>Traditional calendar</c:v>
                </c:pt>
              </c:strCache>
            </c:strRef>
          </c:tx>
          <c:invertIfNegative val="0"/>
          <c:cat>
            <c:multiLvlStrRef>
              <c:f>cropdecis!$M$2:$AB$3</c:f>
              <c:multiLvlStrCache>
                <c:ptCount val="16"/>
                <c:lvl>
                  <c:pt idx="0">
                    <c:v>Land preparation</c:v>
                  </c:pt>
                  <c:pt idx="1">
                    <c:v>Crop to plant</c:v>
                  </c:pt>
                  <c:pt idx="2">
                    <c:v>Land allocation</c:v>
                  </c:pt>
                  <c:pt idx="3">
                    <c:v>Ploughing time</c:v>
                  </c:pt>
                  <c:pt idx="4">
                    <c:v>Planting time</c:v>
                  </c:pt>
                  <c:pt idx="5">
                    <c:v>Weeding time</c:v>
                  </c:pt>
                  <c:pt idx="6">
                    <c:v>Fertilizer application</c:v>
                  </c:pt>
                  <c:pt idx="7">
                    <c:v>Harvest time</c:v>
                  </c:pt>
                  <c:pt idx="8">
                    <c:v>Land preparation</c:v>
                  </c:pt>
                  <c:pt idx="9">
                    <c:v>Crop to plant</c:v>
                  </c:pt>
                  <c:pt idx="10">
                    <c:v>Land allocation</c:v>
                  </c:pt>
                  <c:pt idx="11">
                    <c:v>Ploughing time</c:v>
                  </c:pt>
                  <c:pt idx="12">
                    <c:v>Planting time</c:v>
                  </c:pt>
                  <c:pt idx="13">
                    <c:v>Weeding time</c:v>
                  </c:pt>
                  <c:pt idx="14">
                    <c:v>Fertilizer application</c:v>
                  </c:pt>
                  <c:pt idx="15">
                    <c:v>Harvest time</c:v>
                  </c:pt>
                </c:lvl>
                <c:lvl>
                  <c:pt idx="0">
                    <c:v>Kiteto</c:v>
                  </c:pt>
                  <c:pt idx="8">
                    <c:v>Longido</c:v>
                  </c:pt>
                </c:lvl>
              </c:multiLvlStrCache>
            </c:multiLvlStrRef>
          </c:cat>
          <c:val>
            <c:numRef>
              <c:f>cropdecis!$M$6:$AB$6</c:f>
              <c:numCache>
                <c:formatCode>General</c:formatCode>
                <c:ptCount val="16"/>
                <c:pt idx="0">
                  <c:v>90.45</c:v>
                </c:pt>
                <c:pt idx="1">
                  <c:v>4.5199999999999996</c:v>
                </c:pt>
                <c:pt idx="2">
                  <c:v>7.61</c:v>
                </c:pt>
                <c:pt idx="3">
                  <c:v>70.099999999999994</c:v>
                </c:pt>
                <c:pt idx="4">
                  <c:v>57.07</c:v>
                </c:pt>
                <c:pt idx="5">
                  <c:v>24.24</c:v>
                </c:pt>
                <c:pt idx="6">
                  <c:v>47.06</c:v>
                </c:pt>
                <c:pt idx="7">
                  <c:v>41.84</c:v>
                </c:pt>
                <c:pt idx="8">
                  <c:v>73.33</c:v>
                </c:pt>
                <c:pt idx="9">
                  <c:v>0</c:v>
                </c:pt>
                <c:pt idx="10">
                  <c:v>0</c:v>
                </c:pt>
                <c:pt idx="11">
                  <c:v>63.79</c:v>
                </c:pt>
                <c:pt idx="12">
                  <c:v>79.66</c:v>
                </c:pt>
                <c:pt idx="13">
                  <c:v>79.66</c:v>
                </c:pt>
                <c:pt idx="14">
                  <c:v>22.22</c:v>
                </c:pt>
                <c:pt idx="15">
                  <c:v>56.9</c:v>
                </c:pt>
              </c:numCache>
            </c:numRef>
          </c:val>
        </c:ser>
        <c:ser>
          <c:idx val="3"/>
          <c:order val="3"/>
          <c:tx>
            <c:strRef>
              <c:f>cropdecis!$L$7</c:f>
              <c:strCache>
                <c:ptCount val="1"/>
                <c:pt idx="0">
                  <c:v>Experience from other farmers</c:v>
                </c:pt>
              </c:strCache>
            </c:strRef>
          </c:tx>
          <c:invertIfNegative val="0"/>
          <c:cat>
            <c:multiLvlStrRef>
              <c:f>cropdecis!$M$2:$AB$3</c:f>
              <c:multiLvlStrCache>
                <c:ptCount val="16"/>
                <c:lvl>
                  <c:pt idx="0">
                    <c:v>Land preparation</c:v>
                  </c:pt>
                  <c:pt idx="1">
                    <c:v>Crop to plant</c:v>
                  </c:pt>
                  <c:pt idx="2">
                    <c:v>Land allocation</c:v>
                  </c:pt>
                  <c:pt idx="3">
                    <c:v>Ploughing time</c:v>
                  </c:pt>
                  <c:pt idx="4">
                    <c:v>Planting time</c:v>
                  </c:pt>
                  <c:pt idx="5">
                    <c:v>Weeding time</c:v>
                  </c:pt>
                  <c:pt idx="6">
                    <c:v>Fertilizer application</c:v>
                  </c:pt>
                  <c:pt idx="7">
                    <c:v>Harvest time</c:v>
                  </c:pt>
                  <c:pt idx="8">
                    <c:v>Land preparation</c:v>
                  </c:pt>
                  <c:pt idx="9">
                    <c:v>Crop to plant</c:v>
                  </c:pt>
                  <c:pt idx="10">
                    <c:v>Land allocation</c:v>
                  </c:pt>
                  <c:pt idx="11">
                    <c:v>Ploughing time</c:v>
                  </c:pt>
                  <c:pt idx="12">
                    <c:v>Planting time</c:v>
                  </c:pt>
                  <c:pt idx="13">
                    <c:v>Weeding time</c:v>
                  </c:pt>
                  <c:pt idx="14">
                    <c:v>Fertilizer application</c:v>
                  </c:pt>
                  <c:pt idx="15">
                    <c:v>Harvest time</c:v>
                  </c:pt>
                </c:lvl>
                <c:lvl>
                  <c:pt idx="0">
                    <c:v>Kiteto</c:v>
                  </c:pt>
                  <c:pt idx="8">
                    <c:v>Longido</c:v>
                  </c:pt>
                </c:lvl>
              </c:multiLvlStrCache>
            </c:multiLvlStrRef>
          </c:cat>
          <c:val>
            <c:numRef>
              <c:f>cropdecis!$M$7:$AB$7</c:f>
              <c:numCache>
                <c:formatCode>General</c:formatCode>
                <c:ptCount val="16"/>
                <c:pt idx="0">
                  <c:v>0.5</c:v>
                </c:pt>
                <c:pt idx="1">
                  <c:v>10.050000000000001</c:v>
                </c:pt>
                <c:pt idx="2">
                  <c:v>6.09</c:v>
                </c:pt>
                <c:pt idx="3">
                  <c:v>0.52</c:v>
                </c:pt>
                <c:pt idx="4">
                  <c:v>1.01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5</c:v>
                </c:pt>
                <c:pt idx="9">
                  <c:v>5.26</c:v>
                </c:pt>
                <c:pt idx="10">
                  <c:v>13.79</c:v>
                </c:pt>
                <c:pt idx="11">
                  <c:v>13.79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</c:numCache>
            </c:numRef>
          </c:val>
        </c:ser>
        <c:ser>
          <c:idx val="4"/>
          <c:order val="4"/>
          <c:tx>
            <c:strRef>
              <c:f>cropdecis!$L$8</c:f>
              <c:strCache>
                <c:ptCount val="1"/>
                <c:pt idx="0">
                  <c:v>Expert advice</c:v>
                </c:pt>
              </c:strCache>
            </c:strRef>
          </c:tx>
          <c:invertIfNegative val="0"/>
          <c:cat>
            <c:multiLvlStrRef>
              <c:f>cropdecis!$M$2:$AB$3</c:f>
              <c:multiLvlStrCache>
                <c:ptCount val="16"/>
                <c:lvl>
                  <c:pt idx="0">
                    <c:v>Land preparation</c:v>
                  </c:pt>
                  <c:pt idx="1">
                    <c:v>Crop to plant</c:v>
                  </c:pt>
                  <c:pt idx="2">
                    <c:v>Land allocation</c:v>
                  </c:pt>
                  <c:pt idx="3">
                    <c:v>Ploughing time</c:v>
                  </c:pt>
                  <c:pt idx="4">
                    <c:v>Planting time</c:v>
                  </c:pt>
                  <c:pt idx="5">
                    <c:v>Weeding time</c:v>
                  </c:pt>
                  <c:pt idx="6">
                    <c:v>Fertilizer application</c:v>
                  </c:pt>
                  <c:pt idx="7">
                    <c:v>Harvest time</c:v>
                  </c:pt>
                  <c:pt idx="8">
                    <c:v>Land preparation</c:v>
                  </c:pt>
                  <c:pt idx="9">
                    <c:v>Crop to plant</c:v>
                  </c:pt>
                  <c:pt idx="10">
                    <c:v>Land allocation</c:v>
                  </c:pt>
                  <c:pt idx="11">
                    <c:v>Ploughing time</c:v>
                  </c:pt>
                  <c:pt idx="12">
                    <c:v>Planting time</c:v>
                  </c:pt>
                  <c:pt idx="13">
                    <c:v>Weeding time</c:v>
                  </c:pt>
                  <c:pt idx="14">
                    <c:v>Fertilizer application</c:v>
                  </c:pt>
                  <c:pt idx="15">
                    <c:v>Harvest time</c:v>
                  </c:pt>
                </c:lvl>
                <c:lvl>
                  <c:pt idx="0">
                    <c:v>Kiteto</c:v>
                  </c:pt>
                  <c:pt idx="8">
                    <c:v>Longido</c:v>
                  </c:pt>
                </c:lvl>
              </c:multiLvlStrCache>
            </c:multiLvlStrRef>
          </c:cat>
          <c:val>
            <c:numRef>
              <c:f>cropdecis!$M$8:$AB$8</c:f>
              <c:numCache>
                <c:formatCode>General</c:formatCode>
                <c:ptCount val="16"/>
                <c:pt idx="0">
                  <c:v>0.5</c:v>
                </c:pt>
                <c:pt idx="1">
                  <c:v>12.06</c:v>
                </c:pt>
                <c:pt idx="2">
                  <c:v>3.05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11.76</c:v>
                </c:pt>
                <c:pt idx="7">
                  <c:v>0</c:v>
                </c:pt>
                <c:pt idx="8">
                  <c:v>1.67</c:v>
                </c:pt>
                <c:pt idx="9">
                  <c:v>19.03</c:v>
                </c:pt>
                <c:pt idx="10">
                  <c:v>5.17</c:v>
                </c:pt>
                <c:pt idx="11">
                  <c:v>5.17</c:v>
                </c:pt>
                <c:pt idx="12">
                  <c:v>0</c:v>
                </c:pt>
                <c:pt idx="13">
                  <c:v>0</c:v>
                </c:pt>
                <c:pt idx="14">
                  <c:v>5.56</c:v>
                </c:pt>
                <c:pt idx="15">
                  <c:v>0</c:v>
                </c:pt>
              </c:numCache>
            </c:numRef>
          </c:val>
        </c:ser>
        <c:ser>
          <c:idx val="5"/>
          <c:order val="5"/>
          <c:tx>
            <c:strRef>
              <c:f>cropdecis!$L$9</c:f>
              <c:strCache>
                <c:ptCount val="1"/>
                <c:pt idx="0">
                  <c:v>Climate/weather forecast</c:v>
                </c:pt>
              </c:strCache>
            </c:strRef>
          </c:tx>
          <c:invertIfNegative val="0"/>
          <c:cat>
            <c:multiLvlStrRef>
              <c:f>cropdecis!$M$2:$AB$3</c:f>
              <c:multiLvlStrCache>
                <c:ptCount val="16"/>
                <c:lvl>
                  <c:pt idx="0">
                    <c:v>Land preparation</c:v>
                  </c:pt>
                  <c:pt idx="1">
                    <c:v>Crop to plant</c:v>
                  </c:pt>
                  <c:pt idx="2">
                    <c:v>Land allocation</c:v>
                  </c:pt>
                  <c:pt idx="3">
                    <c:v>Ploughing time</c:v>
                  </c:pt>
                  <c:pt idx="4">
                    <c:v>Planting time</c:v>
                  </c:pt>
                  <c:pt idx="5">
                    <c:v>Weeding time</c:v>
                  </c:pt>
                  <c:pt idx="6">
                    <c:v>Fertilizer application</c:v>
                  </c:pt>
                  <c:pt idx="7">
                    <c:v>Harvest time</c:v>
                  </c:pt>
                  <c:pt idx="8">
                    <c:v>Land preparation</c:v>
                  </c:pt>
                  <c:pt idx="9">
                    <c:v>Crop to plant</c:v>
                  </c:pt>
                  <c:pt idx="10">
                    <c:v>Land allocation</c:v>
                  </c:pt>
                  <c:pt idx="11">
                    <c:v>Ploughing time</c:v>
                  </c:pt>
                  <c:pt idx="12">
                    <c:v>Planting time</c:v>
                  </c:pt>
                  <c:pt idx="13">
                    <c:v>Weeding time</c:v>
                  </c:pt>
                  <c:pt idx="14">
                    <c:v>Fertilizer application</c:v>
                  </c:pt>
                  <c:pt idx="15">
                    <c:v>Harvest time</c:v>
                  </c:pt>
                </c:lvl>
                <c:lvl>
                  <c:pt idx="0">
                    <c:v>Kiteto</c:v>
                  </c:pt>
                  <c:pt idx="8">
                    <c:v>Longido</c:v>
                  </c:pt>
                </c:lvl>
              </c:multiLvlStrCache>
            </c:multiLvlStrRef>
          </c:cat>
          <c:val>
            <c:numRef>
              <c:f>cropdecis!$M$9:$AB$9</c:f>
              <c:numCache>
                <c:formatCode>General</c:formatCode>
                <c:ptCount val="1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11">
                  <c:v>1.69</c:v>
                </c:pt>
                <c:pt idx="12">
                  <c:v>3.39</c:v>
                </c:pt>
                <c:pt idx="13">
                  <c:v>3.39</c:v>
                </c:pt>
                <c:pt idx="14">
                  <c:v>0</c:v>
                </c:pt>
                <c:pt idx="15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80137600"/>
        <c:axId val="80143872"/>
      </c:barChart>
      <c:catAx>
        <c:axId val="80137600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100"/>
                </a:pPr>
                <a:r>
                  <a:rPr lang="en-US" sz="1100"/>
                  <a:t>Types of agricultural information</a:t>
                </a:r>
              </a:p>
            </c:rich>
          </c:tx>
          <c:layout>
            <c:manualLayout>
              <c:xMode val="edge"/>
              <c:yMode val="edge"/>
              <c:x val="9.6142290590073304E-3"/>
              <c:y val="9.8464246552322304E-2"/>
            </c:manualLayout>
          </c:layout>
          <c:overlay val="0"/>
        </c:title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80143872"/>
        <c:crosses val="autoZero"/>
        <c:auto val="1"/>
        <c:lblAlgn val="ctr"/>
        <c:lblOffset val="100"/>
        <c:noMultiLvlLbl val="0"/>
      </c:catAx>
      <c:valAx>
        <c:axId val="80143872"/>
        <c:scaling>
          <c:orientation val="minMax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 sz="1100"/>
                </a:pPr>
                <a:r>
                  <a:rPr lang="en-US" sz="1100"/>
                  <a:t>Percent of households</a:t>
                </a:r>
              </a:p>
            </c:rich>
          </c:tx>
          <c:layout>
            <c:manualLayout>
              <c:xMode val="edge"/>
              <c:yMode val="edge"/>
              <c:x val="0.49664386214018302"/>
              <c:y val="0.82082621213046003"/>
            </c:manualLayout>
          </c:layout>
          <c:overlay val="0"/>
        </c:title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8013760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5.9213620410175499E-2"/>
          <c:y val="0.88094035483936595"/>
          <c:w val="0.90801169983544106"/>
          <c:h val="0.10335586685385301"/>
        </c:manualLayout>
      </c:layout>
      <c:overlay val="0"/>
      <c:txPr>
        <a:bodyPr/>
        <a:lstStyle/>
        <a:p>
          <a:pPr>
            <a:defRPr sz="10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376537726159885"/>
          <c:y val="6.8455374796212151E-2"/>
          <c:w val="0.87509273966427159"/>
          <c:h val="0.6041768127001746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'Kiteto _Longido results'!$C$1</c:f>
              <c:strCache>
                <c:ptCount val="1"/>
                <c:pt idx="0">
                  <c:v>Male</c:v>
                </c:pt>
              </c:strCache>
            </c:strRef>
          </c:tx>
          <c:invertIfNegative val="0"/>
          <c:cat>
            <c:multiLvlStrRef>
              <c:f>'Kiteto _Longido results'!$A$2:$B$12</c:f>
              <c:multiLvlStrCache>
                <c:ptCount val="11"/>
                <c:lvl>
                  <c:pt idx="0">
                    <c:v>Forecast of an extreme event</c:v>
                  </c:pt>
                  <c:pt idx="1">
                    <c:v>Forecast of the start of the rains</c:v>
                  </c:pt>
                  <c:pt idx="2">
                    <c:v>Forecast of the rains for the 2-3 months</c:v>
                  </c:pt>
                  <c:pt idx="3">
                    <c:v>Forecast of the weather for today</c:v>
                  </c:pt>
                  <c:pt idx="4">
                    <c:v>Forecast for parasites or plant/animal diseases</c:v>
                  </c:pt>
                  <c:pt idx="6">
                    <c:v>Forecast of an extreme event</c:v>
                  </c:pt>
                  <c:pt idx="7">
                    <c:v>Forecast of the start of the rains</c:v>
                  </c:pt>
                  <c:pt idx="8">
                    <c:v>Forecast of the rains for the 2-3 months</c:v>
                  </c:pt>
                  <c:pt idx="9">
                    <c:v>Forecast of the weather for today</c:v>
                  </c:pt>
                  <c:pt idx="10">
                    <c:v>Forecast for parasites or plant/animal diseases</c:v>
                  </c:pt>
                </c:lvl>
                <c:lvl>
                  <c:pt idx="0">
                    <c:v>Kiteto</c:v>
                  </c:pt>
                  <c:pt idx="6">
                    <c:v>Longido</c:v>
                  </c:pt>
                </c:lvl>
              </c:multiLvlStrCache>
            </c:multiLvlStrRef>
          </c:cat>
          <c:val>
            <c:numRef>
              <c:f>'Kiteto _Longido results'!$C$2:$C$12</c:f>
              <c:numCache>
                <c:formatCode>0%</c:formatCode>
                <c:ptCount val="11"/>
                <c:pt idx="0">
                  <c:v>0.42857142857142855</c:v>
                </c:pt>
                <c:pt idx="1">
                  <c:v>0.42207792207792205</c:v>
                </c:pt>
                <c:pt idx="2">
                  <c:v>0.14935064935064934</c:v>
                </c:pt>
                <c:pt idx="3">
                  <c:v>0.14285714285714285</c:v>
                </c:pt>
                <c:pt idx="4">
                  <c:v>9.7402597402597407E-2</c:v>
                </c:pt>
                <c:pt idx="5" formatCode="General">
                  <c:v>0</c:v>
                </c:pt>
                <c:pt idx="6">
                  <c:v>0.22916666666666666</c:v>
                </c:pt>
                <c:pt idx="7">
                  <c:v>0.26804123711340205</c:v>
                </c:pt>
                <c:pt idx="8">
                  <c:v>8.247422680412371E-2</c:v>
                </c:pt>
                <c:pt idx="9">
                  <c:v>0.10309278350515463</c:v>
                </c:pt>
                <c:pt idx="10">
                  <c:v>7.2164948453608241E-2</c:v>
                </c:pt>
              </c:numCache>
            </c:numRef>
          </c:val>
        </c:ser>
        <c:ser>
          <c:idx val="1"/>
          <c:order val="1"/>
          <c:tx>
            <c:strRef>
              <c:f>'Kiteto _Longido results'!$D$1</c:f>
              <c:strCache>
                <c:ptCount val="1"/>
                <c:pt idx="0">
                  <c:v>Female</c:v>
                </c:pt>
              </c:strCache>
            </c:strRef>
          </c:tx>
          <c:invertIfNegative val="0"/>
          <c:cat>
            <c:multiLvlStrRef>
              <c:f>'Kiteto _Longido results'!$A$2:$B$12</c:f>
              <c:multiLvlStrCache>
                <c:ptCount val="11"/>
                <c:lvl>
                  <c:pt idx="0">
                    <c:v>Forecast of an extreme event</c:v>
                  </c:pt>
                  <c:pt idx="1">
                    <c:v>Forecast of the start of the rains</c:v>
                  </c:pt>
                  <c:pt idx="2">
                    <c:v>Forecast of the rains for the 2-3 months</c:v>
                  </c:pt>
                  <c:pt idx="3">
                    <c:v>Forecast of the weather for today</c:v>
                  </c:pt>
                  <c:pt idx="4">
                    <c:v>Forecast for parasites or plant/animal diseases</c:v>
                  </c:pt>
                  <c:pt idx="6">
                    <c:v>Forecast of an extreme event</c:v>
                  </c:pt>
                  <c:pt idx="7">
                    <c:v>Forecast of the start of the rains</c:v>
                  </c:pt>
                  <c:pt idx="8">
                    <c:v>Forecast of the rains for the 2-3 months</c:v>
                  </c:pt>
                  <c:pt idx="9">
                    <c:v>Forecast of the weather for today</c:v>
                  </c:pt>
                  <c:pt idx="10">
                    <c:v>Forecast for parasites or plant/animal diseases</c:v>
                  </c:pt>
                </c:lvl>
                <c:lvl>
                  <c:pt idx="0">
                    <c:v>Kiteto</c:v>
                  </c:pt>
                  <c:pt idx="6">
                    <c:v>Longido</c:v>
                  </c:pt>
                </c:lvl>
              </c:multiLvlStrCache>
            </c:multiLvlStrRef>
          </c:cat>
          <c:val>
            <c:numRef>
              <c:f>'Kiteto _Longido results'!$D$2:$D$12</c:f>
              <c:numCache>
                <c:formatCode>0%</c:formatCode>
                <c:ptCount val="11"/>
                <c:pt idx="0">
                  <c:v>0.375</c:v>
                </c:pt>
                <c:pt idx="1">
                  <c:v>0.375</c:v>
                </c:pt>
                <c:pt idx="2">
                  <c:v>9.375E-2</c:v>
                </c:pt>
                <c:pt idx="3">
                  <c:v>9.375E-2</c:v>
                </c:pt>
                <c:pt idx="4">
                  <c:v>9.375E-2</c:v>
                </c:pt>
                <c:pt idx="5" formatCode="General">
                  <c:v>0</c:v>
                </c:pt>
                <c:pt idx="6">
                  <c:v>0.36363636363636365</c:v>
                </c:pt>
                <c:pt idx="7">
                  <c:v>0.47619047619047616</c:v>
                </c:pt>
                <c:pt idx="8">
                  <c:v>4.5454545454545456E-2</c:v>
                </c:pt>
                <c:pt idx="9">
                  <c:v>0</c:v>
                </c:pt>
                <c:pt idx="10">
                  <c:v>4.5454545454545456E-2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0623872"/>
        <c:axId val="80650240"/>
      </c:barChart>
      <c:catAx>
        <c:axId val="8062387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en-US"/>
          </a:p>
        </c:txPr>
        <c:crossAx val="80650240"/>
        <c:crosses val="autoZero"/>
        <c:auto val="1"/>
        <c:lblAlgn val="ctr"/>
        <c:lblOffset val="100"/>
        <c:noMultiLvlLbl val="0"/>
      </c:catAx>
      <c:valAx>
        <c:axId val="8065024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percentage of households</a:t>
                </a:r>
              </a:p>
            </c:rich>
          </c:tx>
          <c:layout>
            <c:manualLayout>
              <c:xMode val="edge"/>
              <c:yMode val="edge"/>
              <c:x val="1.4767509956977743E-2"/>
              <c:y val="0.15107958421496873"/>
            </c:manualLayout>
          </c:layout>
          <c:overlay val="0"/>
        </c:title>
        <c:numFmt formatCode="0%" sourceLinked="1"/>
        <c:majorTickMark val="out"/>
        <c:minorTickMark val="none"/>
        <c:tickLblPos val="nextTo"/>
        <c:crossAx val="8062387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31458138913191408"/>
          <c:y val="0.8902863324335617"/>
          <c:w val="0.2852361138803558"/>
          <c:h val="0.10621388185507649"/>
        </c:manualLayout>
      </c:layout>
      <c:overlay val="0"/>
    </c:legend>
    <c:plotVisOnly val="1"/>
    <c:dispBlanksAs val="gap"/>
    <c:showDLblsOverMax val="0"/>
  </c:chart>
  <c:spPr>
    <a:ln w="6350">
      <a:noFill/>
    </a:ln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288001434146476"/>
          <c:y val="4.164094906941182E-2"/>
          <c:w val="0.86143405454353228"/>
          <c:h val="0.5888593435943839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typeinfodesired!$V$3</c:f>
              <c:strCache>
                <c:ptCount val="1"/>
                <c:pt idx="0">
                  <c:v>Forecast of expected rainfall over the season</c:v>
                </c:pt>
              </c:strCache>
            </c:strRef>
          </c:tx>
          <c:invertIfNegative val="0"/>
          <c:cat>
            <c:multiLvlStrRef>
              <c:f>typeinfodesired!$W$1:$Z$2</c:f>
              <c:multiLvlStrCache>
                <c:ptCount val="4"/>
                <c:lvl>
                  <c:pt idx="0">
                    <c:v>Male</c:v>
                  </c:pt>
                  <c:pt idx="1">
                    <c:v>Female</c:v>
                  </c:pt>
                  <c:pt idx="2">
                    <c:v>Male</c:v>
                  </c:pt>
                  <c:pt idx="3">
                    <c:v>Female</c:v>
                  </c:pt>
                </c:lvl>
                <c:lvl>
                  <c:pt idx="0">
                    <c:v>Kiteto</c:v>
                  </c:pt>
                  <c:pt idx="2">
                    <c:v>Longido</c:v>
                  </c:pt>
                </c:lvl>
              </c:multiLvlStrCache>
            </c:multiLvlStrRef>
          </c:cat>
          <c:val>
            <c:numRef>
              <c:f>typeinfodesired!$W$3:$Z$3</c:f>
              <c:numCache>
                <c:formatCode>0%</c:formatCode>
                <c:ptCount val="4"/>
                <c:pt idx="0">
                  <c:v>0.74</c:v>
                </c:pt>
                <c:pt idx="1">
                  <c:v>0.78</c:v>
                </c:pt>
                <c:pt idx="2">
                  <c:v>0.56999999999999995</c:v>
                </c:pt>
                <c:pt idx="3">
                  <c:v>0.82</c:v>
                </c:pt>
              </c:numCache>
            </c:numRef>
          </c:val>
        </c:ser>
        <c:ser>
          <c:idx val="1"/>
          <c:order val="1"/>
          <c:tx>
            <c:strRef>
              <c:f>typeinfodesired!$V$4</c:f>
              <c:strCache>
                <c:ptCount val="1"/>
                <c:pt idx="0">
                  <c:v>Forecast of the start of the rains</c:v>
                </c:pt>
              </c:strCache>
            </c:strRef>
          </c:tx>
          <c:invertIfNegative val="0"/>
          <c:cat>
            <c:multiLvlStrRef>
              <c:f>typeinfodesired!$W$1:$Z$2</c:f>
              <c:multiLvlStrCache>
                <c:ptCount val="4"/>
                <c:lvl>
                  <c:pt idx="0">
                    <c:v>Male</c:v>
                  </c:pt>
                  <c:pt idx="1">
                    <c:v>Female</c:v>
                  </c:pt>
                  <c:pt idx="2">
                    <c:v>Male</c:v>
                  </c:pt>
                  <c:pt idx="3">
                    <c:v>Female</c:v>
                  </c:pt>
                </c:lvl>
                <c:lvl>
                  <c:pt idx="0">
                    <c:v>Kiteto</c:v>
                  </c:pt>
                  <c:pt idx="2">
                    <c:v>Longido</c:v>
                  </c:pt>
                </c:lvl>
              </c:multiLvlStrCache>
            </c:multiLvlStrRef>
          </c:cat>
          <c:val>
            <c:numRef>
              <c:f>typeinfodesired!$W$4:$Z$4</c:f>
              <c:numCache>
                <c:formatCode>0%</c:formatCode>
                <c:ptCount val="4"/>
                <c:pt idx="0">
                  <c:v>0.82</c:v>
                </c:pt>
                <c:pt idx="1">
                  <c:v>0.89</c:v>
                </c:pt>
                <c:pt idx="2">
                  <c:v>0.63</c:v>
                </c:pt>
                <c:pt idx="3">
                  <c:v>0.59</c:v>
                </c:pt>
              </c:numCache>
            </c:numRef>
          </c:val>
        </c:ser>
        <c:ser>
          <c:idx val="2"/>
          <c:order val="2"/>
          <c:tx>
            <c:strRef>
              <c:f>typeinfodesired!$V$5</c:f>
              <c:strCache>
                <c:ptCount val="1"/>
                <c:pt idx="0">
                  <c:v>Forecast on end of rainy season</c:v>
                </c:pt>
              </c:strCache>
            </c:strRef>
          </c:tx>
          <c:invertIfNegative val="0"/>
          <c:cat>
            <c:multiLvlStrRef>
              <c:f>typeinfodesired!$W$1:$Z$2</c:f>
              <c:multiLvlStrCache>
                <c:ptCount val="4"/>
                <c:lvl>
                  <c:pt idx="0">
                    <c:v>Male</c:v>
                  </c:pt>
                  <c:pt idx="1">
                    <c:v>Female</c:v>
                  </c:pt>
                  <c:pt idx="2">
                    <c:v>Male</c:v>
                  </c:pt>
                  <c:pt idx="3">
                    <c:v>Female</c:v>
                  </c:pt>
                </c:lvl>
                <c:lvl>
                  <c:pt idx="0">
                    <c:v>Kiteto</c:v>
                  </c:pt>
                  <c:pt idx="2">
                    <c:v>Longido</c:v>
                  </c:pt>
                </c:lvl>
              </c:multiLvlStrCache>
            </c:multiLvlStrRef>
          </c:cat>
          <c:val>
            <c:numRef>
              <c:f>typeinfodesired!$W$5:$Z$5</c:f>
              <c:numCache>
                <c:formatCode>0%</c:formatCode>
                <c:ptCount val="4"/>
                <c:pt idx="0">
                  <c:v>0.56999999999999995</c:v>
                </c:pt>
                <c:pt idx="1">
                  <c:v>0.7</c:v>
                </c:pt>
                <c:pt idx="2">
                  <c:v>0.37</c:v>
                </c:pt>
                <c:pt idx="3">
                  <c:v>0.32</c:v>
                </c:pt>
              </c:numCache>
            </c:numRef>
          </c:val>
        </c:ser>
        <c:ser>
          <c:idx val="3"/>
          <c:order val="3"/>
          <c:tx>
            <c:strRef>
              <c:f>typeinfodesired!$V$6</c:f>
              <c:strCache>
                <c:ptCount val="1"/>
                <c:pt idx="0">
                  <c:v>Number of days of rainfall</c:v>
                </c:pt>
              </c:strCache>
            </c:strRef>
          </c:tx>
          <c:invertIfNegative val="0"/>
          <c:cat>
            <c:multiLvlStrRef>
              <c:f>typeinfodesired!$W$1:$Z$2</c:f>
              <c:multiLvlStrCache>
                <c:ptCount val="4"/>
                <c:lvl>
                  <c:pt idx="0">
                    <c:v>Male</c:v>
                  </c:pt>
                  <c:pt idx="1">
                    <c:v>Female</c:v>
                  </c:pt>
                  <c:pt idx="2">
                    <c:v>Male</c:v>
                  </c:pt>
                  <c:pt idx="3">
                    <c:v>Female</c:v>
                  </c:pt>
                </c:lvl>
                <c:lvl>
                  <c:pt idx="0">
                    <c:v>Kiteto</c:v>
                  </c:pt>
                  <c:pt idx="2">
                    <c:v>Longido</c:v>
                  </c:pt>
                </c:lvl>
              </c:multiLvlStrCache>
            </c:multiLvlStrRef>
          </c:cat>
          <c:val>
            <c:numRef>
              <c:f>typeinfodesired!$W$6:$Z$6</c:f>
              <c:numCache>
                <c:formatCode>0%</c:formatCode>
                <c:ptCount val="4"/>
                <c:pt idx="0">
                  <c:v>0.45</c:v>
                </c:pt>
                <c:pt idx="1">
                  <c:v>0.47</c:v>
                </c:pt>
                <c:pt idx="2">
                  <c:v>0.39</c:v>
                </c:pt>
                <c:pt idx="3">
                  <c:v>0.45</c:v>
                </c:pt>
              </c:numCache>
            </c:numRef>
          </c:val>
        </c:ser>
        <c:ser>
          <c:idx val="4"/>
          <c:order val="4"/>
          <c:tx>
            <c:strRef>
              <c:f>typeinfodesired!$V$7</c:f>
              <c:strCache>
                <c:ptCount val="1"/>
                <c:pt idx="0">
                  <c:v>Probability of extreme events</c:v>
                </c:pt>
              </c:strCache>
            </c:strRef>
          </c:tx>
          <c:invertIfNegative val="0"/>
          <c:cat>
            <c:multiLvlStrRef>
              <c:f>typeinfodesired!$W$1:$Z$2</c:f>
              <c:multiLvlStrCache>
                <c:ptCount val="4"/>
                <c:lvl>
                  <c:pt idx="0">
                    <c:v>Male</c:v>
                  </c:pt>
                  <c:pt idx="1">
                    <c:v>Female</c:v>
                  </c:pt>
                  <c:pt idx="2">
                    <c:v>Male</c:v>
                  </c:pt>
                  <c:pt idx="3">
                    <c:v>Female</c:v>
                  </c:pt>
                </c:lvl>
                <c:lvl>
                  <c:pt idx="0">
                    <c:v>Kiteto</c:v>
                  </c:pt>
                  <c:pt idx="2">
                    <c:v>Longido</c:v>
                  </c:pt>
                </c:lvl>
              </c:multiLvlStrCache>
            </c:multiLvlStrRef>
          </c:cat>
          <c:val>
            <c:numRef>
              <c:f>typeinfodesired!$W$7:$Z$7</c:f>
              <c:numCache>
                <c:formatCode>0%</c:formatCode>
                <c:ptCount val="4"/>
                <c:pt idx="0">
                  <c:v>0.48</c:v>
                </c:pt>
                <c:pt idx="1">
                  <c:v>0.48</c:v>
                </c:pt>
                <c:pt idx="2">
                  <c:v>0.27</c:v>
                </c:pt>
                <c:pt idx="3">
                  <c:v>0.14000000000000001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0704640"/>
        <c:axId val="80706176"/>
      </c:barChart>
      <c:catAx>
        <c:axId val="80704640"/>
        <c:scaling>
          <c:orientation val="minMax"/>
        </c:scaling>
        <c:delete val="0"/>
        <c:axPos val="b"/>
        <c:majorTickMark val="out"/>
        <c:minorTickMark val="none"/>
        <c:tickLblPos val="nextTo"/>
        <c:crossAx val="80706176"/>
        <c:crosses val="autoZero"/>
        <c:auto val="1"/>
        <c:lblAlgn val="ctr"/>
        <c:lblOffset val="100"/>
        <c:noMultiLvlLbl val="0"/>
      </c:catAx>
      <c:valAx>
        <c:axId val="8070617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percentage of households</a:t>
                </a:r>
              </a:p>
            </c:rich>
          </c:tx>
          <c:layout/>
          <c:overlay val="0"/>
        </c:title>
        <c:numFmt formatCode="0%" sourceLinked="1"/>
        <c:majorTickMark val="out"/>
        <c:minorTickMark val="none"/>
        <c:tickLblPos val="nextTo"/>
        <c:crossAx val="8070464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2.011041089215862E-2"/>
          <c:y val="0.79028763742056585"/>
          <c:w val="0.97988958910784141"/>
          <c:h val="0.18720884972792012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leadtime!$J$5</c:f>
              <c:strCache>
                <c:ptCount val="1"/>
                <c:pt idx="0">
                  <c:v>A the beginning of the season</c:v>
                </c:pt>
              </c:strCache>
            </c:strRef>
          </c:tx>
          <c:invertIfNegative val="0"/>
          <c:cat>
            <c:multiLvlStrRef>
              <c:f>leadtime!$K$3:$N$4</c:f>
              <c:multiLvlStrCache>
                <c:ptCount val="4"/>
                <c:lvl>
                  <c:pt idx="0">
                    <c:v>Male</c:v>
                  </c:pt>
                  <c:pt idx="1">
                    <c:v>Female</c:v>
                  </c:pt>
                  <c:pt idx="2">
                    <c:v>Male</c:v>
                  </c:pt>
                  <c:pt idx="3">
                    <c:v>Female</c:v>
                  </c:pt>
                </c:lvl>
                <c:lvl>
                  <c:pt idx="0">
                    <c:v>Kiteto</c:v>
                  </c:pt>
                  <c:pt idx="2">
                    <c:v>Longido</c:v>
                  </c:pt>
                </c:lvl>
              </c:multiLvlStrCache>
            </c:multiLvlStrRef>
          </c:cat>
          <c:val>
            <c:numRef>
              <c:f>leadtime!$K$5:$N$5</c:f>
              <c:numCache>
                <c:formatCode>0%</c:formatCode>
                <c:ptCount val="4"/>
                <c:pt idx="0">
                  <c:v>0.42561983471074383</c:v>
                </c:pt>
                <c:pt idx="1">
                  <c:v>0.42574257425742573</c:v>
                </c:pt>
                <c:pt idx="2">
                  <c:v>0.32038834951456313</c:v>
                </c:pt>
                <c:pt idx="3">
                  <c:v>0.31818181818181818</c:v>
                </c:pt>
              </c:numCache>
            </c:numRef>
          </c:val>
        </c:ser>
        <c:ser>
          <c:idx val="1"/>
          <c:order val="1"/>
          <c:tx>
            <c:strRef>
              <c:f>leadtime!$J$6</c:f>
              <c:strCache>
                <c:ptCount val="1"/>
                <c:pt idx="0">
                  <c:v>A month before forecasting event</c:v>
                </c:pt>
              </c:strCache>
            </c:strRef>
          </c:tx>
          <c:invertIfNegative val="0"/>
          <c:cat>
            <c:multiLvlStrRef>
              <c:f>leadtime!$K$3:$N$4</c:f>
              <c:multiLvlStrCache>
                <c:ptCount val="4"/>
                <c:lvl>
                  <c:pt idx="0">
                    <c:v>Male</c:v>
                  </c:pt>
                  <c:pt idx="1">
                    <c:v>Female</c:v>
                  </c:pt>
                  <c:pt idx="2">
                    <c:v>Male</c:v>
                  </c:pt>
                  <c:pt idx="3">
                    <c:v>Female</c:v>
                  </c:pt>
                </c:lvl>
                <c:lvl>
                  <c:pt idx="0">
                    <c:v>Kiteto</c:v>
                  </c:pt>
                  <c:pt idx="2">
                    <c:v>Longido</c:v>
                  </c:pt>
                </c:lvl>
              </c:multiLvlStrCache>
            </c:multiLvlStrRef>
          </c:cat>
          <c:val>
            <c:numRef>
              <c:f>leadtime!$K$6:$N$6</c:f>
              <c:numCache>
                <c:formatCode>0%</c:formatCode>
                <c:ptCount val="4"/>
                <c:pt idx="0">
                  <c:v>0.23553719008264462</c:v>
                </c:pt>
                <c:pt idx="1">
                  <c:v>0.28712871287128711</c:v>
                </c:pt>
                <c:pt idx="2">
                  <c:v>0.18446601941747573</c:v>
                </c:pt>
                <c:pt idx="3">
                  <c:v>0.22727272727272727</c:v>
                </c:pt>
              </c:numCache>
            </c:numRef>
          </c:val>
        </c:ser>
        <c:ser>
          <c:idx val="2"/>
          <c:order val="2"/>
          <c:tx>
            <c:strRef>
              <c:f>leadtime!$J$7</c:f>
              <c:strCache>
                <c:ptCount val="1"/>
                <c:pt idx="0">
                  <c:v>A week before forecasting event</c:v>
                </c:pt>
              </c:strCache>
            </c:strRef>
          </c:tx>
          <c:invertIfNegative val="0"/>
          <c:cat>
            <c:multiLvlStrRef>
              <c:f>leadtime!$K$3:$N$4</c:f>
              <c:multiLvlStrCache>
                <c:ptCount val="4"/>
                <c:lvl>
                  <c:pt idx="0">
                    <c:v>Male</c:v>
                  </c:pt>
                  <c:pt idx="1">
                    <c:v>Female</c:v>
                  </c:pt>
                  <c:pt idx="2">
                    <c:v>Male</c:v>
                  </c:pt>
                  <c:pt idx="3">
                    <c:v>Female</c:v>
                  </c:pt>
                </c:lvl>
                <c:lvl>
                  <c:pt idx="0">
                    <c:v>Kiteto</c:v>
                  </c:pt>
                  <c:pt idx="2">
                    <c:v>Longido</c:v>
                  </c:pt>
                </c:lvl>
              </c:multiLvlStrCache>
            </c:multiLvlStrRef>
          </c:cat>
          <c:val>
            <c:numRef>
              <c:f>leadtime!$K$7:$N$7</c:f>
              <c:numCache>
                <c:formatCode>0%</c:formatCode>
                <c:ptCount val="4"/>
                <c:pt idx="0">
                  <c:v>8.2644628099173556E-2</c:v>
                </c:pt>
                <c:pt idx="1">
                  <c:v>7.9207920792079209E-2</c:v>
                </c:pt>
                <c:pt idx="2">
                  <c:v>0.27184466019417475</c:v>
                </c:pt>
                <c:pt idx="3">
                  <c:v>0.31818181818181818</c:v>
                </c:pt>
              </c:numCache>
            </c:numRef>
          </c:val>
        </c:ser>
        <c:ser>
          <c:idx val="3"/>
          <c:order val="3"/>
          <c:tx>
            <c:strRef>
              <c:f>leadtime!$J$8</c:f>
              <c:strCache>
                <c:ptCount val="1"/>
                <c:pt idx="0">
                  <c:v>As soon as forecasters know</c:v>
                </c:pt>
              </c:strCache>
            </c:strRef>
          </c:tx>
          <c:invertIfNegative val="0"/>
          <c:cat>
            <c:multiLvlStrRef>
              <c:f>leadtime!$K$3:$N$4</c:f>
              <c:multiLvlStrCache>
                <c:ptCount val="4"/>
                <c:lvl>
                  <c:pt idx="0">
                    <c:v>Male</c:v>
                  </c:pt>
                  <c:pt idx="1">
                    <c:v>Female</c:v>
                  </c:pt>
                  <c:pt idx="2">
                    <c:v>Male</c:v>
                  </c:pt>
                  <c:pt idx="3">
                    <c:v>Female</c:v>
                  </c:pt>
                </c:lvl>
                <c:lvl>
                  <c:pt idx="0">
                    <c:v>Kiteto</c:v>
                  </c:pt>
                  <c:pt idx="2">
                    <c:v>Longido</c:v>
                  </c:pt>
                </c:lvl>
              </c:multiLvlStrCache>
            </c:multiLvlStrRef>
          </c:cat>
          <c:val>
            <c:numRef>
              <c:f>leadtime!$K$8:$N$8</c:f>
              <c:numCache>
                <c:formatCode>0%</c:formatCode>
                <c:ptCount val="4"/>
                <c:pt idx="0">
                  <c:v>0.256198347107438</c:v>
                </c:pt>
                <c:pt idx="1">
                  <c:v>0.20792079207920791</c:v>
                </c:pt>
                <c:pt idx="2">
                  <c:v>0.22330097087378642</c:v>
                </c:pt>
                <c:pt idx="3">
                  <c:v>0.13636363636363635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80742272"/>
        <c:axId val="80743808"/>
      </c:barChart>
      <c:catAx>
        <c:axId val="80742272"/>
        <c:scaling>
          <c:orientation val="minMax"/>
        </c:scaling>
        <c:delete val="0"/>
        <c:axPos val="b"/>
        <c:majorTickMark val="out"/>
        <c:minorTickMark val="none"/>
        <c:tickLblPos val="nextTo"/>
        <c:crossAx val="80743808"/>
        <c:crosses val="autoZero"/>
        <c:auto val="1"/>
        <c:lblAlgn val="ctr"/>
        <c:lblOffset val="100"/>
        <c:noMultiLvlLbl val="0"/>
      </c:catAx>
      <c:valAx>
        <c:axId val="8074380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Percentage of households</a:t>
                </a:r>
              </a:p>
            </c:rich>
          </c:tx>
          <c:layout/>
          <c:overlay val="0"/>
        </c:title>
        <c:numFmt formatCode="0%" sourceLinked="1"/>
        <c:majorTickMark val="out"/>
        <c:minorTickMark val="none"/>
        <c:tickLblPos val="nextTo"/>
        <c:crossAx val="80742272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format!$K$3</c:f>
              <c:strCache>
                <c:ptCount val="1"/>
                <c:pt idx="0">
                  <c:v>Sms in cellphone </c:v>
                </c:pt>
              </c:strCache>
            </c:strRef>
          </c:tx>
          <c:invertIfNegative val="0"/>
          <c:cat>
            <c:multiLvlStrRef>
              <c:f>format!$L$1:$O$2</c:f>
              <c:multiLvlStrCache>
                <c:ptCount val="4"/>
                <c:lvl>
                  <c:pt idx="0">
                    <c:v>Male</c:v>
                  </c:pt>
                  <c:pt idx="1">
                    <c:v>Female</c:v>
                  </c:pt>
                  <c:pt idx="2">
                    <c:v>Male</c:v>
                  </c:pt>
                  <c:pt idx="3">
                    <c:v>Female</c:v>
                  </c:pt>
                </c:lvl>
                <c:lvl>
                  <c:pt idx="0">
                    <c:v>Kiteto</c:v>
                  </c:pt>
                  <c:pt idx="2">
                    <c:v>Longido</c:v>
                  </c:pt>
                </c:lvl>
              </c:multiLvlStrCache>
            </c:multiLvlStrRef>
          </c:cat>
          <c:val>
            <c:numRef>
              <c:f>format!$L$3:$O$3</c:f>
              <c:numCache>
                <c:formatCode>0%</c:formatCode>
                <c:ptCount val="4"/>
                <c:pt idx="0">
                  <c:v>6.4814814814814811E-2</c:v>
                </c:pt>
                <c:pt idx="1">
                  <c:v>9.7744360902255634E-2</c:v>
                </c:pt>
                <c:pt idx="2">
                  <c:v>8.6956521739130432E-2</c:v>
                </c:pt>
                <c:pt idx="3">
                  <c:v>2.9411764705882353E-2</c:v>
                </c:pt>
              </c:numCache>
            </c:numRef>
          </c:val>
        </c:ser>
        <c:ser>
          <c:idx val="1"/>
          <c:order val="1"/>
          <c:tx>
            <c:strRef>
              <c:f>format!$K$4</c:f>
              <c:strCache>
                <c:ptCount val="1"/>
                <c:pt idx="0">
                  <c:v>Voice message in cellphone </c:v>
                </c:pt>
              </c:strCache>
            </c:strRef>
          </c:tx>
          <c:invertIfNegative val="0"/>
          <c:cat>
            <c:multiLvlStrRef>
              <c:f>format!$L$1:$O$2</c:f>
              <c:multiLvlStrCache>
                <c:ptCount val="4"/>
                <c:lvl>
                  <c:pt idx="0">
                    <c:v>Male</c:v>
                  </c:pt>
                  <c:pt idx="1">
                    <c:v>Female</c:v>
                  </c:pt>
                  <c:pt idx="2">
                    <c:v>Male</c:v>
                  </c:pt>
                  <c:pt idx="3">
                    <c:v>Female</c:v>
                  </c:pt>
                </c:lvl>
                <c:lvl>
                  <c:pt idx="0">
                    <c:v>Kiteto</c:v>
                  </c:pt>
                  <c:pt idx="2">
                    <c:v>Longido</c:v>
                  </c:pt>
                </c:lvl>
              </c:multiLvlStrCache>
            </c:multiLvlStrRef>
          </c:cat>
          <c:val>
            <c:numRef>
              <c:f>format!$L$4:$O$4</c:f>
              <c:numCache>
                <c:formatCode>0%</c:formatCode>
                <c:ptCount val="4"/>
                <c:pt idx="0">
                  <c:v>4.6296296296296294E-2</c:v>
                </c:pt>
                <c:pt idx="1">
                  <c:v>0.21052631578947367</c:v>
                </c:pt>
                <c:pt idx="2">
                  <c:v>3.2608695652173912E-2</c:v>
                </c:pt>
                <c:pt idx="3">
                  <c:v>0.17647058823529413</c:v>
                </c:pt>
              </c:numCache>
            </c:numRef>
          </c:val>
        </c:ser>
        <c:ser>
          <c:idx val="2"/>
          <c:order val="2"/>
          <c:tx>
            <c:strRef>
              <c:f>format!$K$5</c:f>
              <c:strCache>
                <c:ptCount val="1"/>
                <c:pt idx="0">
                  <c:v>Radio message </c:v>
                </c:pt>
              </c:strCache>
            </c:strRef>
          </c:tx>
          <c:invertIfNegative val="0"/>
          <c:cat>
            <c:multiLvlStrRef>
              <c:f>format!$L$1:$O$2</c:f>
              <c:multiLvlStrCache>
                <c:ptCount val="4"/>
                <c:lvl>
                  <c:pt idx="0">
                    <c:v>Male</c:v>
                  </c:pt>
                  <c:pt idx="1">
                    <c:v>Female</c:v>
                  </c:pt>
                  <c:pt idx="2">
                    <c:v>Male</c:v>
                  </c:pt>
                  <c:pt idx="3">
                    <c:v>Female</c:v>
                  </c:pt>
                </c:lvl>
                <c:lvl>
                  <c:pt idx="0">
                    <c:v>Kiteto</c:v>
                  </c:pt>
                  <c:pt idx="2">
                    <c:v>Longido</c:v>
                  </c:pt>
                </c:lvl>
              </c:multiLvlStrCache>
            </c:multiLvlStrRef>
          </c:cat>
          <c:val>
            <c:numRef>
              <c:f>format!$L$5:$O$5</c:f>
              <c:numCache>
                <c:formatCode>0%</c:formatCode>
                <c:ptCount val="4"/>
                <c:pt idx="0">
                  <c:v>0.36574074074074076</c:v>
                </c:pt>
                <c:pt idx="1">
                  <c:v>0.11278195488721804</c:v>
                </c:pt>
                <c:pt idx="2">
                  <c:v>0.28260869565217389</c:v>
                </c:pt>
                <c:pt idx="3">
                  <c:v>2.9411764705882353E-2</c:v>
                </c:pt>
              </c:numCache>
            </c:numRef>
          </c:val>
        </c:ser>
        <c:ser>
          <c:idx val="3"/>
          <c:order val="3"/>
          <c:tx>
            <c:strRef>
              <c:f>format!$K$6</c:f>
              <c:strCache>
                <c:ptCount val="1"/>
                <c:pt idx="0">
                  <c:v>Tv programme </c:v>
                </c:pt>
              </c:strCache>
            </c:strRef>
          </c:tx>
          <c:invertIfNegative val="0"/>
          <c:cat>
            <c:multiLvlStrRef>
              <c:f>format!$L$1:$O$2</c:f>
              <c:multiLvlStrCache>
                <c:ptCount val="4"/>
                <c:lvl>
                  <c:pt idx="0">
                    <c:v>Male</c:v>
                  </c:pt>
                  <c:pt idx="1">
                    <c:v>Female</c:v>
                  </c:pt>
                  <c:pt idx="2">
                    <c:v>Male</c:v>
                  </c:pt>
                  <c:pt idx="3">
                    <c:v>Female</c:v>
                  </c:pt>
                </c:lvl>
                <c:lvl>
                  <c:pt idx="0">
                    <c:v>Kiteto</c:v>
                  </c:pt>
                  <c:pt idx="2">
                    <c:v>Longido</c:v>
                  </c:pt>
                </c:lvl>
              </c:multiLvlStrCache>
            </c:multiLvlStrRef>
          </c:cat>
          <c:val>
            <c:numRef>
              <c:f>format!$L$6:$O$6</c:f>
              <c:numCache>
                <c:formatCode>0%</c:formatCode>
                <c:ptCount val="4"/>
                <c:pt idx="0">
                  <c:v>4.6296296296296294E-3</c:v>
                </c:pt>
                <c:pt idx="1">
                  <c:v>3.007518796992481E-2</c:v>
                </c:pt>
                <c:pt idx="2">
                  <c:v>1.0869565217391304E-2</c:v>
                </c:pt>
                <c:pt idx="3">
                  <c:v>8.8235294117647065E-2</c:v>
                </c:pt>
              </c:numCache>
            </c:numRef>
          </c:val>
        </c:ser>
        <c:ser>
          <c:idx val="4"/>
          <c:order val="4"/>
          <c:tx>
            <c:strRef>
              <c:f>format!$K$7</c:f>
              <c:strCache>
                <c:ptCount val="1"/>
                <c:pt idx="0">
                  <c:v>Extension agents visits </c:v>
                </c:pt>
              </c:strCache>
            </c:strRef>
          </c:tx>
          <c:invertIfNegative val="0"/>
          <c:cat>
            <c:multiLvlStrRef>
              <c:f>format!$L$1:$O$2</c:f>
              <c:multiLvlStrCache>
                <c:ptCount val="4"/>
                <c:lvl>
                  <c:pt idx="0">
                    <c:v>Male</c:v>
                  </c:pt>
                  <c:pt idx="1">
                    <c:v>Female</c:v>
                  </c:pt>
                  <c:pt idx="2">
                    <c:v>Male</c:v>
                  </c:pt>
                  <c:pt idx="3">
                    <c:v>Female</c:v>
                  </c:pt>
                </c:lvl>
                <c:lvl>
                  <c:pt idx="0">
                    <c:v>Kiteto</c:v>
                  </c:pt>
                  <c:pt idx="2">
                    <c:v>Longido</c:v>
                  </c:pt>
                </c:lvl>
              </c:multiLvlStrCache>
            </c:multiLvlStrRef>
          </c:cat>
          <c:val>
            <c:numRef>
              <c:f>format!$L$7:$O$7</c:f>
              <c:numCache>
                <c:formatCode>0%</c:formatCode>
                <c:ptCount val="4"/>
                <c:pt idx="0">
                  <c:v>0.22222222222222221</c:v>
                </c:pt>
                <c:pt idx="1">
                  <c:v>0.12781954887218044</c:v>
                </c:pt>
                <c:pt idx="2">
                  <c:v>0.17391304347826086</c:v>
                </c:pt>
                <c:pt idx="3">
                  <c:v>0.14705882352941177</c:v>
                </c:pt>
              </c:numCache>
            </c:numRef>
          </c:val>
        </c:ser>
        <c:ser>
          <c:idx val="5"/>
          <c:order val="5"/>
          <c:tx>
            <c:strRef>
              <c:f>format!$K$8</c:f>
              <c:strCache>
                <c:ptCount val="1"/>
                <c:pt idx="0">
                  <c:v>Visit from NGO </c:v>
                </c:pt>
              </c:strCache>
            </c:strRef>
          </c:tx>
          <c:invertIfNegative val="0"/>
          <c:cat>
            <c:multiLvlStrRef>
              <c:f>format!$L$1:$O$2</c:f>
              <c:multiLvlStrCache>
                <c:ptCount val="4"/>
                <c:lvl>
                  <c:pt idx="0">
                    <c:v>Male</c:v>
                  </c:pt>
                  <c:pt idx="1">
                    <c:v>Female</c:v>
                  </c:pt>
                  <c:pt idx="2">
                    <c:v>Male</c:v>
                  </c:pt>
                  <c:pt idx="3">
                    <c:v>Female</c:v>
                  </c:pt>
                </c:lvl>
                <c:lvl>
                  <c:pt idx="0">
                    <c:v>Kiteto</c:v>
                  </c:pt>
                  <c:pt idx="2">
                    <c:v>Longido</c:v>
                  </c:pt>
                </c:lvl>
              </c:multiLvlStrCache>
            </c:multiLvlStrRef>
          </c:cat>
          <c:val>
            <c:numRef>
              <c:f>format!$L$8:$O$8</c:f>
              <c:numCache>
                <c:formatCode>0%</c:formatCode>
                <c:ptCount val="4"/>
                <c:pt idx="0">
                  <c:v>9.2592592592592587E-3</c:v>
                </c:pt>
                <c:pt idx="1">
                  <c:v>2.2556390977443608E-2</c:v>
                </c:pt>
                <c:pt idx="2">
                  <c:v>1.0869565217391304E-2</c:v>
                </c:pt>
                <c:pt idx="3">
                  <c:v>5.8823529411764705E-2</c:v>
                </c:pt>
              </c:numCache>
            </c:numRef>
          </c:val>
        </c:ser>
        <c:ser>
          <c:idx val="6"/>
          <c:order val="6"/>
          <c:tx>
            <c:strRef>
              <c:f>format!$K$9</c:f>
              <c:strCache>
                <c:ptCount val="1"/>
                <c:pt idx="0">
                  <c:v>Word of mouth </c:v>
                </c:pt>
              </c:strCache>
            </c:strRef>
          </c:tx>
          <c:invertIfNegative val="0"/>
          <c:cat>
            <c:multiLvlStrRef>
              <c:f>format!$L$1:$O$2</c:f>
              <c:multiLvlStrCache>
                <c:ptCount val="4"/>
                <c:lvl>
                  <c:pt idx="0">
                    <c:v>Male</c:v>
                  </c:pt>
                  <c:pt idx="1">
                    <c:v>Female</c:v>
                  </c:pt>
                  <c:pt idx="2">
                    <c:v>Male</c:v>
                  </c:pt>
                  <c:pt idx="3">
                    <c:v>Female</c:v>
                  </c:pt>
                </c:lvl>
                <c:lvl>
                  <c:pt idx="0">
                    <c:v>Kiteto</c:v>
                  </c:pt>
                  <c:pt idx="2">
                    <c:v>Longido</c:v>
                  </c:pt>
                </c:lvl>
              </c:multiLvlStrCache>
            </c:multiLvlStrRef>
          </c:cat>
          <c:val>
            <c:numRef>
              <c:f>format!$L$9:$O$9</c:f>
              <c:numCache>
                <c:formatCode>0%</c:formatCode>
                <c:ptCount val="4"/>
                <c:pt idx="0">
                  <c:v>0.11574074074074074</c:v>
                </c:pt>
                <c:pt idx="1">
                  <c:v>0.10526315789473684</c:v>
                </c:pt>
                <c:pt idx="2">
                  <c:v>0.2391304347826087</c:v>
                </c:pt>
                <c:pt idx="3">
                  <c:v>8.8235294117647065E-2</c:v>
                </c:pt>
              </c:numCache>
            </c:numRef>
          </c:val>
        </c:ser>
        <c:ser>
          <c:idx val="7"/>
          <c:order val="7"/>
          <c:tx>
            <c:strRef>
              <c:f>format!$K$10</c:f>
              <c:strCache>
                <c:ptCount val="1"/>
                <c:pt idx="0">
                  <c:v>Newspaper </c:v>
                </c:pt>
              </c:strCache>
            </c:strRef>
          </c:tx>
          <c:invertIfNegative val="0"/>
          <c:cat>
            <c:multiLvlStrRef>
              <c:f>format!$L$1:$O$2</c:f>
              <c:multiLvlStrCache>
                <c:ptCount val="4"/>
                <c:lvl>
                  <c:pt idx="0">
                    <c:v>Male</c:v>
                  </c:pt>
                  <c:pt idx="1">
                    <c:v>Female</c:v>
                  </c:pt>
                  <c:pt idx="2">
                    <c:v>Male</c:v>
                  </c:pt>
                  <c:pt idx="3">
                    <c:v>Female</c:v>
                  </c:pt>
                </c:lvl>
                <c:lvl>
                  <c:pt idx="0">
                    <c:v>Kiteto</c:v>
                  </c:pt>
                  <c:pt idx="2">
                    <c:v>Longido</c:v>
                  </c:pt>
                </c:lvl>
              </c:multiLvlStrCache>
            </c:multiLvlStrRef>
          </c:cat>
          <c:val>
            <c:numRef>
              <c:f>format!$L$10:$O$10</c:f>
              <c:numCache>
                <c:formatCode>0%</c:formatCode>
                <c:ptCount val="4"/>
                <c:pt idx="0">
                  <c:v>1.8518518518518517E-2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ser>
          <c:idx val="8"/>
          <c:order val="8"/>
          <c:tx>
            <c:strRef>
              <c:f>format!$K$11</c:f>
              <c:strCache>
                <c:ptCount val="1"/>
                <c:pt idx="0">
                  <c:v>Advertisment </c:v>
                </c:pt>
              </c:strCache>
            </c:strRef>
          </c:tx>
          <c:invertIfNegative val="0"/>
          <c:cat>
            <c:multiLvlStrRef>
              <c:f>format!$L$1:$O$2</c:f>
              <c:multiLvlStrCache>
                <c:ptCount val="4"/>
                <c:lvl>
                  <c:pt idx="0">
                    <c:v>Male</c:v>
                  </c:pt>
                  <c:pt idx="1">
                    <c:v>Female</c:v>
                  </c:pt>
                  <c:pt idx="2">
                    <c:v>Male</c:v>
                  </c:pt>
                  <c:pt idx="3">
                    <c:v>Female</c:v>
                  </c:pt>
                </c:lvl>
                <c:lvl>
                  <c:pt idx="0">
                    <c:v>Kiteto</c:v>
                  </c:pt>
                  <c:pt idx="2">
                    <c:v>Longido</c:v>
                  </c:pt>
                </c:lvl>
              </c:multiLvlStrCache>
            </c:multiLvlStrRef>
          </c:cat>
          <c:val>
            <c:numRef>
              <c:f>format!$L$11:$O$11</c:f>
              <c:numCache>
                <c:formatCode>0%</c:formatCode>
                <c:ptCount val="4"/>
                <c:pt idx="0">
                  <c:v>2.3148148148148147E-2</c:v>
                </c:pt>
                <c:pt idx="1">
                  <c:v>9.0225563909774431E-2</c:v>
                </c:pt>
                <c:pt idx="2">
                  <c:v>1.0869565217391304E-2</c:v>
                </c:pt>
                <c:pt idx="3">
                  <c:v>8.8235294117647065E-2</c:v>
                </c:pt>
              </c:numCache>
            </c:numRef>
          </c:val>
        </c:ser>
        <c:ser>
          <c:idx val="9"/>
          <c:order val="9"/>
          <c:tx>
            <c:strRef>
              <c:f>format!$K$12</c:f>
              <c:strCache>
                <c:ptCount val="1"/>
                <c:pt idx="0">
                  <c:v>Village communicator </c:v>
                </c:pt>
              </c:strCache>
            </c:strRef>
          </c:tx>
          <c:invertIfNegative val="0"/>
          <c:cat>
            <c:multiLvlStrRef>
              <c:f>format!$L$1:$O$2</c:f>
              <c:multiLvlStrCache>
                <c:ptCount val="4"/>
                <c:lvl>
                  <c:pt idx="0">
                    <c:v>Male</c:v>
                  </c:pt>
                  <c:pt idx="1">
                    <c:v>Female</c:v>
                  </c:pt>
                  <c:pt idx="2">
                    <c:v>Male</c:v>
                  </c:pt>
                  <c:pt idx="3">
                    <c:v>Female</c:v>
                  </c:pt>
                </c:lvl>
                <c:lvl>
                  <c:pt idx="0">
                    <c:v>Kiteto</c:v>
                  </c:pt>
                  <c:pt idx="2">
                    <c:v>Longido</c:v>
                  </c:pt>
                </c:lvl>
              </c:multiLvlStrCache>
            </c:multiLvlStrRef>
          </c:cat>
          <c:val>
            <c:numRef>
              <c:f>format!$L$12:$O$12</c:f>
              <c:numCache>
                <c:formatCode>0%</c:formatCode>
                <c:ptCount val="4"/>
                <c:pt idx="0">
                  <c:v>5.5555555555555552E-2</c:v>
                </c:pt>
                <c:pt idx="1">
                  <c:v>0.18796992481203006</c:v>
                </c:pt>
                <c:pt idx="2">
                  <c:v>7.6086956521739135E-2</c:v>
                </c:pt>
                <c:pt idx="3">
                  <c:v>0.23529411764705882</c:v>
                </c:pt>
              </c:numCache>
            </c:numRef>
          </c:val>
        </c:ser>
        <c:ser>
          <c:idx val="10"/>
          <c:order val="10"/>
          <c:tx>
            <c:strRef>
              <c:f>format!$K$13</c:f>
              <c:strCache>
                <c:ptCount val="1"/>
                <c:pt idx="0">
                  <c:v>Village elder </c:v>
                </c:pt>
              </c:strCache>
            </c:strRef>
          </c:tx>
          <c:invertIfNegative val="0"/>
          <c:cat>
            <c:multiLvlStrRef>
              <c:f>format!$L$1:$O$2</c:f>
              <c:multiLvlStrCache>
                <c:ptCount val="4"/>
                <c:lvl>
                  <c:pt idx="0">
                    <c:v>Male</c:v>
                  </c:pt>
                  <c:pt idx="1">
                    <c:v>Female</c:v>
                  </c:pt>
                  <c:pt idx="2">
                    <c:v>Male</c:v>
                  </c:pt>
                  <c:pt idx="3">
                    <c:v>Female</c:v>
                  </c:pt>
                </c:lvl>
                <c:lvl>
                  <c:pt idx="0">
                    <c:v>Kiteto</c:v>
                  </c:pt>
                  <c:pt idx="2">
                    <c:v>Longido</c:v>
                  </c:pt>
                </c:lvl>
              </c:multiLvlStrCache>
            </c:multiLvlStrRef>
          </c:cat>
          <c:val>
            <c:numRef>
              <c:f>format!$L$13:$O$13</c:f>
              <c:numCache>
                <c:formatCode>0%</c:formatCode>
                <c:ptCount val="4"/>
                <c:pt idx="0">
                  <c:v>6.9444444444444448E-2</c:v>
                </c:pt>
                <c:pt idx="1">
                  <c:v>1.5037593984962405E-2</c:v>
                </c:pt>
                <c:pt idx="2">
                  <c:v>6.5217391304347824E-2</c:v>
                </c:pt>
                <c:pt idx="3">
                  <c:v>5.8823529411764705E-2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82456960"/>
        <c:axId val="82458496"/>
      </c:barChart>
      <c:catAx>
        <c:axId val="82456960"/>
        <c:scaling>
          <c:orientation val="minMax"/>
        </c:scaling>
        <c:delete val="0"/>
        <c:axPos val="b"/>
        <c:majorTickMark val="out"/>
        <c:minorTickMark val="none"/>
        <c:tickLblPos val="nextTo"/>
        <c:crossAx val="82458496"/>
        <c:crosses val="autoZero"/>
        <c:auto val="1"/>
        <c:lblAlgn val="ctr"/>
        <c:lblOffset val="100"/>
        <c:noMultiLvlLbl val="0"/>
      </c:catAx>
      <c:valAx>
        <c:axId val="8245849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percentage of households</a:t>
                </a:r>
              </a:p>
            </c:rich>
          </c:tx>
          <c:layout/>
          <c:overlay val="0"/>
        </c:title>
        <c:numFmt formatCode="0%" sourceLinked="1"/>
        <c:majorTickMark val="out"/>
        <c:minorTickMark val="none"/>
        <c:tickLblPos val="nextTo"/>
        <c:crossAx val="8245696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8844111499951397"/>
          <c:y val="0.13393613690611259"/>
          <c:w val="0.20229962574122679"/>
          <c:h val="0.72370962820509133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6278407772690501"/>
          <c:y val="4.0371417036738001E-2"/>
          <c:w val="0.47742444401304901"/>
          <c:h val="0.85365393112699794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improvcliminfo!$A$2</c:f>
              <c:strCache>
                <c:ptCount val="1"/>
                <c:pt idx="0">
                  <c:v>Brochures/Posters</c:v>
                </c:pt>
              </c:strCache>
            </c:strRef>
          </c:tx>
          <c:invertIfNegative val="0"/>
          <c:cat>
            <c:strRef>
              <c:f>improvcliminfo!$B$1:$C$1</c:f>
              <c:strCache>
                <c:ptCount val="2"/>
                <c:pt idx="0">
                  <c:v>Kiteto</c:v>
                </c:pt>
                <c:pt idx="1">
                  <c:v>Longido</c:v>
                </c:pt>
              </c:strCache>
            </c:strRef>
          </c:cat>
          <c:val>
            <c:numRef>
              <c:f>improvcliminfo!$B$2:$C$2</c:f>
              <c:numCache>
                <c:formatCode>0%</c:formatCode>
                <c:ptCount val="2"/>
                <c:pt idx="0">
                  <c:v>0.04</c:v>
                </c:pt>
                <c:pt idx="1">
                  <c:v>0</c:v>
                </c:pt>
              </c:numCache>
            </c:numRef>
          </c:val>
        </c:ser>
        <c:ser>
          <c:idx val="1"/>
          <c:order val="1"/>
          <c:tx>
            <c:strRef>
              <c:f>improvcliminfo!$A$3</c:f>
              <c:strCache>
                <c:ptCount val="1"/>
                <c:pt idx="0">
                  <c:v>Establishment of reliable communication network </c:v>
                </c:pt>
              </c:strCache>
            </c:strRef>
          </c:tx>
          <c:invertIfNegative val="0"/>
          <c:cat>
            <c:strRef>
              <c:f>improvcliminfo!$B$1:$C$1</c:f>
              <c:strCache>
                <c:ptCount val="2"/>
                <c:pt idx="0">
                  <c:v>Kiteto</c:v>
                </c:pt>
                <c:pt idx="1">
                  <c:v>Longido</c:v>
                </c:pt>
              </c:strCache>
            </c:strRef>
          </c:cat>
          <c:val>
            <c:numRef>
              <c:f>improvcliminfo!$B$3:$C$3</c:f>
              <c:numCache>
                <c:formatCode>0%</c:formatCode>
                <c:ptCount val="2"/>
                <c:pt idx="0">
                  <c:v>0.19</c:v>
                </c:pt>
                <c:pt idx="1">
                  <c:v>0.15</c:v>
                </c:pt>
              </c:numCache>
            </c:numRef>
          </c:val>
        </c:ser>
        <c:ser>
          <c:idx val="2"/>
          <c:order val="2"/>
          <c:tx>
            <c:strRef>
              <c:f>improvcliminfo!$A$4</c:f>
              <c:strCache>
                <c:ptCount val="1"/>
                <c:pt idx="0">
                  <c:v>Installation of local weather stations in villages</c:v>
                </c:pt>
              </c:strCache>
            </c:strRef>
          </c:tx>
          <c:invertIfNegative val="0"/>
          <c:cat>
            <c:strRef>
              <c:f>improvcliminfo!$B$1:$C$1</c:f>
              <c:strCache>
                <c:ptCount val="2"/>
                <c:pt idx="0">
                  <c:v>Kiteto</c:v>
                </c:pt>
                <c:pt idx="1">
                  <c:v>Longido</c:v>
                </c:pt>
              </c:strCache>
            </c:strRef>
          </c:cat>
          <c:val>
            <c:numRef>
              <c:f>improvcliminfo!$B$4:$C$4</c:f>
              <c:numCache>
                <c:formatCode>0%</c:formatCode>
                <c:ptCount val="2"/>
                <c:pt idx="0">
                  <c:v>0.15</c:v>
                </c:pt>
                <c:pt idx="1">
                  <c:v>0.15</c:v>
                </c:pt>
              </c:numCache>
            </c:numRef>
          </c:val>
        </c:ser>
        <c:ser>
          <c:idx val="3"/>
          <c:order val="3"/>
          <c:tx>
            <c:strRef>
              <c:f>improvcliminfo!$A$5</c:f>
              <c:strCache>
                <c:ptCount val="1"/>
                <c:pt idx="0">
                  <c:v> Extension agents specialized in weather information</c:v>
                </c:pt>
              </c:strCache>
            </c:strRef>
          </c:tx>
          <c:invertIfNegative val="0"/>
          <c:cat>
            <c:strRef>
              <c:f>improvcliminfo!$B$1:$C$1</c:f>
              <c:strCache>
                <c:ptCount val="2"/>
                <c:pt idx="0">
                  <c:v>Kiteto</c:v>
                </c:pt>
                <c:pt idx="1">
                  <c:v>Longido</c:v>
                </c:pt>
              </c:strCache>
            </c:strRef>
          </c:cat>
          <c:val>
            <c:numRef>
              <c:f>improvcliminfo!$B$5:$C$5</c:f>
              <c:numCache>
                <c:formatCode>0%</c:formatCode>
                <c:ptCount val="2"/>
                <c:pt idx="0">
                  <c:v>0.27</c:v>
                </c:pt>
                <c:pt idx="1">
                  <c:v>0.31</c:v>
                </c:pt>
              </c:numCache>
            </c:numRef>
          </c:val>
        </c:ser>
        <c:ser>
          <c:idx val="4"/>
          <c:order val="4"/>
          <c:tx>
            <c:strRef>
              <c:f>improvcliminfo!$A$6</c:f>
              <c:strCache>
                <c:ptCount val="1"/>
                <c:pt idx="0">
                  <c:v>Use of local languages </c:v>
                </c:pt>
              </c:strCache>
            </c:strRef>
          </c:tx>
          <c:invertIfNegative val="0"/>
          <c:cat>
            <c:strRef>
              <c:f>improvcliminfo!$B$1:$C$1</c:f>
              <c:strCache>
                <c:ptCount val="2"/>
                <c:pt idx="0">
                  <c:v>Kiteto</c:v>
                </c:pt>
                <c:pt idx="1">
                  <c:v>Longido</c:v>
                </c:pt>
              </c:strCache>
            </c:strRef>
          </c:cat>
          <c:val>
            <c:numRef>
              <c:f>improvcliminfo!$B$6:$C$6</c:f>
              <c:numCache>
                <c:formatCode>0%</c:formatCode>
                <c:ptCount val="2"/>
                <c:pt idx="0">
                  <c:v>0.08</c:v>
                </c:pt>
                <c:pt idx="1">
                  <c:v>0</c:v>
                </c:pt>
              </c:numCache>
            </c:numRef>
          </c:val>
        </c:ser>
        <c:ser>
          <c:idx val="5"/>
          <c:order val="5"/>
          <c:tx>
            <c:strRef>
              <c:f>improvcliminfo!$A$7</c:f>
              <c:strCache>
                <c:ptCount val="1"/>
                <c:pt idx="0">
                  <c:v>Training of villagers on climate information</c:v>
                </c:pt>
              </c:strCache>
            </c:strRef>
          </c:tx>
          <c:invertIfNegative val="0"/>
          <c:cat>
            <c:strRef>
              <c:f>improvcliminfo!$B$1:$C$1</c:f>
              <c:strCache>
                <c:ptCount val="2"/>
                <c:pt idx="0">
                  <c:v>Kiteto</c:v>
                </c:pt>
                <c:pt idx="1">
                  <c:v>Longido</c:v>
                </c:pt>
              </c:strCache>
            </c:strRef>
          </c:cat>
          <c:val>
            <c:numRef>
              <c:f>improvcliminfo!$B$7:$C$7</c:f>
              <c:numCache>
                <c:formatCode>0%</c:formatCode>
                <c:ptCount val="2"/>
                <c:pt idx="0">
                  <c:v>0.27</c:v>
                </c:pt>
                <c:pt idx="1">
                  <c:v>0.38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82504320"/>
        <c:axId val="82510208"/>
      </c:barChart>
      <c:catAx>
        <c:axId val="82504320"/>
        <c:scaling>
          <c:orientation val="minMax"/>
        </c:scaling>
        <c:delete val="0"/>
        <c:axPos val="b"/>
        <c:majorTickMark val="out"/>
        <c:minorTickMark val="none"/>
        <c:tickLblPos val="nextTo"/>
        <c:crossAx val="82510208"/>
        <c:crosses val="autoZero"/>
        <c:auto val="1"/>
        <c:lblAlgn val="ctr"/>
        <c:lblOffset val="100"/>
        <c:noMultiLvlLbl val="0"/>
      </c:catAx>
      <c:valAx>
        <c:axId val="8251020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n-US" sz="1400"/>
                  <a:t>percentage of households</a:t>
                </a:r>
              </a:p>
            </c:rich>
          </c:tx>
          <c:layout>
            <c:manualLayout>
              <c:xMode val="edge"/>
              <c:yMode val="edge"/>
              <c:x val="2.1647624774503899E-2"/>
              <c:y val="0.229591930802755"/>
            </c:manualLayout>
          </c:layout>
          <c:overlay val="0"/>
        </c:title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8250432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32996632996633"/>
          <c:y val="3.4135055898601024E-2"/>
          <c:w val="0.35261575466025258"/>
          <c:h val="0.94404373168759881"/>
        </c:manualLayout>
      </c:layout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050"/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695FF9C-6121-474B-8274-293BD0AAE95D}" type="doc">
      <dgm:prSet loTypeId="urn:microsoft.com/office/officeart/2005/8/layout/radial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E3552CF-B375-4C01-9C0D-1C9D4DB9997A}">
      <dgm:prSet phldrT="[Text]" custT="1"/>
      <dgm:spPr>
        <a:solidFill>
          <a:schemeClr val="accent4">
            <a:lumMod val="60000"/>
            <a:lumOff val="40000"/>
            <a:alpha val="50000"/>
          </a:schemeClr>
        </a:solidFill>
      </dgm:spPr>
      <dgm:t>
        <a:bodyPr/>
        <a:lstStyle/>
        <a:p>
          <a:r>
            <a:rPr lang="en-US" sz="1400" b="1" dirty="0" smtClean="0">
              <a:solidFill>
                <a:schemeClr val="tx1"/>
              </a:solidFill>
            </a:rPr>
            <a:t>Coordinated efforts from important stakeholders to support local partners</a:t>
          </a:r>
          <a:endParaRPr lang="en-US" sz="1400" b="1" dirty="0">
            <a:solidFill>
              <a:schemeClr val="tx1"/>
            </a:solidFill>
          </a:endParaRPr>
        </a:p>
      </dgm:t>
    </dgm:pt>
    <dgm:pt modelId="{94CDFD58-AAC2-451A-B4E5-D711969A56D9}" type="parTrans" cxnId="{FAEBEBA4-918C-439F-AAB3-0DA0BECE29EC}">
      <dgm:prSet/>
      <dgm:spPr/>
      <dgm:t>
        <a:bodyPr/>
        <a:lstStyle/>
        <a:p>
          <a:endParaRPr lang="en-US"/>
        </a:p>
      </dgm:t>
    </dgm:pt>
    <dgm:pt modelId="{2174DA5B-7AEC-480E-BFD1-C5C1AD07F9BC}" type="sibTrans" cxnId="{FAEBEBA4-918C-439F-AAB3-0DA0BECE29EC}">
      <dgm:prSet/>
      <dgm:spPr/>
      <dgm:t>
        <a:bodyPr/>
        <a:lstStyle/>
        <a:p>
          <a:endParaRPr lang="en-US"/>
        </a:p>
      </dgm:t>
    </dgm:pt>
    <dgm:pt modelId="{3E816F25-B6CF-49C1-9550-844BD98A5260}">
      <dgm:prSet phldrT="[Text]" custT="1"/>
      <dgm:spPr>
        <a:solidFill>
          <a:schemeClr val="accent6">
            <a:lumMod val="40000"/>
            <a:lumOff val="60000"/>
            <a:alpha val="50000"/>
          </a:schemeClr>
        </a:solidFill>
      </dgm:spPr>
      <dgm:t>
        <a:bodyPr/>
        <a:lstStyle/>
        <a:p>
          <a:r>
            <a:rPr lang="en-US" sz="2000" b="1" dirty="0" smtClean="0">
              <a:solidFill>
                <a:schemeClr val="tx1"/>
              </a:solidFill>
            </a:rPr>
            <a:t>Nat Hydro-Met Services</a:t>
          </a:r>
          <a:endParaRPr lang="en-US" sz="2000" dirty="0">
            <a:solidFill>
              <a:schemeClr val="tx1"/>
            </a:solidFill>
          </a:endParaRPr>
        </a:p>
      </dgm:t>
    </dgm:pt>
    <dgm:pt modelId="{159AA8F2-E952-44B7-B9D5-7764C408DFCF}" type="parTrans" cxnId="{6AE5D8BE-F18E-48DE-84F4-6D0DB004FF72}">
      <dgm:prSet/>
      <dgm:spPr/>
      <dgm:t>
        <a:bodyPr/>
        <a:lstStyle/>
        <a:p>
          <a:endParaRPr lang="en-US"/>
        </a:p>
      </dgm:t>
    </dgm:pt>
    <dgm:pt modelId="{FC7022F4-54B3-476A-A9BD-8C0BE857365D}" type="sibTrans" cxnId="{6AE5D8BE-F18E-48DE-84F4-6D0DB004FF72}">
      <dgm:prSet/>
      <dgm:spPr/>
      <dgm:t>
        <a:bodyPr/>
        <a:lstStyle/>
        <a:p>
          <a:endParaRPr lang="en-US"/>
        </a:p>
      </dgm:t>
    </dgm:pt>
    <dgm:pt modelId="{B41F63A3-29D9-4F7A-AEF9-8C43C0F1C470}">
      <dgm:prSet phldrT="[Text]" custT="1"/>
      <dgm:spPr>
        <a:solidFill>
          <a:schemeClr val="accent2">
            <a:lumMod val="40000"/>
            <a:lumOff val="60000"/>
            <a:alpha val="50000"/>
          </a:schemeClr>
        </a:solidFill>
      </dgm:spPr>
      <dgm:t>
        <a:bodyPr/>
        <a:lstStyle/>
        <a:p>
          <a:r>
            <a:rPr lang="en-US" sz="2000" b="1" dirty="0" smtClean="0"/>
            <a:t>Extension workers /lead farmers</a:t>
          </a:r>
          <a:endParaRPr lang="en-US" sz="2000" b="1" dirty="0"/>
        </a:p>
      </dgm:t>
    </dgm:pt>
    <dgm:pt modelId="{09E7D172-769E-4E48-B133-D5D799F5A8AF}" type="parTrans" cxnId="{6222414B-F48F-4B53-AAEB-0C6290581690}">
      <dgm:prSet/>
      <dgm:spPr/>
      <dgm:t>
        <a:bodyPr/>
        <a:lstStyle/>
        <a:p>
          <a:endParaRPr lang="en-US"/>
        </a:p>
      </dgm:t>
    </dgm:pt>
    <dgm:pt modelId="{1E1B502A-B41B-4ACC-A2E6-74D4782E0D86}" type="sibTrans" cxnId="{6222414B-F48F-4B53-AAEB-0C6290581690}">
      <dgm:prSet/>
      <dgm:spPr/>
      <dgm:t>
        <a:bodyPr/>
        <a:lstStyle/>
        <a:p>
          <a:endParaRPr lang="en-US"/>
        </a:p>
      </dgm:t>
    </dgm:pt>
    <dgm:pt modelId="{1381D369-A88A-4AEB-88FF-91402DEEA863}">
      <dgm:prSet phldrT="[Text]" custT="1"/>
      <dgm:spPr>
        <a:solidFill>
          <a:schemeClr val="tx2">
            <a:lumMod val="40000"/>
            <a:lumOff val="60000"/>
            <a:alpha val="50000"/>
          </a:schemeClr>
        </a:solidFill>
      </dgm:spPr>
      <dgm:t>
        <a:bodyPr/>
        <a:lstStyle/>
        <a:p>
          <a:r>
            <a:rPr lang="en-US" sz="2000" b="1" dirty="0" smtClean="0"/>
            <a:t>ICT related services</a:t>
          </a:r>
          <a:endParaRPr lang="en-US" sz="2000" b="1" dirty="0"/>
        </a:p>
      </dgm:t>
    </dgm:pt>
    <dgm:pt modelId="{D6E646F5-1A75-4636-AA7A-D163C0DDC511}" type="parTrans" cxnId="{66173695-BF8F-4E7B-B27A-61B5316B3D28}">
      <dgm:prSet/>
      <dgm:spPr/>
      <dgm:t>
        <a:bodyPr/>
        <a:lstStyle/>
        <a:p>
          <a:endParaRPr lang="en-US"/>
        </a:p>
      </dgm:t>
    </dgm:pt>
    <dgm:pt modelId="{7B22BD91-3152-4296-8462-69DA02C391C7}" type="sibTrans" cxnId="{66173695-BF8F-4E7B-B27A-61B5316B3D28}">
      <dgm:prSet/>
      <dgm:spPr/>
      <dgm:t>
        <a:bodyPr/>
        <a:lstStyle/>
        <a:p>
          <a:endParaRPr lang="en-US"/>
        </a:p>
      </dgm:t>
    </dgm:pt>
    <dgm:pt modelId="{018EF716-40D2-4045-ADC2-10213C4EDF3C}" type="pres">
      <dgm:prSet presAssocID="{6695FF9C-6121-474B-8274-293BD0AAE95D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214B75D-8AF1-460A-9254-F98C97F67FF8}" type="pres">
      <dgm:prSet presAssocID="{6695FF9C-6121-474B-8274-293BD0AAE95D}" presName="radial" presStyleCnt="0">
        <dgm:presLayoutVars>
          <dgm:animLvl val="ctr"/>
        </dgm:presLayoutVars>
      </dgm:prSet>
      <dgm:spPr/>
    </dgm:pt>
    <dgm:pt modelId="{C4CC5D48-009D-4E4A-BC66-C974638CC4F0}" type="pres">
      <dgm:prSet presAssocID="{4E3552CF-B375-4C01-9C0D-1C9D4DB9997A}" presName="centerShape" presStyleLbl="vennNode1" presStyleIdx="0" presStyleCnt="4"/>
      <dgm:spPr/>
      <dgm:t>
        <a:bodyPr/>
        <a:lstStyle/>
        <a:p>
          <a:endParaRPr lang="en-US"/>
        </a:p>
      </dgm:t>
    </dgm:pt>
    <dgm:pt modelId="{32BE30E2-B068-485F-B96B-937C44DC98A7}" type="pres">
      <dgm:prSet presAssocID="{3E816F25-B6CF-49C1-9550-844BD98A5260}" presName="node" presStyleLbl="vennNode1" presStyleIdx="1" presStyleCnt="4" custScaleX="146518" custScaleY="13929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415627-72CC-467C-9E97-84B80A32B9C2}" type="pres">
      <dgm:prSet presAssocID="{B41F63A3-29D9-4F7A-AEF9-8C43C0F1C470}" presName="node" presStyleLbl="vennNode1" presStyleIdx="2" presStyleCnt="4" custScaleX="140924" custScaleY="139649" custRadScaleRad="106853" custRadScaleInc="-17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DA3098-A7C7-413A-8EF3-3A93A9A0E0D7}" type="pres">
      <dgm:prSet presAssocID="{1381D369-A88A-4AEB-88FF-91402DEEA863}" presName="node" presStyleLbl="vennNode1" presStyleIdx="3" presStyleCnt="4" custScaleX="149007" custScaleY="144451" custRadScaleRad="111021" custRadScaleInc="269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6173695-BF8F-4E7B-B27A-61B5316B3D28}" srcId="{4E3552CF-B375-4C01-9C0D-1C9D4DB9997A}" destId="{1381D369-A88A-4AEB-88FF-91402DEEA863}" srcOrd="2" destOrd="0" parTransId="{D6E646F5-1A75-4636-AA7A-D163C0DDC511}" sibTransId="{7B22BD91-3152-4296-8462-69DA02C391C7}"/>
    <dgm:cxn modelId="{FAEBEBA4-918C-439F-AAB3-0DA0BECE29EC}" srcId="{6695FF9C-6121-474B-8274-293BD0AAE95D}" destId="{4E3552CF-B375-4C01-9C0D-1C9D4DB9997A}" srcOrd="0" destOrd="0" parTransId="{94CDFD58-AAC2-451A-B4E5-D711969A56D9}" sibTransId="{2174DA5B-7AEC-480E-BFD1-C5C1AD07F9BC}"/>
    <dgm:cxn modelId="{7FC3665A-2AA0-4032-985B-6E3D993E6095}" type="presOf" srcId="{1381D369-A88A-4AEB-88FF-91402DEEA863}" destId="{80DA3098-A7C7-413A-8EF3-3A93A9A0E0D7}" srcOrd="0" destOrd="0" presId="urn:microsoft.com/office/officeart/2005/8/layout/radial3"/>
    <dgm:cxn modelId="{6222414B-F48F-4B53-AAEB-0C6290581690}" srcId="{4E3552CF-B375-4C01-9C0D-1C9D4DB9997A}" destId="{B41F63A3-29D9-4F7A-AEF9-8C43C0F1C470}" srcOrd="1" destOrd="0" parTransId="{09E7D172-769E-4E48-B133-D5D799F5A8AF}" sibTransId="{1E1B502A-B41B-4ACC-A2E6-74D4782E0D86}"/>
    <dgm:cxn modelId="{8BB8EE1A-E9DE-4C09-876F-826C09763C2B}" type="presOf" srcId="{4E3552CF-B375-4C01-9C0D-1C9D4DB9997A}" destId="{C4CC5D48-009D-4E4A-BC66-C974638CC4F0}" srcOrd="0" destOrd="0" presId="urn:microsoft.com/office/officeart/2005/8/layout/radial3"/>
    <dgm:cxn modelId="{10061E82-535F-4EF8-8444-9D75C525CEDE}" type="presOf" srcId="{B41F63A3-29D9-4F7A-AEF9-8C43C0F1C470}" destId="{11415627-72CC-467C-9E97-84B80A32B9C2}" srcOrd="0" destOrd="0" presId="urn:microsoft.com/office/officeart/2005/8/layout/radial3"/>
    <dgm:cxn modelId="{DABECE59-908A-441F-A484-942FF0AB9B96}" type="presOf" srcId="{6695FF9C-6121-474B-8274-293BD0AAE95D}" destId="{018EF716-40D2-4045-ADC2-10213C4EDF3C}" srcOrd="0" destOrd="0" presId="urn:microsoft.com/office/officeart/2005/8/layout/radial3"/>
    <dgm:cxn modelId="{E021DE04-8B45-49F1-8BAC-AA5FF57CDF66}" type="presOf" srcId="{3E816F25-B6CF-49C1-9550-844BD98A5260}" destId="{32BE30E2-B068-485F-B96B-937C44DC98A7}" srcOrd="0" destOrd="0" presId="urn:microsoft.com/office/officeart/2005/8/layout/radial3"/>
    <dgm:cxn modelId="{6AE5D8BE-F18E-48DE-84F4-6D0DB004FF72}" srcId="{4E3552CF-B375-4C01-9C0D-1C9D4DB9997A}" destId="{3E816F25-B6CF-49C1-9550-844BD98A5260}" srcOrd="0" destOrd="0" parTransId="{159AA8F2-E952-44B7-B9D5-7764C408DFCF}" sibTransId="{FC7022F4-54B3-476A-A9BD-8C0BE857365D}"/>
    <dgm:cxn modelId="{B63BD94D-ED95-4AF1-9EB4-E59B513E758E}" type="presParOf" srcId="{018EF716-40D2-4045-ADC2-10213C4EDF3C}" destId="{0214B75D-8AF1-460A-9254-F98C97F67FF8}" srcOrd="0" destOrd="0" presId="urn:microsoft.com/office/officeart/2005/8/layout/radial3"/>
    <dgm:cxn modelId="{1837DAB3-234C-425A-9016-7C014D732C96}" type="presParOf" srcId="{0214B75D-8AF1-460A-9254-F98C97F67FF8}" destId="{C4CC5D48-009D-4E4A-BC66-C974638CC4F0}" srcOrd="0" destOrd="0" presId="urn:microsoft.com/office/officeart/2005/8/layout/radial3"/>
    <dgm:cxn modelId="{996D5F17-14CE-42AE-9695-DA7E06966862}" type="presParOf" srcId="{0214B75D-8AF1-460A-9254-F98C97F67FF8}" destId="{32BE30E2-B068-485F-B96B-937C44DC98A7}" srcOrd="1" destOrd="0" presId="urn:microsoft.com/office/officeart/2005/8/layout/radial3"/>
    <dgm:cxn modelId="{95317097-C762-4CDE-A62F-004A42134D64}" type="presParOf" srcId="{0214B75D-8AF1-460A-9254-F98C97F67FF8}" destId="{11415627-72CC-467C-9E97-84B80A32B9C2}" srcOrd="2" destOrd="0" presId="urn:microsoft.com/office/officeart/2005/8/layout/radial3"/>
    <dgm:cxn modelId="{F6090173-9281-4FAD-BEE4-9DFD3DBA825F}" type="presParOf" srcId="{0214B75D-8AF1-460A-9254-F98C97F67FF8}" destId="{80DA3098-A7C7-413A-8EF3-3A93A9A0E0D7}" srcOrd="3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CC5D48-009D-4E4A-BC66-C974638CC4F0}">
      <dsp:nvSpPr>
        <dsp:cNvPr id="0" name=""/>
        <dsp:cNvSpPr/>
      </dsp:nvSpPr>
      <dsp:spPr>
        <a:xfrm>
          <a:off x="1825050" y="1173749"/>
          <a:ext cx="2496343" cy="2496343"/>
        </a:xfrm>
        <a:prstGeom prst="ellipse">
          <a:avLst/>
        </a:prstGeom>
        <a:solidFill>
          <a:schemeClr val="accent4">
            <a:lumMod val="60000"/>
            <a:lumOff val="40000"/>
            <a:alpha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tx1"/>
              </a:solidFill>
            </a:rPr>
            <a:t>Coordinated efforts from important stakeholders to support local partners</a:t>
          </a:r>
          <a:endParaRPr lang="en-US" sz="1400" b="1" kern="1200" dirty="0">
            <a:solidFill>
              <a:schemeClr val="tx1"/>
            </a:solidFill>
          </a:endParaRPr>
        </a:p>
      </dsp:txBody>
      <dsp:txXfrm>
        <a:off x="2190631" y="1539330"/>
        <a:ext cx="1765181" cy="1765181"/>
      </dsp:txXfrm>
    </dsp:sp>
    <dsp:sp modelId="{32BE30E2-B068-485F-B96B-937C44DC98A7}">
      <dsp:nvSpPr>
        <dsp:cNvPr id="0" name=""/>
        <dsp:cNvSpPr/>
      </dsp:nvSpPr>
      <dsp:spPr>
        <a:xfrm>
          <a:off x="2158824" y="-71472"/>
          <a:ext cx="1828796" cy="1738578"/>
        </a:xfrm>
        <a:prstGeom prst="ellipse">
          <a:avLst/>
        </a:prstGeom>
        <a:solidFill>
          <a:schemeClr val="accent6">
            <a:lumMod val="40000"/>
            <a:lumOff val="60000"/>
            <a:alpha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tx1"/>
              </a:solidFill>
            </a:rPr>
            <a:t>Nat Hydro-Met Services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2426645" y="183137"/>
        <a:ext cx="1293154" cy="1229360"/>
      </dsp:txXfrm>
    </dsp:sp>
    <dsp:sp modelId="{11415627-72CC-467C-9E97-84B80A32B9C2}">
      <dsp:nvSpPr>
        <dsp:cNvPr id="0" name=""/>
        <dsp:cNvSpPr/>
      </dsp:nvSpPr>
      <dsp:spPr>
        <a:xfrm>
          <a:off x="3727426" y="2362439"/>
          <a:ext cx="1758973" cy="1743059"/>
        </a:xfrm>
        <a:prstGeom prst="ellipse">
          <a:avLst/>
        </a:prstGeom>
        <a:solidFill>
          <a:schemeClr val="accent2">
            <a:lumMod val="40000"/>
            <a:lumOff val="60000"/>
            <a:alpha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Extension workers /lead farmers</a:t>
          </a:r>
          <a:endParaRPr lang="en-US" sz="2000" b="1" kern="1200" dirty="0"/>
        </a:p>
      </dsp:txBody>
      <dsp:txXfrm>
        <a:off x="3985022" y="2617704"/>
        <a:ext cx="1243781" cy="1232529"/>
      </dsp:txXfrm>
    </dsp:sp>
    <dsp:sp modelId="{80DA3098-A7C7-413A-8EF3-3A93A9A0E0D7}">
      <dsp:nvSpPr>
        <dsp:cNvPr id="0" name=""/>
        <dsp:cNvSpPr/>
      </dsp:nvSpPr>
      <dsp:spPr>
        <a:xfrm>
          <a:off x="533406" y="2332475"/>
          <a:ext cx="1859863" cy="1802996"/>
        </a:xfrm>
        <a:prstGeom prst="ellipse">
          <a:avLst/>
        </a:prstGeom>
        <a:solidFill>
          <a:schemeClr val="tx2">
            <a:lumMod val="40000"/>
            <a:lumOff val="60000"/>
            <a:alpha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ICT related services</a:t>
          </a:r>
          <a:endParaRPr lang="en-US" sz="2000" b="1" kern="1200" dirty="0"/>
        </a:p>
      </dsp:txBody>
      <dsp:txXfrm>
        <a:off x="805777" y="2596518"/>
        <a:ext cx="1315121" cy="12749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2FE542-8978-463D-B70B-873A14843D0C}" type="datetimeFigureOut">
              <a:rPr lang="en-US" smtClean="0"/>
              <a:t>3/16/2016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97B11B-6645-469B-A3DC-DC2EFFC5BD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8631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DE812C-17D7-45CB-B7BC-83347B4FAAF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7404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DE812C-17D7-45CB-B7BC-83347B4FAAF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7789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DE812C-17D7-45CB-B7BC-83347B4FAAF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0704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DE812C-17D7-45CB-B7BC-83347B4FAAF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7190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DE812C-17D7-45CB-B7BC-83347B4FAAF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1390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DE812C-17D7-45CB-B7BC-83347B4FAAF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9072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DE812C-17D7-45CB-B7BC-83347B4FAAF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5412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623351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623351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16D9C-839F-0543-B312-A3DC2400AE06}" type="datetimeFigureOut">
              <a:rPr lang="en-US" smtClean="0"/>
              <a:t>3/16/2016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486C6-B5B9-5942-A94D-E2B073871E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1434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16D9C-839F-0543-B312-A3DC2400AE06}" type="datetimeFigureOut">
              <a:rPr lang="en-US" smtClean="0"/>
              <a:t>3/16/2016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486C6-B5B9-5942-A94D-E2B073871E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090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16D9C-839F-0543-B312-A3DC2400AE06}" type="datetimeFigureOut">
              <a:rPr lang="en-US" smtClean="0"/>
              <a:t>3/16/2016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486C6-B5B9-5942-A94D-E2B073871E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7056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16D9C-839F-0543-B312-A3DC2400AE06}" type="datetimeFigureOut">
              <a:rPr lang="en-US" smtClean="0"/>
              <a:t>3/16/2016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486C6-B5B9-5942-A94D-E2B073871E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7588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16D9C-839F-0543-B312-A3DC2400AE06}" type="datetimeFigureOut">
              <a:rPr lang="en-US" smtClean="0"/>
              <a:t>3/16/2016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486C6-B5B9-5942-A94D-E2B073871E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0760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16D9C-839F-0543-B312-A3DC2400AE06}" type="datetimeFigureOut">
              <a:rPr lang="en-US" smtClean="0"/>
              <a:t>3/16/2016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486C6-B5B9-5942-A94D-E2B073871E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321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16D9C-839F-0543-B312-A3DC2400AE06}" type="datetimeFigureOut">
              <a:rPr lang="en-US" smtClean="0"/>
              <a:t>3/16/2016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486C6-B5B9-5942-A94D-E2B073871E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8385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16D9C-839F-0543-B312-A3DC2400AE06}" type="datetimeFigureOut">
              <a:rPr lang="en-US" smtClean="0"/>
              <a:t>3/16/2016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486C6-B5B9-5942-A94D-E2B073871E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4981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16D9C-839F-0543-B312-A3DC2400AE06}" type="datetimeFigureOut">
              <a:rPr lang="en-US" smtClean="0"/>
              <a:t>3/16/2016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486C6-B5B9-5942-A94D-E2B073871E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1722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16D9C-839F-0543-B312-A3DC2400AE06}" type="datetimeFigureOut">
              <a:rPr lang="en-US" smtClean="0"/>
              <a:t>3/16/2016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486C6-B5B9-5942-A94D-E2B073871E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0152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16D9C-839F-0543-B312-A3DC2400AE06}" type="datetimeFigureOut">
              <a:rPr lang="en-US" smtClean="0"/>
              <a:t>3/16/2016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486C6-B5B9-5942-A94D-E2B073871E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9741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A16D9C-839F-0543-B312-A3DC2400AE06}" type="datetimeFigureOut">
              <a:rPr lang="en-US" smtClean="0"/>
              <a:t>3/16/2016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9486C6-B5B9-5942-A94D-E2B073871E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91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250723" y="1329814"/>
            <a:ext cx="7772400" cy="260985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LESSONS LEARNT FROM THE GFCS ON DISSEMINATING CIS TO SMALLHOLDER FARMERS IN MALAWI AND TANZANIA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461387"/>
            <a:ext cx="6233510" cy="1752600"/>
          </a:xfrm>
        </p:spPr>
        <p:txBody>
          <a:bodyPr/>
          <a:lstStyle/>
          <a:p>
            <a:r>
              <a:rPr lang="en-US" b="1" i="1" dirty="0" smtClean="0"/>
              <a:t>Jeanne Coulibaly</a:t>
            </a:r>
          </a:p>
          <a:p>
            <a:r>
              <a:rPr lang="en-US" b="1" i="1" dirty="0" smtClean="0"/>
              <a:t>ICRAF/CGIAR</a:t>
            </a:r>
            <a:endParaRPr lang="en-US" b="1" i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064779" y="6503830"/>
            <a:ext cx="6754760" cy="365125"/>
          </a:xfrm>
        </p:spPr>
        <p:txBody>
          <a:bodyPr/>
          <a:lstStyle/>
          <a:p>
            <a:r>
              <a:rPr lang="en-US" i="1" dirty="0" smtClean="0"/>
              <a:t>"The Last Mile" workshop organized by UNDP and CIRDA, 15-17 March 2016, Livingstone, Zambia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909945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smtClean="0"/>
              <a:t>Ways to improve delivery of  climate information</a:t>
            </a:r>
            <a:endParaRPr lang="en-US" sz="3600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42676866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7921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7154"/>
            <a:ext cx="8229600" cy="1143000"/>
          </a:xfrm>
        </p:spPr>
        <p:txBody>
          <a:bodyPr>
            <a:noAutofit/>
          </a:bodyPr>
          <a:lstStyle/>
          <a:p>
            <a:r>
              <a:rPr lang="en-GB" sz="3600" b="1" dirty="0" smtClean="0"/>
              <a:t>Lessons </a:t>
            </a:r>
            <a:r>
              <a:rPr lang="en-GB" sz="3600" b="1" dirty="0"/>
              <a:t>learned </a:t>
            </a:r>
            <a:r>
              <a:rPr lang="en-GB" sz="3600" b="1" dirty="0" smtClean="0"/>
              <a:t>on </a:t>
            </a:r>
            <a:r>
              <a:rPr lang="en-GB" sz="3600" b="1" dirty="0"/>
              <a:t>improving the dissemination of </a:t>
            </a:r>
            <a:r>
              <a:rPr lang="en-GB" sz="3600" b="1" dirty="0" smtClean="0"/>
              <a:t>climate information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Carry out a needs assessment</a:t>
            </a:r>
          </a:p>
          <a:p>
            <a:r>
              <a:rPr lang="en-US" dirty="0" smtClean="0"/>
              <a:t>Co-production of Climate information</a:t>
            </a:r>
          </a:p>
          <a:p>
            <a:r>
              <a:rPr lang="en-US" dirty="0" smtClean="0"/>
              <a:t>Mixed delivery </a:t>
            </a:r>
            <a:r>
              <a:rPr lang="en-US" dirty="0"/>
              <a:t>method including radio, </a:t>
            </a:r>
            <a:r>
              <a:rPr lang="en-US" dirty="0" smtClean="0"/>
              <a:t>mobile, extension </a:t>
            </a:r>
            <a:r>
              <a:rPr lang="en-US" dirty="0"/>
              <a:t>workers and </a:t>
            </a:r>
            <a:r>
              <a:rPr lang="en-US" dirty="0" smtClean="0"/>
              <a:t>village leaders was recognized</a:t>
            </a:r>
          </a:p>
          <a:p>
            <a:r>
              <a:rPr lang="en-US" dirty="0" smtClean="0"/>
              <a:t>Timeliness in climate information</a:t>
            </a:r>
          </a:p>
          <a:p>
            <a:r>
              <a:rPr lang="en-US" dirty="0" smtClean="0"/>
              <a:t>Build trust and greater understanding of  scientific climate forecasts</a:t>
            </a:r>
          </a:p>
          <a:p>
            <a:r>
              <a:rPr lang="en-US" dirty="0" smtClean="0"/>
              <a:t>Climate forecast overlay with agricultural extension advice</a:t>
            </a:r>
          </a:p>
          <a:p>
            <a:r>
              <a:rPr lang="en-US" dirty="0" smtClean="0"/>
              <a:t>Location specific climate forecasts</a:t>
            </a:r>
          </a:p>
          <a:p>
            <a:r>
              <a:rPr lang="en-US" dirty="0" smtClean="0"/>
              <a:t>Use of local languages</a:t>
            </a:r>
            <a:endParaRPr lang="en-US" dirty="0"/>
          </a:p>
          <a:p>
            <a:r>
              <a:rPr lang="en-US" dirty="0" smtClean="0"/>
              <a:t> Traditional indicators should be valued and integrated to the conventional scientific climate information</a:t>
            </a:r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7210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1668"/>
            <a:ext cx="8305800" cy="1554162"/>
          </a:xfrm>
        </p:spPr>
        <p:txBody>
          <a:bodyPr>
            <a:normAutofit/>
          </a:bodyPr>
          <a:lstStyle/>
          <a:p>
            <a:r>
              <a:rPr lang="en-GB" sz="4000" b="1" dirty="0" smtClean="0"/>
              <a:t>Challenges and potential</a:t>
            </a:r>
            <a:r>
              <a:rPr lang="en-US" sz="4000" b="1" dirty="0"/>
              <a:t/>
            </a:r>
            <a:br>
              <a:rPr lang="en-US" sz="4000" b="1" dirty="0"/>
            </a:br>
            <a:r>
              <a:rPr lang="en-GB" sz="4000" b="1" dirty="0" smtClean="0"/>
              <a:t>ways to respond to Farmers’ needs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Challenges:</a:t>
            </a:r>
          </a:p>
          <a:p>
            <a:r>
              <a:rPr lang="en-US" dirty="0"/>
              <a:t>Human resource capacity still low</a:t>
            </a:r>
          </a:p>
          <a:p>
            <a:r>
              <a:rPr lang="en-US" dirty="0"/>
              <a:t>Lack of funds and equipment</a:t>
            </a:r>
          </a:p>
          <a:p>
            <a:r>
              <a:rPr lang="en-US" dirty="0"/>
              <a:t>Financial resources needed</a:t>
            </a:r>
          </a:p>
          <a:p>
            <a:r>
              <a:rPr lang="en-US" dirty="0"/>
              <a:t>Private sector representation limited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Coordinated efforts from important stakeholders: CGIAR, NGOs, Ministry of Agriculture, National Meteorological Services, private sector (radio, cell phone operators, </a:t>
            </a:r>
            <a:r>
              <a:rPr lang="en-US" dirty="0" err="1"/>
              <a:t>etc</a:t>
            </a:r>
            <a:r>
              <a:rPr lang="en-US" dirty="0"/>
              <a:t>), academic institutions</a:t>
            </a:r>
          </a:p>
        </p:txBody>
      </p:sp>
    </p:spTree>
    <p:extLst>
      <p:ext uri="{BB962C8B-B14F-4D97-AF65-F5344CB8AC3E}">
        <p14:creationId xmlns:p14="http://schemas.microsoft.com/office/powerpoint/2010/main" val="3533153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351927909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Right Brace 4"/>
          <p:cNvSpPr/>
          <p:nvPr/>
        </p:nvSpPr>
        <p:spPr>
          <a:xfrm>
            <a:off x="1524000" y="3392031"/>
            <a:ext cx="533400" cy="2246769"/>
          </a:xfrm>
          <a:prstGeom prst="rightBrace">
            <a:avLst>
              <a:gd name="adj1" fmla="val 8333"/>
              <a:gd name="adj2" fmla="val 5165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0" y="3352800"/>
            <a:ext cx="1905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Radio and mobile based interventions</a:t>
            </a:r>
          </a:p>
          <a:p>
            <a:r>
              <a:rPr lang="en-US" sz="1400" dirty="0" smtClean="0"/>
              <a:t>Train radio presenters in understanding the concept of climate change and CIS</a:t>
            </a:r>
          </a:p>
          <a:p>
            <a:r>
              <a:rPr lang="en-US" sz="1400" dirty="0" smtClean="0"/>
              <a:t>Provide them with the right information content(forecast and adaptation options)</a:t>
            </a:r>
            <a:endParaRPr lang="en-US" sz="1400" dirty="0"/>
          </a:p>
        </p:txBody>
      </p:sp>
      <p:sp>
        <p:nvSpPr>
          <p:cNvPr id="7" name="Left Brace 6"/>
          <p:cNvSpPr/>
          <p:nvPr/>
        </p:nvSpPr>
        <p:spPr>
          <a:xfrm>
            <a:off x="5486400" y="914399"/>
            <a:ext cx="426719" cy="2168013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791200" y="940475"/>
            <a:ext cx="204354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Training and capacity building</a:t>
            </a:r>
          </a:p>
          <a:p>
            <a:r>
              <a:rPr lang="en-US" sz="1400" dirty="0" smtClean="0"/>
              <a:t>Modeling tools and techniques to downscale climate information</a:t>
            </a:r>
          </a:p>
          <a:p>
            <a:r>
              <a:rPr lang="en-US" sz="1400" dirty="0" smtClean="0"/>
              <a:t>Exchange of data, improvement in the availability of high quality , high resolution , satellite data</a:t>
            </a:r>
          </a:p>
        </p:txBody>
      </p:sp>
      <p:sp>
        <p:nvSpPr>
          <p:cNvPr id="9" name="Left Brace 8"/>
          <p:cNvSpPr/>
          <p:nvPr/>
        </p:nvSpPr>
        <p:spPr>
          <a:xfrm>
            <a:off x="7010400" y="3886200"/>
            <a:ext cx="609600" cy="14478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7239000" y="4012049"/>
            <a:ext cx="19050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Training in communicating climate information, agronomic information on frequent </a:t>
            </a:r>
            <a:r>
              <a:rPr lang="en-US" sz="1400" dirty="0" smtClean="0"/>
              <a:t>basis</a:t>
            </a:r>
            <a:endParaRPr 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796399" y="0"/>
            <a:ext cx="81165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Coordinated efforts from Stakeholders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833905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 txBox="1">
            <a:spLocks noGrp="1"/>
          </p:cNvSpPr>
          <p:nvPr>
            <p:ph idx="1"/>
          </p:nvPr>
        </p:nvSpPr>
        <p:spPr>
          <a:xfrm>
            <a:off x="457200" y="340975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en-US" sz="4400" b="1" dirty="0" smtClean="0"/>
              <a:t>THANKS</a:t>
            </a:r>
            <a:endParaRPr lang="en-US" sz="44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7728" y="1112209"/>
            <a:ext cx="4852220" cy="381865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151210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ounded Rectangle 30"/>
          <p:cNvSpPr/>
          <p:nvPr/>
        </p:nvSpPr>
        <p:spPr>
          <a:xfrm>
            <a:off x="3657600" y="3215705"/>
            <a:ext cx="1981200" cy="937489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3505200" y="859699"/>
            <a:ext cx="1828800" cy="1045301"/>
            <a:chOff x="3212979" y="874563"/>
            <a:chExt cx="2709143" cy="2281837"/>
          </a:xfrm>
          <a:solidFill>
            <a:schemeClr val="accent5">
              <a:lumMod val="75000"/>
            </a:schemeClr>
          </a:solidFill>
        </p:grpSpPr>
        <p:sp>
          <p:nvSpPr>
            <p:cNvPr id="3" name="Rounded Rectangle 2"/>
            <p:cNvSpPr/>
            <p:nvPr/>
          </p:nvSpPr>
          <p:spPr bwMode="auto">
            <a:xfrm>
              <a:off x="3212979" y="874563"/>
              <a:ext cx="2700000" cy="2281837"/>
            </a:xfrm>
            <a:prstGeom prst="roundRect">
              <a:avLst/>
            </a:prstGeom>
            <a:grpFill/>
            <a:ln w="9525" cap="flat" cmpd="sng" algn="ctr">
              <a:solidFill>
                <a:schemeClr val="bg2">
                  <a:lumMod val="75000"/>
                </a:schemeClr>
              </a:solidFill>
              <a:prstDash val="solid"/>
              <a:round/>
              <a:headEnd type="none" w="med" len="med"/>
              <a:tailEnd type="triangl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800" i="0" u="none" strike="noStrike" normalizeH="0" baseline="0" dirty="0" smtClean="0">
                <a:ln w="0">
                  <a:solidFill>
                    <a:srgbClr val="FFFF00"/>
                  </a:solidFill>
                </a:ln>
                <a:solidFill>
                  <a:srgbClr val="FFFF00"/>
                </a:solidFill>
                <a:latin typeface="Arial Narrow" panose="020B0606020202030204" pitchFamily="34" charset="0"/>
                <a:ea typeface="ＭＳ Ｐゴシック" pitchFamily="34" charset="-128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232755" y="1140464"/>
              <a:ext cx="2689367" cy="127068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400"/>
                </a:lnSpc>
                <a:spcBef>
                  <a:spcPts val="600"/>
                </a:spcBef>
              </a:pPr>
              <a:r>
                <a:rPr lang="en-GB" sz="1300" i="1" dirty="0" smtClean="0">
                  <a:ln w="0"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Arial Narrow" panose="020B0606020202030204" pitchFamily="34" charset="0"/>
                  <a:ea typeface="ＭＳ Ｐゴシック" pitchFamily="34" charset="-128"/>
                </a:rPr>
                <a:t>World Meteorological Organization</a:t>
              </a:r>
            </a:p>
            <a:p>
              <a:pPr algn="ctr">
                <a:lnSpc>
                  <a:spcPts val="1400"/>
                </a:lnSpc>
                <a:spcBef>
                  <a:spcPts val="600"/>
                </a:spcBef>
              </a:pPr>
              <a:r>
                <a:rPr lang="en-GB" sz="1300" i="1" dirty="0" smtClean="0">
                  <a:ln w="0"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Arial Narrow" panose="020B0606020202030204" pitchFamily="34" charset="0"/>
                  <a:ea typeface="ＭＳ Ｐゴシック" pitchFamily="34" charset="-128"/>
                </a:rPr>
                <a:t>(WMO)</a:t>
              </a:r>
              <a:endParaRPr lang="en-GB" sz="1300" i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 Narrow" panose="020B0606020202030204" pitchFamily="34" charset="0"/>
                <a:ea typeface="ＭＳ Ｐゴシック" pitchFamily="34" charset="-128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1594028" y="1040954"/>
            <a:ext cx="1828800" cy="1045301"/>
            <a:chOff x="3212979" y="874563"/>
            <a:chExt cx="2709143" cy="2281837"/>
          </a:xfrm>
          <a:solidFill>
            <a:schemeClr val="accent5">
              <a:lumMod val="50000"/>
            </a:schemeClr>
          </a:solidFill>
        </p:grpSpPr>
        <p:sp>
          <p:nvSpPr>
            <p:cNvPr id="7" name="Rounded Rectangle 6"/>
            <p:cNvSpPr/>
            <p:nvPr/>
          </p:nvSpPr>
          <p:spPr bwMode="auto">
            <a:xfrm>
              <a:off x="3212979" y="874563"/>
              <a:ext cx="2700000" cy="2281837"/>
            </a:xfrm>
            <a:prstGeom prst="roundRect">
              <a:avLst/>
            </a:prstGeom>
            <a:grpFill/>
            <a:ln w="9525" cap="flat" cmpd="sng" algn="ctr">
              <a:solidFill>
                <a:schemeClr val="bg2">
                  <a:lumMod val="75000"/>
                </a:schemeClr>
              </a:solidFill>
              <a:prstDash val="solid"/>
              <a:round/>
              <a:headEnd type="none" w="med" len="med"/>
              <a:tailEnd type="triangl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800" i="0" u="none" strike="noStrike" normalizeH="0" baseline="0" dirty="0" smtClean="0">
                <a:ln w="0">
                  <a:solidFill>
                    <a:srgbClr val="FFFF00"/>
                  </a:solidFill>
                </a:ln>
                <a:solidFill>
                  <a:srgbClr val="FFFF00"/>
                </a:solidFill>
                <a:latin typeface="Arial Narrow" panose="020B0606020202030204" pitchFamily="34" charset="0"/>
                <a:ea typeface="ＭＳ Ｐゴシック" pitchFamily="34" charset="-128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232755" y="1140463"/>
              <a:ext cx="2689367" cy="115336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400"/>
                </a:lnSpc>
                <a:spcBef>
                  <a:spcPts val="600"/>
                </a:spcBef>
              </a:pPr>
              <a:r>
                <a:rPr lang="en-GB" sz="1300" i="1" dirty="0" smtClean="0">
                  <a:ln w="0"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Arial Narrow" panose="020B0606020202030204" pitchFamily="34" charset="0"/>
                  <a:ea typeface="ＭＳ Ｐゴシック" pitchFamily="34" charset="-128"/>
                </a:rPr>
                <a:t>World Food Programme</a:t>
              </a:r>
            </a:p>
            <a:p>
              <a:pPr algn="ctr">
                <a:lnSpc>
                  <a:spcPts val="1400"/>
                </a:lnSpc>
                <a:spcBef>
                  <a:spcPts val="600"/>
                </a:spcBef>
              </a:pPr>
              <a:r>
                <a:rPr lang="en-GB" sz="1300" i="1" dirty="0" smtClean="0">
                  <a:ln w="0"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Arial Narrow" panose="020B0606020202030204" pitchFamily="34" charset="0"/>
                  <a:ea typeface="ＭＳ Ｐゴシック" pitchFamily="34" charset="-128"/>
                </a:rPr>
                <a:t>(W\FP)</a:t>
              </a:r>
              <a:endParaRPr lang="en-GB" sz="1300" i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 Narrow" panose="020B0606020202030204" pitchFamily="34" charset="0"/>
                <a:ea typeface="ＭＳ Ｐゴシック" pitchFamily="34" charset="-128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5472578" y="1040954"/>
            <a:ext cx="1828800" cy="1057867"/>
            <a:chOff x="3212979" y="847132"/>
            <a:chExt cx="2709143" cy="2309268"/>
          </a:xfrm>
        </p:grpSpPr>
        <p:sp>
          <p:nvSpPr>
            <p:cNvPr id="11" name="Rounded Rectangle 10"/>
            <p:cNvSpPr/>
            <p:nvPr/>
          </p:nvSpPr>
          <p:spPr bwMode="auto">
            <a:xfrm>
              <a:off x="3212979" y="874563"/>
              <a:ext cx="2700000" cy="2281837"/>
            </a:xfrm>
            <a:prstGeom prst="roundRect">
              <a:avLst/>
            </a:prstGeom>
            <a:solidFill>
              <a:schemeClr val="accent5">
                <a:lumMod val="50000"/>
              </a:schemeClr>
            </a:solidFill>
            <a:ln w="9525" cap="flat" cmpd="sng" algn="ctr">
              <a:solidFill>
                <a:schemeClr val="bg2">
                  <a:lumMod val="75000"/>
                </a:schemeClr>
              </a:solidFill>
              <a:prstDash val="solid"/>
              <a:round/>
              <a:headEnd type="none" w="med" len="med"/>
              <a:tailEnd type="triangl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800" i="0" u="none" strike="noStrike" normalizeH="0" baseline="0" dirty="0" smtClean="0">
                <a:ln w="0">
                  <a:solidFill>
                    <a:srgbClr val="FFFF00"/>
                  </a:solidFill>
                </a:ln>
                <a:solidFill>
                  <a:srgbClr val="FFFF00"/>
                </a:solidFill>
                <a:latin typeface="Arial Narrow" panose="020B0606020202030204" pitchFamily="34" charset="0"/>
                <a:ea typeface="ＭＳ Ｐゴシック" pitchFamily="34" charset="-128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232755" y="1140463"/>
              <a:ext cx="2689367" cy="19371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400"/>
                </a:lnSpc>
                <a:spcBef>
                  <a:spcPts val="600"/>
                </a:spcBef>
              </a:pPr>
              <a:r>
                <a:rPr lang="en-GB" sz="1300" i="1" dirty="0" smtClean="0">
                  <a:ln w="0"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Arial Narrow" panose="020B0606020202030204" pitchFamily="34" charset="0"/>
                  <a:ea typeface="ＭＳ Ｐゴシック" pitchFamily="34" charset="-128"/>
                </a:rPr>
                <a:t>CGIAR Research Program on Agriculture, Climate Change and Food Security</a:t>
              </a:r>
            </a:p>
            <a:p>
              <a:pPr algn="ctr">
                <a:lnSpc>
                  <a:spcPts val="1400"/>
                </a:lnSpc>
                <a:spcBef>
                  <a:spcPts val="600"/>
                </a:spcBef>
              </a:pPr>
              <a:r>
                <a:rPr lang="en-GB" sz="1300" i="1" dirty="0" smtClean="0">
                  <a:ln w="0"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Arial Narrow" panose="020B0606020202030204" pitchFamily="34" charset="0"/>
                  <a:ea typeface="ＭＳ Ｐゴシック" pitchFamily="34" charset="-128"/>
                </a:rPr>
                <a:t>(CCAFS)</a:t>
              </a:r>
              <a:endParaRPr lang="en-GB" sz="1300" i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 Narrow" panose="020B0606020202030204" pitchFamily="34" charset="0"/>
                <a:ea typeface="ＭＳ Ｐゴシック" pitchFamily="34" charset="-128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926702" y="847132"/>
              <a:ext cx="1220969" cy="718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600"/>
                </a:spcBef>
              </a:pPr>
              <a:endParaRPr lang="en-GB" sz="2000" dirty="0">
                <a:ln w="0">
                  <a:solidFill>
                    <a:srgbClr val="FFFF00"/>
                  </a:solidFill>
                </a:ln>
                <a:solidFill>
                  <a:srgbClr val="FFFF00"/>
                </a:solidFill>
                <a:latin typeface="Arial Narrow" panose="020B0606020202030204" pitchFamily="34" charset="0"/>
                <a:ea typeface="ＭＳ Ｐゴシック" pitchFamily="34" charset="-128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634197" y="2136301"/>
            <a:ext cx="1828800" cy="1057867"/>
            <a:chOff x="3212979" y="847132"/>
            <a:chExt cx="2709143" cy="2309268"/>
          </a:xfrm>
        </p:grpSpPr>
        <p:sp>
          <p:nvSpPr>
            <p:cNvPr id="15" name="Rounded Rectangle 14"/>
            <p:cNvSpPr/>
            <p:nvPr/>
          </p:nvSpPr>
          <p:spPr bwMode="auto">
            <a:xfrm>
              <a:off x="3212979" y="874563"/>
              <a:ext cx="2700000" cy="2281837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  <a:ln w="9525" cap="flat" cmpd="sng" algn="ctr">
              <a:solidFill>
                <a:schemeClr val="bg2">
                  <a:lumMod val="75000"/>
                </a:schemeClr>
              </a:solidFill>
              <a:prstDash val="solid"/>
              <a:round/>
              <a:headEnd type="none" w="med" len="med"/>
              <a:tailEnd type="triangl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800" i="0" u="none" strike="noStrike" normalizeH="0" baseline="0" dirty="0" smtClean="0">
                <a:ln w="0">
                  <a:solidFill>
                    <a:srgbClr val="FFFF00"/>
                  </a:solidFill>
                </a:ln>
                <a:solidFill>
                  <a:srgbClr val="FFFF00"/>
                </a:solidFill>
                <a:latin typeface="Arial Narrow" panose="020B0606020202030204" pitchFamily="34" charset="0"/>
                <a:ea typeface="ＭＳ Ｐゴシック" pitchFamily="34" charset="-128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232755" y="1140463"/>
              <a:ext cx="2689367" cy="11533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400"/>
                </a:lnSpc>
                <a:spcBef>
                  <a:spcPts val="600"/>
                </a:spcBef>
              </a:pPr>
              <a:r>
                <a:rPr lang="en-GB" sz="1300" i="1" dirty="0" smtClean="0">
                  <a:ln w="0"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Arial Narrow" panose="020B0606020202030204" pitchFamily="34" charset="0"/>
                  <a:ea typeface="ＭＳ Ｐゴシック" pitchFamily="34" charset="-128"/>
                </a:rPr>
                <a:t>World  Health Organization</a:t>
              </a:r>
            </a:p>
            <a:p>
              <a:pPr algn="ctr">
                <a:lnSpc>
                  <a:spcPts val="1400"/>
                </a:lnSpc>
                <a:spcBef>
                  <a:spcPts val="600"/>
                </a:spcBef>
              </a:pPr>
              <a:r>
                <a:rPr lang="en-GB" sz="1300" i="1" dirty="0" smtClean="0">
                  <a:ln w="0"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Arial Narrow" panose="020B0606020202030204" pitchFamily="34" charset="0"/>
                  <a:ea typeface="ＭＳ Ｐゴシック" pitchFamily="34" charset="-128"/>
                </a:rPr>
                <a:t>(WHO)</a:t>
              </a:r>
              <a:endParaRPr lang="en-GB" sz="1300" i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 Narrow" panose="020B0606020202030204" pitchFamily="34" charset="0"/>
                <a:ea typeface="ＭＳ Ｐゴシック" pitchFamily="34" charset="-128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926702" y="847132"/>
              <a:ext cx="1220969" cy="718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600"/>
                </a:spcBef>
              </a:pPr>
              <a:endParaRPr lang="en-GB" sz="2000" dirty="0">
                <a:ln w="0">
                  <a:solidFill>
                    <a:srgbClr val="FFFF00"/>
                  </a:solidFill>
                </a:ln>
                <a:solidFill>
                  <a:srgbClr val="FFFF00"/>
                </a:solidFill>
                <a:latin typeface="Arial Narrow" panose="020B0606020202030204" pitchFamily="34" charset="0"/>
                <a:ea typeface="ＭＳ Ｐゴシック" pitchFamily="34" charset="-128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6629400" y="2146166"/>
            <a:ext cx="1828800" cy="1045301"/>
            <a:chOff x="3212979" y="874563"/>
            <a:chExt cx="2709143" cy="2281837"/>
          </a:xfrm>
        </p:grpSpPr>
        <p:sp>
          <p:nvSpPr>
            <p:cNvPr id="19" name="Rounded Rectangle 18"/>
            <p:cNvSpPr/>
            <p:nvPr/>
          </p:nvSpPr>
          <p:spPr bwMode="auto">
            <a:xfrm>
              <a:off x="3212979" y="874563"/>
              <a:ext cx="2700000" cy="2281837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  <a:ln w="9525" cap="flat" cmpd="sng" algn="ctr">
              <a:solidFill>
                <a:schemeClr val="bg2">
                  <a:lumMod val="75000"/>
                </a:schemeClr>
              </a:solidFill>
              <a:prstDash val="solid"/>
              <a:round/>
              <a:headEnd type="none" w="med" len="med"/>
              <a:tailEnd type="triangl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800" i="0" u="none" strike="noStrike" normalizeH="0" baseline="0" dirty="0" smtClean="0">
                <a:ln w="0">
                  <a:solidFill>
                    <a:srgbClr val="FFFF00"/>
                  </a:solidFill>
                </a:ln>
                <a:solidFill>
                  <a:srgbClr val="FFFF00"/>
                </a:solidFill>
                <a:latin typeface="Arial Narrow" panose="020B0606020202030204" pitchFamily="34" charset="0"/>
                <a:ea typeface="ＭＳ Ｐゴシック" pitchFamily="34" charset="-128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232755" y="1140463"/>
              <a:ext cx="2689367" cy="11533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400"/>
                </a:lnSpc>
                <a:spcBef>
                  <a:spcPts val="600"/>
                </a:spcBef>
              </a:pPr>
              <a:endParaRPr lang="en-GB" sz="1300" i="1" dirty="0" smtClean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 Narrow" panose="020B0606020202030204" pitchFamily="34" charset="0"/>
                <a:ea typeface="ＭＳ Ｐゴシック" pitchFamily="34" charset="-128"/>
              </a:endParaRPr>
            </a:p>
            <a:p>
              <a:pPr algn="ctr">
                <a:lnSpc>
                  <a:spcPts val="1400"/>
                </a:lnSpc>
                <a:spcBef>
                  <a:spcPts val="600"/>
                </a:spcBef>
              </a:pPr>
              <a:r>
                <a:rPr lang="en-GB" sz="1300" i="1" dirty="0" smtClean="0">
                  <a:ln w="0"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Arial Narrow" panose="020B0606020202030204" pitchFamily="34" charset="0"/>
                  <a:ea typeface="ＭＳ Ｐゴシック" pitchFamily="34" charset="-128"/>
                </a:rPr>
                <a:t>Red Cross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973854" y="1522045"/>
              <a:ext cx="1220969" cy="718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600"/>
                </a:spcBef>
              </a:pPr>
              <a:endParaRPr lang="en-GB" sz="2000" dirty="0">
                <a:ln w="0">
                  <a:solidFill>
                    <a:srgbClr val="FFFF00"/>
                  </a:solidFill>
                </a:ln>
                <a:solidFill>
                  <a:srgbClr val="FFFF00"/>
                </a:solidFill>
                <a:latin typeface="Arial Narrow" panose="020B0606020202030204" pitchFamily="34" charset="0"/>
                <a:ea typeface="ＭＳ Ｐゴシック" pitchFamily="34" charset="-128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457200" y="3295792"/>
            <a:ext cx="1822628" cy="1045301"/>
            <a:chOff x="3212979" y="874563"/>
            <a:chExt cx="2700000" cy="2281837"/>
          </a:xfrm>
          <a:solidFill>
            <a:schemeClr val="accent5">
              <a:lumMod val="50000"/>
            </a:schemeClr>
          </a:solidFill>
        </p:grpSpPr>
        <p:sp>
          <p:nvSpPr>
            <p:cNvPr id="23" name="Rounded Rectangle 22"/>
            <p:cNvSpPr/>
            <p:nvPr/>
          </p:nvSpPr>
          <p:spPr bwMode="auto">
            <a:xfrm>
              <a:off x="3212979" y="874563"/>
              <a:ext cx="2700000" cy="2281837"/>
            </a:xfrm>
            <a:prstGeom prst="roundRect">
              <a:avLst/>
            </a:prstGeom>
            <a:grpFill/>
            <a:ln w="9525" cap="flat" cmpd="sng" algn="ctr">
              <a:solidFill>
                <a:schemeClr val="bg2">
                  <a:lumMod val="75000"/>
                </a:schemeClr>
              </a:solidFill>
              <a:prstDash val="solid"/>
              <a:round/>
              <a:headEnd type="none" w="med" len="med"/>
              <a:tailEnd type="triangl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800" i="0" u="none" strike="noStrike" normalizeH="0" baseline="0" dirty="0" smtClean="0">
                <a:ln w="0">
                  <a:solidFill>
                    <a:srgbClr val="FFFF00"/>
                  </a:solidFill>
                </a:ln>
                <a:solidFill>
                  <a:srgbClr val="FFFF00"/>
                </a:solidFill>
                <a:latin typeface="Arial Narrow" panose="020B0606020202030204" pitchFamily="34" charset="0"/>
                <a:ea typeface="ＭＳ Ｐゴシック" pitchFamily="34" charset="-128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325860" y="1046138"/>
              <a:ext cx="2483381" cy="193719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400"/>
                </a:lnSpc>
                <a:spcBef>
                  <a:spcPts val="600"/>
                </a:spcBef>
              </a:pPr>
              <a:r>
                <a:rPr lang="en-GB" sz="1300" i="1" dirty="0" smtClean="0">
                  <a:ln w="0"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Arial Narrow" panose="020B0606020202030204" pitchFamily="34" charset="0"/>
                  <a:ea typeface="ＭＳ Ｐゴシック" pitchFamily="34" charset="-128"/>
                </a:rPr>
                <a:t>Center for International Climate and Environmental Research</a:t>
              </a:r>
            </a:p>
            <a:p>
              <a:pPr algn="ctr">
                <a:lnSpc>
                  <a:spcPts val="1400"/>
                </a:lnSpc>
                <a:spcBef>
                  <a:spcPts val="600"/>
                </a:spcBef>
              </a:pPr>
              <a:r>
                <a:rPr lang="en-GB" sz="1300" i="1" dirty="0" smtClean="0">
                  <a:ln w="0"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Arial Narrow" panose="020B0606020202030204" pitchFamily="34" charset="0"/>
                  <a:ea typeface="ＭＳ Ｐゴシック" pitchFamily="34" charset="-128"/>
                </a:rPr>
                <a:t>(CICERO)</a:t>
              </a:r>
              <a:endParaRPr lang="en-GB" sz="1300" i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 Narrow" panose="020B0606020202030204" pitchFamily="34" charset="0"/>
                <a:ea typeface="ＭＳ Ｐゴシック" pitchFamily="34" charset="-128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7218571" y="3276600"/>
            <a:ext cx="1822628" cy="1045301"/>
            <a:chOff x="3279881" y="772183"/>
            <a:chExt cx="2700000" cy="2281837"/>
          </a:xfrm>
          <a:solidFill>
            <a:schemeClr val="accent5">
              <a:lumMod val="50000"/>
            </a:schemeClr>
          </a:solidFill>
        </p:grpSpPr>
        <p:sp>
          <p:nvSpPr>
            <p:cNvPr id="27" name="Rounded Rectangle 26"/>
            <p:cNvSpPr/>
            <p:nvPr/>
          </p:nvSpPr>
          <p:spPr bwMode="auto">
            <a:xfrm>
              <a:off x="3279881" y="772183"/>
              <a:ext cx="2700000" cy="2281837"/>
            </a:xfrm>
            <a:prstGeom prst="roundRect">
              <a:avLst/>
            </a:prstGeom>
            <a:grpFill/>
            <a:ln w="9525" cap="flat" cmpd="sng" algn="ctr">
              <a:solidFill>
                <a:schemeClr val="bg2">
                  <a:lumMod val="75000"/>
                </a:schemeClr>
              </a:solidFill>
              <a:prstDash val="solid"/>
              <a:round/>
              <a:headEnd type="none" w="med" len="med"/>
              <a:tailEnd type="triangl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800" i="0" u="none" strike="noStrike" normalizeH="0" baseline="0" dirty="0" smtClean="0">
                <a:ln w="0">
                  <a:solidFill>
                    <a:srgbClr val="FFFF00"/>
                  </a:solidFill>
                </a:ln>
                <a:solidFill>
                  <a:srgbClr val="FFFF00"/>
                </a:solidFill>
                <a:latin typeface="Arial Narrow" panose="020B0606020202030204" pitchFamily="34" charset="0"/>
                <a:ea typeface="ＭＳ Ｐゴシック" pitchFamily="34" charset="-128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393407" y="1140464"/>
              <a:ext cx="2528715" cy="1545278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400"/>
                </a:lnSpc>
                <a:spcBef>
                  <a:spcPts val="600"/>
                </a:spcBef>
              </a:pPr>
              <a:r>
                <a:rPr lang="en-GB" sz="1300" i="1" dirty="0" smtClean="0">
                  <a:ln w="0"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Arial Narrow" panose="020B0606020202030204" pitchFamily="34" charset="0"/>
                  <a:ea typeface="ＭＳ Ｐゴシック" pitchFamily="34" charset="-128"/>
                </a:rPr>
                <a:t>National Hydro- Meteorological Services</a:t>
              </a:r>
            </a:p>
            <a:p>
              <a:pPr algn="ctr">
                <a:lnSpc>
                  <a:spcPts val="1400"/>
                </a:lnSpc>
                <a:spcBef>
                  <a:spcPts val="600"/>
                </a:spcBef>
              </a:pPr>
              <a:r>
                <a:rPr lang="en-GB" sz="1300" i="1" dirty="0" smtClean="0">
                  <a:ln w="0"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Arial Narrow" panose="020B0606020202030204" pitchFamily="34" charset="0"/>
                  <a:ea typeface="ＭＳ Ｐゴシック" pitchFamily="34" charset="-128"/>
                </a:rPr>
                <a:t>(NHMS)</a:t>
              </a:r>
              <a:endParaRPr lang="en-GB" sz="1300" i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 Narrow" panose="020B0606020202030204" pitchFamily="34" charset="0"/>
                <a:ea typeface="ＭＳ Ｐゴシック" pitchFamily="34" charset="-128"/>
              </a:endParaRPr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3830025" y="3374390"/>
            <a:ext cx="167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accent5">
                    <a:lumMod val="50000"/>
                  </a:schemeClr>
                </a:solidFill>
              </a:rPr>
              <a:t>Most vulnerable populations</a:t>
            </a:r>
            <a:endParaRPr lang="en-US" sz="16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2" name="Down Arrow 31"/>
          <p:cNvSpPr/>
          <p:nvPr/>
        </p:nvSpPr>
        <p:spPr>
          <a:xfrm>
            <a:off x="4114800" y="4264740"/>
            <a:ext cx="990600" cy="1219200"/>
          </a:xfrm>
          <a:prstGeom prst="downArrow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3013834" y="5553670"/>
            <a:ext cx="3594750" cy="923330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Increase the resilience of people most vulnerable to the impacts of weather and climate-related events</a:t>
            </a:r>
          </a:p>
        </p:txBody>
      </p:sp>
      <p:cxnSp>
        <p:nvCxnSpPr>
          <p:cNvPr id="36" name="Straight Connector 35"/>
          <p:cNvCxnSpPr>
            <a:stCxn id="23" idx="3"/>
            <a:endCxn id="31" idx="1"/>
          </p:cNvCxnSpPr>
          <p:nvPr/>
        </p:nvCxnSpPr>
        <p:spPr>
          <a:xfrm flipV="1">
            <a:off x="2279828" y="3684450"/>
            <a:ext cx="1377772" cy="133993"/>
          </a:xfrm>
          <a:prstGeom prst="line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15" idx="3"/>
          </p:cNvCxnSpPr>
          <p:nvPr/>
        </p:nvCxnSpPr>
        <p:spPr>
          <a:xfrm>
            <a:off x="2456825" y="2671518"/>
            <a:ext cx="920572" cy="405160"/>
          </a:xfrm>
          <a:prstGeom prst="line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3422828" y="2183823"/>
            <a:ext cx="539572" cy="1031882"/>
          </a:xfrm>
          <a:prstGeom prst="line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stCxn id="3" idx="2"/>
          </p:cNvCxnSpPr>
          <p:nvPr/>
        </p:nvCxnSpPr>
        <p:spPr>
          <a:xfrm>
            <a:off x="4416514" y="1905000"/>
            <a:ext cx="9761" cy="1310705"/>
          </a:xfrm>
          <a:prstGeom prst="line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H="1">
            <a:off x="4911562" y="2196389"/>
            <a:ext cx="651038" cy="1019316"/>
          </a:xfrm>
          <a:prstGeom prst="line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V="1">
            <a:off x="5638800" y="2877721"/>
            <a:ext cx="1003950" cy="398879"/>
          </a:xfrm>
          <a:prstGeom prst="line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>
            <a:stCxn id="31" idx="3"/>
            <a:endCxn id="27" idx="1"/>
          </p:cNvCxnSpPr>
          <p:nvPr/>
        </p:nvCxnSpPr>
        <p:spPr>
          <a:xfrm>
            <a:off x="5638800" y="3684450"/>
            <a:ext cx="1579771" cy="114801"/>
          </a:xfrm>
          <a:prstGeom prst="line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Group 49"/>
          <p:cNvGrpSpPr/>
          <p:nvPr/>
        </p:nvGrpSpPr>
        <p:grpSpPr>
          <a:xfrm>
            <a:off x="451028" y="4441099"/>
            <a:ext cx="1822628" cy="1045301"/>
            <a:chOff x="3212979" y="874563"/>
            <a:chExt cx="2700000" cy="2281837"/>
          </a:xfrm>
          <a:solidFill>
            <a:schemeClr val="accent5">
              <a:lumMod val="50000"/>
            </a:schemeClr>
          </a:solidFill>
        </p:grpSpPr>
        <p:sp>
          <p:nvSpPr>
            <p:cNvPr id="51" name="Rounded Rectangle 50"/>
            <p:cNvSpPr/>
            <p:nvPr/>
          </p:nvSpPr>
          <p:spPr bwMode="auto">
            <a:xfrm>
              <a:off x="3212979" y="874563"/>
              <a:ext cx="2700000" cy="2281837"/>
            </a:xfrm>
            <a:prstGeom prst="roundRect">
              <a:avLst/>
            </a:prstGeom>
            <a:grpFill/>
            <a:ln w="9525" cap="flat" cmpd="sng" algn="ctr">
              <a:solidFill>
                <a:schemeClr val="bg2">
                  <a:lumMod val="75000"/>
                </a:schemeClr>
              </a:solidFill>
              <a:prstDash val="solid"/>
              <a:round/>
              <a:headEnd type="none" w="med" len="med"/>
              <a:tailEnd type="triangl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800" i="0" u="none" strike="noStrike" normalizeH="0" baseline="0" dirty="0" smtClean="0">
                <a:ln w="0">
                  <a:solidFill>
                    <a:srgbClr val="FFFF00"/>
                  </a:solidFill>
                </a:ln>
                <a:solidFill>
                  <a:srgbClr val="FFFF00"/>
                </a:solidFill>
                <a:latin typeface="Arial Narrow" panose="020B0606020202030204" pitchFamily="34" charset="0"/>
                <a:ea typeface="ＭＳ Ｐゴシック" pitchFamily="34" charset="-128"/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3212979" y="1522780"/>
              <a:ext cx="2689367" cy="59347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400"/>
                </a:lnSpc>
                <a:spcBef>
                  <a:spcPts val="600"/>
                </a:spcBef>
              </a:pPr>
              <a:r>
                <a:rPr lang="en-GB" sz="1300" i="1" dirty="0" smtClean="0">
                  <a:ln w="0"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Arial Narrow" panose="020B0606020202030204" pitchFamily="34" charset="0"/>
                  <a:ea typeface="ＭＳ Ｐゴシック" pitchFamily="34" charset="-128"/>
                </a:rPr>
                <a:t>Ministry of Agriculture</a:t>
              </a:r>
              <a:endParaRPr lang="en-GB" sz="1300" i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 Narrow" panose="020B0606020202030204" pitchFamily="34" charset="0"/>
                <a:ea typeface="ＭＳ Ｐゴシック" pitchFamily="34" charset="-128"/>
              </a:endParaRP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7143027" y="4419600"/>
            <a:ext cx="1822628" cy="1045301"/>
            <a:chOff x="3212979" y="874563"/>
            <a:chExt cx="2700000" cy="2281837"/>
          </a:xfrm>
          <a:solidFill>
            <a:schemeClr val="accent5">
              <a:lumMod val="50000"/>
            </a:schemeClr>
          </a:solidFill>
        </p:grpSpPr>
        <p:sp>
          <p:nvSpPr>
            <p:cNvPr id="54" name="Rounded Rectangle 53"/>
            <p:cNvSpPr/>
            <p:nvPr/>
          </p:nvSpPr>
          <p:spPr bwMode="auto">
            <a:xfrm>
              <a:off x="3212979" y="874563"/>
              <a:ext cx="2700000" cy="2281837"/>
            </a:xfrm>
            <a:prstGeom prst="roundRect">
              <a:avLst/>
            </a:prstGeom>
            <a:grpFill/>
            <a:ln w="9525" cap="flat" cmpd="sng" algn="ctr">
              <a:solidFill>
                <a:schemeClr val="bg2">
                  <a:lumMod val="75000"/>
                </a:schemeClr>
              </a:solidFill>
              <a:prstDash val="solid"/>
              <a:round/>
              <a:headEnd type="none" w="med" len="med"/>
              <a:tailEnd type="triangl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800" i="0" u="none" strike="noStrike" normalizeH="0" baseline="0" dirty="0" smtClean="0">
                <a:ln w="0">
                  <a:solidFill>
                    <a:srgbClr val="FFFF00"/>
                  </a:solidFill>
                </a:ln>
                <a:solidFill>
                  <a:srgbClr val="FFFF00"/>
                </a:solidFill>
                <a:latin typeface="Arial Narrow" panose="020B0606020202030204" pitchFamily="34" charset="0"/>
                <a:ea typeface="ＭＳ Ｐゴシック" pitchFamily="34" charset="-128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3335520" y="1373753"/>
              <a:ext cx="2577459" cy="137731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400"/>
                </a:lnSpc>
                <a:spcBef>
                  <a:spcPts val="600"/>
                </a:spcBef>
              </a:pPr>
              <a:r>
                <a:rPr lang="en-GB" sz="1300" i="1" dirty="0" smtClean="0">
                  <a:ln w="0"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Arial Narrow" panose="020B0606020202030204" pitchFamily="34" charset="0"/>
                  <a:ea typeface="ＭＳ Ｐゴシック" pitchFamily="34" charset="-128"/>
                </a:rPr>
                <a:t>Department of Disaster Management and </a:t>
              </a:r>
              <a:r>
                <a:rPr lang="en-GB" sz="1300" i="1" dirty="0" err="1" smtClean="0">
                  <a:ln w="0"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Arial Narrow" panose="020B0606020202030204" pitchFamily="34" charset="0"/>
                  <a:ea typeface="ＭＳ Ｐゴシック" pitchFamily="34" charset="-128"/>
                </a:rPr>
                <a:t>Adminsitration</a:t>
              </a:r>
              <a:endParaRPr lang="en-GB" sz="1300" i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 Narrow" panose="020B0606020202030204" pitchFamily="34" charset="0"/>
                <a:ea typeface="ＭＳ Ｐゴシック" pitchFamily="34" charset="-128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533400" y="0"/>
            <a:ext cx="84322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GFCS : Global Framework for Climate Services</a:t>
            </a:r>
            <a:endParaRPr lang="en-US" sz="3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590221" y="2170405"/>
            <a:ext cx="1683075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Food security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2534625" y="2748748"/>
            <a:ext cx="12954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Health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3009900" y="2191020"/>
            <a:ext cx="12954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Nutrition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4488865" y="2764137"/>
            <a:ext cx="2112783" cy="33855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Disaster risk reduction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583229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smtClean="0"/>
              <a:t>Advantages and disadvantages of forming multi-stakeholder partnership 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Advantages:</a:t>
            </a:r>
          </a:p>
          <a:p>
            <a:r>
              <a:rPr lang="en-US" dirty="0" smtClean="0"/>
              <a:t>Holistic approach to the production and delivery of climate information</a:t>
            </a:r>
          </a:p>
          <a:p>
            <a:r>
              <a:rPr lang="en-US" dirty="0" smtClean="0"/>
              <a:t>Enhance weak capacities of some national partners</a:t>
            </a:r>
          </a:p>
          <a:p>
            <a:r>
              <a:rPr lang="en-US" dirty="0" smtClean="0"/>
              <a:t>Improved management of risk and better provision of climate services</a:t>
            </a:r>
          </a:p>
          <a:p>
            <a:r>
              <a:rPr lang="en-US" dirty="0"/>
              <a:t>Address the numerous of challenges that communities are confronted with: food security, health, sanitation</a:t>
            </a:r>
          </a:p>
          <a:p>
            <a:r>
              <a:rPr lang="en-US" dirty="0" smtClean="0"/>
              <a:t>Greater impact and sustainability in the outcomes and higher chances of achieving long term goal</a:t>
            </a:r>
          </a:p>
          <a:p>
            <a:endParaRPr lang="en-US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Challenges</a:t>
            </a:r>
          </a:p>
          <a:p>
            <a:r>
              <a:rPr lang="en-US" dirty="0" smtClean="0"/>
              <a:t>Strong communication to make sure activities are well integrated and connected</a:t>
            </a:r>
          </a:p>
          <a:p>
            <a:r>
              <a:rPr lang="en-US" dirty="0" smtClean="0"/>
              <a:t>Approaches to implement the activities and reach the goal may diverge</a:t>
            </a:r>
          </a:p>
          <a:p>
            <a:r>
              <a:rPr lang="en-US" dirty="0" smtClean="0"/>
              <a:t>Success of one activity may be linked to the success of other activities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4871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477" y="117987"/>
            <a:ext cx="8834283" cy="1299651"/>
          </a:xfrm>
        </p:spPr>
        <p:txBody>
          <a:bodyPr>
            <a:noAutofit/>
          </a:bodyPr>
          <a:lstStyle/>
          <a:p>
            <a:r>
              <a:rPr lang="en-GB" sz="3600" b="1" dirty="0" smtClean="0"/>
              <a:t>Lessons </a:t>
            </a:r>
            <a:r>
              <a:rPr lang="en-GB" sz="3600" b="1" dirty="0"/>
              <a:t>learned </a:t>
            </a:r>
            <a:r>
              <a:rPr lang="en-GB" sz="3600" b="1" dirty="0" smtClean="0"/>
              <a:t>on </a:t>
            </a:r>
            <a:r>
              <a:rPr lang="en-GB" sz="3600" b="1" dirty="0"/>
              <a:t>improving the dissemination of </a:t>
            </a:r>
            <a:r>
              <a:rPr lang="en-GB" sz="3600" b="1" dirty="0" smtClean="0"/>
              <a:t>climate information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9433" y="1865671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Needs assessment to establish what farmers want and need</a:t>
            </a:r>
          </a:p>
          <a:p>
            <a:r>
              <a:rPr lang="en-US" dirty="0" smtClean="0"/>
              <a:t>Presents some results of the needs assessment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sz="1400" dirty="0" smtClean="0"/>
              <a:t>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6024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smtClean="0"/>
              <a:t>Types of information farmers rely to make their farm decisions</a:t>
            </a:r>
            <a:endParaRPr lang="en-US" sz="3600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914400" y="6063734"/>
            <a:ext cx="647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Results of the baseline survey in Tanzania (Coulibaly et al., 2015)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196087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smtClean="0"/>
              <a:t>Current climate information received by farmers</a:t>
            </a:r>
            <a:endParaRPr lang="en-US" sz="3600" b="1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21007457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97025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382000" cy="868362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Most preferred types of information</a:t>
            </a:r>
            <a:endParaRPr lang="en-US" sz="3600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62649879"/>
              </p:ext>
            </p:extLst>
          </p:nvPr>
        </p:nvGraphicFramePr>
        <p:xfrm>
          <a:off x="228600" y="1371600"/>
          <a:ext cx="8610600" cy="51355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67937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Lead time: Timely </a:t>
            </a:r>
            <a:endParaRPr lang="en-US" sz="3600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76788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Format</a:t>
            </a:r>
            <a:endParaRPr lang="en-US" sz="3600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39563287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9526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1494</TotalTime>
  <Words>556</Words>
  <Application>Microsoft Office PowerPoint</Application>
  <PresentationFormat>On-screen Show (4:3)</PresentationFormat>
  <Paragraphs>99</Paragraphs>
  <Slides>14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LESSONS LEARNT FROM THE GFCS ON DISSEMINATING CIS TO SMALLHOLDER FARMERS IN MALAWI AND TANZANIA</vt:lpstr>
      <vt:lpstr>PowerPoint Presentation</vt:lpstr>
      <vt:lpstr>Advantages and disadvantages of forming multi-stakeholder partnership </vt:lpstr>
      <vt:lpstr>Lessons learned on improving the dissemination of climate information</vt:lpstr>
      <vt:lpstr>Types of information farmers rely to make their farm decisions</vt:lpstr>
      <vt:lpstr>Current climate information received by farmers</vt:lpstr>
      <vt:lpstr>Most preferred types of information</vt:lpstr>
      <vt:lpstr>Lead time: Timely </vt:lpstr>
      <vt:lpstr>Format</vt:lpstr>
      <vt:lpstr>Ways to improve delivery of  climate information</vt:lpstr>
      <vt:lpstr>Lessons learned on improving the dissemination of climate information</vt:lpstr>
      <vt:lpstr>Challenges and potential ways to respond to Farmers’ needs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Office 2004 Test Drive User</dc:creator>
  <cp:lastModifiedBy>Coulibaly, Jeanne (ICRAF)</cp:lastModifiedBy>
  <cp:revision>23</cp:revision>
  <dcterms:created xsi:type="dcterms:W3CDTF">2012-04-13T11:42:46Z</dcterms:created>
  <dcterms:modified xsi:type="dcterms:W3CDTF">2016-03-16T11:06:00Z</dcterms:modified>
</cp:coreProperties>
</file>