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autoAdjust="0" sz="71403"/>
  </p:normalViewPr>
  <p:slideViewPr>
    <p:cSldViewPr snapToGrid="0">
      <p:cViewPr>
        <p:scale>
          <a:sx d="100" n="84"/>
          <a:sy d="100" n="84"/>
        </p:scale>
        <p:origin x="-156" y="-72"/>
      </p:cViewPr>
      <p:guideLst>
        <p:guide orient="horz" pos="2160"/>
        <p:guide pos="3840"/>
      </p:guideLst>
    </p:cSldViewPr>
  </p:slideViewPr>
  <p:notesTextViewPr>
    <p:cViewPr>
      <p:scale>
        <a:sx d="1" n="1"/>
        <a:sy d="1" n="1"/>
      </p:scale>
      <p:origin x="0" y="0"/>
    </p:cViewPr>
  </p:notesTextViewPr>
  <p:sorterViewPr>
    <p:cViewPr>
      <p:scale>
        <a:sx d="100" n="66"/>
        <a:sy d="100" n="66"/>
      </p:scale>
      <p:origin x="0" y="0"/>
    </p:cViewPr>
  </p:sorterViewPr>
  <p:notesViewPr>
    <p:cSldViewPr snapToGrid="0">
      <p:cViewPr varScale="1">
        <p:scale>
          <a:sx d="100" n="96"/>
          <a:sy d="100" n="96"/>
        </p:scale>
        <p:origin x="-355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<Relationships xmlns="http://schemas.openxmlformats.org/package/2006/relationships"><Relationship Id="rId32" Target="slides/slide26.xml" Type="http://schemas.openxmlformats.org/officeDocument/2006/relationships/slide"/><Relationship Id="rId31" Target="slides/slide25.xml" Type="http://schemas.openxmlformats.org/officeDocument/2006/relationships/slide"/><Relationship Id="rId30" Target="slides/slide24.xml" Type="http://schemas.openxmlformats.org/officeDocument/2006/relationships/slide"/><Relationship Id="rId27" Target="slides/slide21.xml" Type="http://schemas.openxmlformats.org/officeDocument/2006/relationships/slide"/><Relationship Id="rId26" Target="slides/slide20.xml" Type="http://schemas.openxmlformats.org/officeDocument/2006/relationships/slide"/><Relationship Id="rId25" Target="slides/slide19.xml" Type="http://schemas.openxmlformats.org/officeDocument/2006/relationships/slide"/><Relationship Id="rId24" Target="slides/slide18.xml" Type="http://schemas.openxmlformats.org/officeDocument/2006/relationships/slide"/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7.xml" Type="http://schemas.openxmlformats.org/officeDocument/2006/relationships/slide"/><Relationship Id="rId29" Target="slides/slide23.xml" Type="http://schemas.openxmlformats.org/officeDocument/2006/relationships/slide"/><Relationship Id="rId2" Target="viewProps.xml" Type="http://schemas.openxmlformats.org/officeDocument/2006/relationships/viewProps"/><Relationship Id="rId22" Target="slides/slide16.xml" Type="http://schemas.openxmlformats.org/officeDocument/2006/relationships/slide"/><Relationship Id="rId28" Target="slides/slide22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en-ZA" lang="en-ZA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1788D01F-2261-4CDD-9D89-EB7E0BC616F4}" type="datetimeFigureOut">
              <a:rPr altLang="en-ZA" lang="en-ZA" smtClean="0"/>
              <a:pPr/>
              <a:t>2015/08/25</a:t>
            </a:fld>
            <a:endParaRPr altLang="en-ZA" lang="en-ZA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altLang="en-ZA" lang="en-ZA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numCol="1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altLang="en-ZA" lang="en-ZA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AD1C9A8C-CA82-41C9-AA9C-5938482EE3CE}" type="slidenum">
              <a:rPr altLang="en-ZA" lang="en-ZA" smtClean="0"/>
              <a:pPr/>
              <a:t>‹#›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455260520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1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../slides/slide1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2" Target="../slides/slide2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../slides/slide2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2" Target="../slides/slide2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1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1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1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>
            <a:normAutofit/>
          </a:bodyPr>
          <a:lstStyle/>
          <a:p>
            <a:r>
              <a:rPr dirty="0" lang="en-US" smtClean="0"/>
              <a:t>Instructions: Complete items in </a:t>
            </a:r>
            <a:r>
              <a:rPr dirty="0" i="1" lang="en-US" smtClean="0">
                <a:solidFill>
                  <a:srgbClr val="FF0000"/>
                </a:solidFill>
              </a:rPr>
              <a:t>red</a:t>
            </a:r>
            <a:r>
              <a:rPr baseline="0" dirty="0" i="1" lang="en-US" smtClean="0">
                <a:solidFill>
                  <a:srgbClr val="FF0000"/>
                </a:solidFill>
              </a:rPr>
              <a:t> italics</a:t>
            </a:r>
            <a:endParaRPr dirty="0" i="1"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1</a:t>
            </a:fld>
            <a:endParaRPr altLang="en-ZA"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Flood</a:t>
            </a:r>
            <a:r>
              <a:rPr baseline="0" dirty="0" lang="en-US" smtClean="0"/>
              <a:t> damage in Monrovia – destruction of residential communities.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16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73183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19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427164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pPr indent="-171450" marL="171450">
              <a:buFont charset="0" typeface="Arial"/>
              <a:buChar char="•"/>
            </a:pPr>
            <a:r>
              <a:rPr dirty="0" lang="en-US" smtClean="0"/>
              <a:t>*/**/*** - EWS Project</a:t>
            </a:r>
          </a:p>
          <a:p>
            <a:pPr indent="-171450" marL="171450">
              <a:buFont charset="0" typeface="Arial"/>
              <a:buChar char="•"/>
            </a:pPr>
            <a:r>
              <a:rPr dirty="0" lang="en-US" smtClean="0"/>
              <a:t>**** - 1 month training in Ghana supported</a:t>
            </a:r>
            <a:r>
              <a:rPr baseline="0" dirty="0" lang="en-US" smtClean="0"/>
              <a:t> by US </a:t>
            </a:r>
            <a:r>
              <a:rPr baseline="0" dirty="0" err="1" lang="en-US" smtClean="0"/>
              <a:t>Africon</a:t>
            </a:r>
            <a:r>
              <a:rPr baseline="0" dirty="0" lang="en-US" smtClean="0"/>
              <a:t>.</a:t>
            </a:r>
          </a:p>
          <a:p>
            <a:pPr indent="-171450" marL="171450">
              <a:buFont charset="0" typeface="Arial"/>
              <a:buChar char="•"/>
            </a:pPr>
            <a:r>
              <a:rPr baseline="0" dirty="0" lang="en-US" smtClean="0"/>
              <a:t>***** - WFP &amp; UNDP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20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453201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****** - UNDP</a:t>
            </a:r>
          </a:p>
          <a:p>
            <a:pPr algn="l" defTabSz="914400" eaLnBrk="1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 lang="en-US" smtClean="0"/>
              <a:t>******* - EWS,</a:t>
            </a:r>
            <a:r>
              <a:rPr baseline="0" dirty="0" lang="en-US" smtClean="0"/>
              <a:t> UNDP, WFP, IOM</a:t>
            </a:r>
            <a:endParaRPr dirty="0" lang="en-US" smtClean="0"/>
          </a:p>
          <a:p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21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95526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25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39358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err="1" lang="en-US" smtClean="0"/>
              <a:t>Kumeh</a:t>
            </a:r>
            <a:r>
              <a:rPr dirty="0" lang="en-US" smtClean="0"/>
              <a:t> </a:t>
            </a:r>
            <a:r>
              <a:rPr dirty="0" err="1" lang="en-US" smtClean="0"/>
              <a:t>Assaf</a:t>
            </a:r>
            <a:r>
              <a:rPr dirty="0" lang="en-US" smtClean="0"/>
              <a:t>, NPC, EWS Project, I</a:t>
            </a:r>
            <a:r>
              <a:rPr baseline="0" dirty="0" lang="en-US" smtClean="0"/>
              <a:t> manage the day to day activities of the Project, housed at the Ministry of Transport.</a:t>
            </a:r>
          </a:p>
          <a:p>
            <a:endParaRPr baseline="0" dirty="0" lang="en-US" smtClean="0"/>
          </a:p>
          <a:p>
            <a:r>
              <a:rPr baseline="0" dirty="0" lang="en-US" smtClean="0"/>
              <a:t>While previously on the ““Boots on the Ground” Program,  at the UNDP. I worked closely with Moses </a:t>
            </a:r>
            <a:r>
              <a:rPr baseline="0" dirty="0" err="1" lang="en-US" smtClean="0"/>
              <a:t>Massah</a:t>
            </a:r>
            <a:r>
              <a:rPr baseline="0" dirty="0" lang="en-US" smtClean="0"/>
              <a:t>, head of the Energy and Environment Unit and is the Portfolio Manager at UNDP level for the NAPA Projects – Mr. </a:t>
            </a:r>
            <a:r>
              <a:rPr baseline="0" dirty="0" err="1" lang="en-US" smtClean="0"/>
              <a:t>Massah</a:t>
            </a:r>
            <a:r>
              <a:rPr baseline="0" dirty="0" lang="en-US" smtClean="0"/>
              <a:t> is here with us today, he is the only one joining us from Liberia.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2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56133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This general baseline has been changing through many soft measures by the EWS Project.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3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229518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5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45296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Disaster</a:t>
            </a:r>
            <a:r>
              <a:rPr baseline="0" dirty="0" lang="en-US" smtClean="0"/>
              <a:t> Commission not fully functional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7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035539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The</a:t>
            </a:r>
            <a:r>
              <a:rPr baseline="0" dirty="0" lang="en-US" smtClean="0"/>
              <a:t> sister NAPA Project CCAAP  has a component to do with agro-meteorology, they are delaying that activity in other to explore synergy with the EWS Project.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8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195503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Pink</a:t>
            </a:r>
            <a:r>
              <a:rPr baseline="0" dirty="0" lang="en-US" smtClean="0"/>
              <a:t> d</a:t>
            </a:r>
            <a:r>
              <a:rPr dirty="0" lang="en-US" smtClean="0"/>
              <a:t>ots</a:t>
            </a:r>
            <a:r>
              <a:rPr baseline="0" dirty="0" lang="en-US" smtClean="0"/>
              <a:t> show proposed EWS/LHS sites for hydrological stations.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12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766846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Under the </a:t>
            </a:r>
            <a:r>
              <a:rPr dirty="0" err="1" lang="en-US" smtClean="0"/>
              <a:t>Cestos</a:t>
            </a:r>
            <a:r>
              <a:rPr dirty="0" lang="en-US" smtClean="0"/>
              <a:t> Bridge,</a:t>
            </a:r>
            <a:r>
              <a:rPr baseline="0" dirty="0" lang="en-US" smtClean="0"/>
              <a:t> water level measurement stick.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13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738919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dirty="0" lang="en-US" smtClean="0"/>
              <a:t>The </a:t>
            </a:r>
            <a:r>
              <a:rPr dirty="0" err="1" lang="en-US" smtClean="0"/>
              <a:t>Cestos</a:t>
            </a:r>
            <a:r>
              <a:rPr dirty="0" lang="en-US" smtClean="0"/>
              <a:t> Bridge,</a:t>
            </a:r>
            <a:r>
              <a:rPr baseline="0" dirty="0" lang="en-US" smtClean="0"/>
              <a:t> boundary of River </a:t>
            </a:r>
            <a:r>
              <a:rPr baseline="0" dirty="0" err="1" lang="en-US" smtClean="0"/>
              <a:t>Cess</a:t>
            </a:r>
            <a:r>
              <a:rPr baseline="0" dirty="0" lang="en-US" smtClean="0"/>
              <a:t> and Grand </a:t>
            </a:r>
            <a:r>
              <a:rPr baseline="0" dirty="0" err="1" lang="en-US" smtClean="0"/>
              <a:t>Bassa</a:t>
            </a:r>
            <a:r>
              <a:rPr baseline="0" dirty="0" lang="en-US" smtClean="0"/>
              <a:t> Counties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AD1C9A8C-CA82-41C9-AA9C-5938482EE3CE}" type="slidenum">
              <a:rPr altLang="en-ZA" lang="en-ZA" smtClean="0"/>
              <a:pPr/>
              <a:t>14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2026532737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 numCol="1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altLang="en-ZA" lang="en-ZA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644CD24-1A92-4016-9957-181FB33ED627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 r:embed="rId2"/>
          <a:stretch>
            <a:fillRect/>
          </a:stretch>
        </p:blipFill>
        <p:spPr>
          <a:xfrm>
            <a:off x="10345812" y="164307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C7F489F-2115-4229-9D9B-F11E9BA2A161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25043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0024A4D-55FE-4D6F-AA5D-D0391A48204C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78606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FB0A62-E37C-4F90-A8C6-AE1AAAC725D8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 r:embed="rId2"/>
          <a:stretch>
            <a:fillRect/>
          </a:stretch>
        </p:blipFill>
        <p:spPr>
          <a:xfrm>
            <a:off x="10368794" y="347663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 numCol="1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A2ABBEB4-B3D0-4425-862D-3D017C59AA5A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 r:embed="rId2"/>
          <a:stretch>
            <a:fillRect/>
          </a:stretch>
        </p:blipFill>
        <p:spPr>
          <a:xfrm>
            <a:off x="10368493" y="339725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8D972B6-81BA-4193-8EA7-48826176C510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cstate="print" r:embed="rId2"/>
          <a:stretch>
            <a:fillRect/>
          </a:stretch>
        </p:blipFill>
        <p:spPr>
          <a:xfrm>
            <a:off x="10402358" y="356393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5BBB4E61-9989-4C6E-9F26-B04260B2F3F0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cstate="print" r:embed="rId2"/>
          <a:stretch>
            <a:fillRect/>
          </a:stretch>
        </p:blipFill>
        <p:spPr>
          <a:xfrm>
            <a:off x="10410825" y="351632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C5F3BD3-A52A-4492-8C3C-B6A8F79742AB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cstate="print" r:embed="rId2"/>
          <a:stretch>
            <a:fillRect/>
          </a:stretch>
        </p:blipFill>
        <p:spPr>
          <a:xfrm>
            <a:off x="10402362" y="356393"/>
            <a:ext cx="15811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1CBFF329-B718-4FF6-8AFA-9BF6D79FC514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211746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2D48FB65-6D63-4B5B-B9A6-D1DD96E4FEA4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9489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 numCol="1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ZA" lang="en-ZA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6949B824-A613-4AE6-9CB3-66250A903432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en-ZA" lang="en-ZA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099782636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altLang="en-ZA" lang="en-ZA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altLang="en-ZA" lang="en-ZA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23ED-9412-4B3E-B479-51F7465E4159}" type="datetime1">
              <a:rPr altLang="en-ZA" lang="en-ZA" smtClean="0"/>
              <a:t>2015/08/25</a:t>
            </a:fld>
            <a:endParaRPr altLang="en-ZA" lang="en-ZA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ZA" lang="en-ZA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E6B96-096C-4B7F-BB82-A76007EDE823}" type="slidenum">
              <a:rPr altLang="en-ZA" lang="en-ZA" smtClean="0"/>
              <a:pPr/>
              <a:t>‹#›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970862362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3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3" Target="../media/image4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3" Target="../media/image6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notesSlides/notesSlide6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192" y="4533901"/>
            <a:ext cx="9144000" cy="1804606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altLang="fr-FR" b="1" dirty="0" lang="en-ZA" smtClean="0" sz="2200"/>
              <a:t>UNDP CIRDA Country Program Managers Workshop </a:t>
            </a:r>
            <a:br>
              <a:rPr altLang="fr-FR" b="1" dirty="0" lang="en-ZA" smtClean="0" sz="2200"/>
            </a:br>
            <a:r>
              <a:rPr altLang="fr-FR" b="1" dirty="0" lang="en-ZA" smtClean="0" sz="2200"/>
              <a:t>25-27, August 2015</a:t>
            </a:r>
            <a:br>
              <a:rPr altLang="fr-FR" b="1" dirty="0" lang="en-ZA" smtClean="0" sz="2200"/>
            </a:br>
            <a:r>
              <a:rPr altLang="fr-FR" b="1" dirty="0" lang="en-ZA" smtClean="0" sz="2200"/>
              <a:t>Addis Ababa, Ethiopia </a:t>
            </a:r>
            <a:endParaRPr altLang="en-ZA" b="1" dirty="0" lang="en-ZA" sz="2200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548384" y="1219200"/>
            <a:ext cx="9144000" cy="3848100"/>
          </a:xfrm>
        </p:spPr>
        <p:txBody>
          <a:bodyPr numCol="1">
            <a:normAutofit fontScale="92500" lnSpcReduction="20000"/>
          </a:bodyPr>
          <a:lstStyle/>
          <a:p>
            <a:endParaRPr b="1" dirty="0" lang="en-US" smtClean="0"/>
          </a:p>
          <a:p>
            <a:r>
              <a:rPr b="1" dirty="0" lang="en-US" smtClean="0" sz="2600"/>
              <a:t>Reports from Strengthening National Climate Information/ Early Warning System (CI/EWS) Projects</a:t>
            </a:r>
          </a:p>
          <a:p>
            <a:endParaRPr dirty="0" lang="en-US" smtClean="0" sz="2600"/>
          </a:p>
          <a:p>
            <a:r>
              <a:rPr altLang="en-ZA" b="1" dirty="0" i="1" lang="en-ZA" smtClean="0" sz="2600"/>
              <a:t>Liberia</a:t>
            </a:r>
          </a:p>
          <a:p>
            <a:endParaRPr altLang="en-ZA" b="1" dirty="0" i="1" lang="en-ZA" smtClean="0" sz="2600"/>
          </a:p>
          <a:p>
            <a:r>
              <a:rPr altLang="en-ZA" b="1" dirty="0" err="1" i="1" lang="en-ZA" smtClean="0" sz="2600"/>
              <a:t>Kumeh</a:t>
            </a:r>
            <a:r>
              <a:rPr altLang="en-ZA" b="1" dirty="0" i="1" lang="en-ZA" smtClean="0" sz="2600"/>
              <a:t> S. </a:t>
            </a:r>
            <a:r>
              <a:rPr altLang="en-ZA" b="1" dirty="0" err="1" i="1" lang="en-ZA" smtClean="0" sz="2600"/>
              <a:t>Assaf</a:t>
            </a:r>
            <a:endParaRPr altLang="en-ZA" b="1" dirty="0" i="1" lang="en-ZA" smtClean="0" sz="2600"/>
          </a:p>
          <a:p>
            <a:r>
              <a:rPr altLang="en-ZA" b="1" dirty="0" i="1" lang="en-ZA" smtClean="0" sz="2600"/>
              <a:t>National Project Coordinator (NPC)</a:t>
            </a:r>
          </a:p>
          <a:p>
            <a:r>
              <a:rPr altLang="en-ZA" b="1" dirty="0" i="1" lang="en-ZA" smtClean="0" sz="2600"/>
              <a:t>Climate Information for Resilient Development Project</a:t>
            </a:r>
          </a:p>
          <a:p>
            <a:r>
              <a:rPr altLang="en-ZA" b="1" dirty="0" i="1" lang="en-ZA" smtClean="0" sz="2600"/>
              <a:t>Ministry of Transport, 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7152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sz="3600"/>
              <a:t>Ministry of Lands, Mines and Energy (MLME)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249"/>
            <a:ext cx="10515600" cy="4705351"/>
          </a:xfrm>
        </p:spPr>
        <p:txBody>
          <a:bodyPr numCol="1">
            <a:normAutofit lnSpcReduction="10000"/>
          </a:bodyPr>
          <a:lstStyle/>
          <a:p>
            <a:pPr algn="just"/>
            <a:r>
              <a:rPr dirty="0" lang="en-US" smtClean="0" sz="3200"/>
              <a:t>The MLME, particularly its Bureau of Hydrological Services (the LHS) is RP for hydrology;</a:t>
            </a:r>
          </a:p>
          <a:p>
            <a:pPr algn="just"/>
            <a:r>
              <a:rPr altLang="en-ZA" dirty="0" lang="en-ZA" smtClean="0" sz="3200"/>
              <a:t>The </a:t>
            </a:r>
            <a:r>
              <a:rPr altLang="en-ZA" dirty="0" lang="en-ZA" sz="3200"/>
              <a:t>Norwegian Water Resources and Energy Directorate (NVE)-funded project “Institutional </a:t>
            </a:r>
            <a:r>
              <a:rPr altLang="en-ZA" dirty="0" lang="en-ZA" smtClean="0" sz="3200"/>
              <a:t>Strengthening </a:t>
            </a:r>
            <a:r>
              <a:rPr altLang="en-ZA" dirty="0" lang="en-ZA" sz="3200"/>
              <a:t>and Capacity Building of the Energy and Water Resources Cooperation” </a:t>
            </a:r>
            <a:r>
              <a:rPr altLang="en-ZA" dirty="0" lang="en-ZA" smtClean="0" sz="3200"/>
              <a:t>is supporting </a:t>
            </a:r>
            <a:r>
              <a:rPr altLang="en-ZA" dirty="0" lang="en-ZA" sz="3200"/>
              <a:t>the MLME </a:t>
            </a:r>
            <a:r>
              <a:rPr altLang="en-ZA" dirty="0" lang="en-ZA" smtClean="0" sz="3200"/>
              <a:t>to install </a:t>
            </a:r>
            <a:r>
              <a:rPr altLang="en-ZA" dirty="0" lang="en-ZA" sz="3200"/>
              <a:t>6 hydrometric stations, more than 30 manual rain gauges and 4 </a:t>
            </a:r>
            <a:r>
              <a:rPr altLang="en-ZA" dirty="0" lang="en-ZA" smtClean="0" sz="3200"/>
              <a:t>automatic stations in </a:t>
            </a:r>
            <a:r>
              <a:rPr altLang="en-ZA" dirty="0" lang="en-ZA" sz="3200"/>
              <a:t>the 6 major river basins in Liberia. </a:t>
            </a:r>
            <a:endParaRPr altLang="en-ZA" dirty="0" lang="en-ZA" smtClean="0" sz="3200"/>
          </a:p>
          <a:p>
            <a:pPr algn="just"/>
            <a:r>
              <a:rPr altLang="en-ZA" dirty="0" lang="en-ZA" smtClean="0" sz="3200"/>
              <a:t>The MLME also hosts the CAP, there will be greater collaboration with this Ministry when we pilot EWS for coastal zones.</a:t>
            </a:r>
            <a:endParaRPr dirty="0"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10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220940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b="1" dirty="0" lang="en-US" smtClean="0" sz="4200"/>
              <a:t>National Assessment of Hydrological Sites</a:t>
            </a:r>
            <a:endParaRPr b="1" dirty="0" lang="en-US" sz="4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 numCol="1">
            <a:normAutofit fontScale="77500" lnSpcReduction="20000"/>
          </a:bodyPr>
          <a:lstStyle/>
          <a:p>
            <a:endParaRPr dirty="0" lang="en-US"/>
          </a:p>
          <a:p>
            <a:pPr algn="just" indent="-571500" marL="571500">
              <a:buFont typeface="+mj-lt"/>
              <a:buAutoNum type="romanUcPeriod"/>
            </a:pPr>
            <a:r>
              <a:rPr b="1" dirty="0" lang="en-US" sz="3600"/>
              <a:t>Consultations </a:t>
            </a:r>
            <a:r>
              <a:rPr dirty="0" lang="en-US" sz="3600"/>
              <a:t>with the local </a:t>
            </a:r>
            <a:r>
              <a:rPr dirty="0" lang="en-US" smtClean="0" sz="3600"/>
              <a:t>authorities, assistance </a:t>
            </a:r>
            <a:r>
              <a:rPr dirty="0" lang="en-US" sz="3600"/>
              <a:t>was requested for a local </a:t>
            </a:r>
            <a:r>
              <a:rPr dirty="0" lang="en-US" smtClean="0" sz="3600"/>
              <a:t>escorts. </a:t>
            </a:r>
            <a:r>
              <a:rPr dirty="0" lang="en-US" sz="3600"/>
              <a:t>This method was adopted to get the local authorities be aware of the presence of the </a:t>
            </a:r>
            <a:r>
              <a:rPr dirty="0" lang="en-US" smtClean="0" sz="3600"/>
              <a:t>team and </a:t>
            </a:r>
            <a:r>
              <a:rPr dirty="0" lang="en-US" sz="3600"/>
              <a:t>encourage local ownership and participation in the </a:t>
            </a:r>
            <a:r>
              <a:rPr dirty="0" lang="en-US" smtClean="0" sz="3600"/>
              <a:t>assessment;</a:t>
            </a:r>
          </a:p>
          <a:p>
            <a:pPr algn="just" indent="-571500" marL="571500">
              <a:buFont typeface="+mj-lt"/>
              <a:buAutoNum type="romanUcPeriod"/>
            </a:pPr>
            <a:r>
              <a:rPr b="1" dirty="0" lang="en-US" smtClean="0" sz="3600"/>
              <a:t>Recording </a:t>
            </a:r>
            <a:r>
              <a:rPr b="1" dirty="0" lang="en-US" sz="3600"/>
              <a:t>of the positions</a:t>
            </a:r>
            <a:r>
              <a:rPr dirty="0" lang="en-US" sz="3600"/>
              <a:t>/locations of the basic features such as location of GSM service towers, possible installation points of instruments using HAND HELD GARMIN GPS </a:t>
            </a:r>
            <a:r>
              <a:rPr dirty="0" lang="en-US" smtClean="0" sz="3600"/>
              <a:t>Units; </a:t>
            </a:r>
            <a:endParaRPr dirty="0" lang="en-US" sz="3600"/>
          </a:p>
          <a:p>
            <a:pPr algn="just" indent="-571500" marL="571500">
              <a:buFont typeface="+mj-lt"/>
              <a:buAutoNum type="romanUcPeriod"/>
            </a:pPr>
            <a:r>
              <a:rPr b="1" dirty="0" lang="en-US" smtClean="0" sz="3600"/>
              <a:t>Photographing </a:t>
            </a:r>
            <a:r>
              <a:rPr dirty="0" lang="en-US" smtClean="0" sz="3600"/>
              <a:t>of </a:t>
            </a:r>
            <a:r>
              <a:rPr dirty="0" lang="en-US" sz="3600"/>
              <a:t>features </a:t>
            </a:r>
            <a:r>
              <a:rPr dirty="0" lang="en-US" smtClean="0" sz="3600"/>
              <a:t>on </a:t>
            </a:r>
            <a:r>
              <a:rPr dirty="0" lang="en-US" sz="3600"/>
              <a:t>and near the </a:t>
            </a:r>
            <a:r>
              <a:rPr dirty="0" lang="en-US" smtClean="0" sz="3600"/>
              <a:t>sites; </a:t>
            </a:r>
            <a:endParaRPr dirty="0" lang="en-US" sz="3600"/>
          </a:p>
          <a:p>
            <a:pPr algn="just" indent="-571500" marL="571500">
              <a:buFont typeface="+mj-lt"/>
              <a:buAutoNum type="romanUcPeriod"/>
            </a:pPr>
            <a:r>
              <a:rPr b="1" dirty="0" lang="en-US" smtClean="0" sz="3600"/>
              <a:t>Assessment </a:t>
            </a:r>
            <a:r>
              <a:rPr b="1" dirty="0" lang="en-US" sz="3600"/>
              <a:t>of the conditions </a:t>
            </a:r>
            <a:r>
              <a:rPr dirty="0" lang="en-US" smtClean="0" sz="3600"/>
              <a:t>of </a:t>
            </a:r>
            <a:r>
              <a:rPr dirty="0" lang="en-US" sz="3600"/>
              <a:t>access </a:t>
            </a:r>
            <a:r>
              <a:rPr dirty="0" lang="en-US" smtClean="0" sz="3600"/>
              <a:t>roads </a:t>
            </a:r>
            <a:r>
              <a:rPr dirty="0" lang="en-US" sz="3600"/>
              <a:t>to the </a:t>
            </a:r>
            <a:r>
              <a:rPr dirty="0" lang="en-US" smtClean="0" sz="3600"/>
              <a:t>sites;  observation of  </a:t>
            </a:r>
            <a:r>
              <a:rPr dirty="0" lang="en-US" sz="3600"/>
              <a:t>difficult </a:t>
            </a:r>
            <a:r>
              <a:rPr dirty="0" lang="en-US" smtClean="0" sz="3600"/>
              <a:t>spots </a:t>
            </a:r>
            <a:r>
              <a:rPr dirty="0" lang="en-US" sz="3600"/>
              <a:t>such as culvert/log bridges and surface conditions of the access </a:t>
            </a:r>
            <a:r>
              <a:rPr dirty="0" lang="en-US" smtClean="0" sz="3600"/>
              <a:t>roads as well as distances;</a:t>
            </a:r>
          </a:p>
          <a:p>
            <a:pPr algn="just" indent="-571500" marL="571500">
              <a:buFont typeface="+mj-lt"/>
              <a:buAutoNum type="romanUcPeriod"/>
            </a:pPr>
            <a:r>
              <a:rPr b="1" dirty="0" lang="en-US" smtClean="0" sz="3600"/>
              <a:t>Measurement </a:t>
            </a:r>
            <a:r>
              <a:rPr dirty="0" lang="en-US" sz="3600"/>
              <a:t>of the width of rivers on bridges using modern digital distance </a:t>
            </a:r>
            <a:r>
              <a:rPr dirty="0" lang="en-US" smtClean="0" sz="3600"/>
              <a:t>instrument;</a:t>
            </a:r>
          </a:p>
          <a:p>
            <a:pPr algn="just" indent="-571500" marL="571500">
              <a:buFont typeface="+mj-lt"/>
              <a:buAutoNum type="romanUcPeriod"/>
            </a:pPr>
            <a:r>
              <a:rPr dirty="0" lang="en-US" smtClean="0" sz="3600"/>
              <a:t>Recording </a:t>
            </a:r>
            <a:r>
              <a:rPr dirty="0" lang="en-US" sz="3600"/>
              <a:t>the height of bridges </a:t>
            </a:r>
            <a:r>
              <a:rPr dirty="0" lang="en-US" smtClean="0" sz="3600"/>
              <a:t>and </a:t>
            </a:r>
            <a:r>
              <a:rPr dirty="0" lang="en-US" sz="3600"/>
              <a:t>floodplain of rivers </a:t>
            </a:r>
            <a:endParaRPr dirty="0" lang="en-US" smtClean="0" sz="3600"/>
          </a:p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11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56928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12</a:t>
            </a:fld>
            <a:endParaRPr altLang="en-ZA" lang="en-ZA"/>
          </a:p>
        </p:txBody>
      </p:sp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80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13</a:t>
            </a:fld>
            <a:endParaRPr altLang="en-ZA" lang="en-ZA"/>
          </a:p>
        </p:txBody>
      </p:sp>
      <p:pic>
        <p:nvPicPr>
          <p:cNvPr descr="F:\ITI_March_29_2014_1.JPG" id="4099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4258"/>
            <a:ext cx="12191999" cy="67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9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14</a:t>
            </a:fld>
            <a:endParaRPr altLang="en-ZA" lang="en-ZA"/>
          </a:p>
        </p:txBody>
      </p:sp>
      <p:pic>
        <p:nvPicPr>
          <p:cNvPr descr="C:\Users\Dell\Pictures\2015-08-04\020.JPG" id="6146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3413" y="-1617663"/>
            <a:ext cx="13460413" cy="100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5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15</a:t>
            </a:fld>
            <a:endParaRPr altLang="en-ZA" lang="en-ZA"/>
          </a:p>
        </p:txBody>
      </p:sp>
      <p:sp>
        <p:nvSpPr>
          <p:cNvPr descr="Displaying Cestos River Overflowing Bridge_July 2014.JPG" id="3" name="AutoShape 4"/>
          <p:cNvSpPr>
            <a:spLocks noChangeArrowheads="1" noChangeAspect="1"/>
          </p:cNvSpPr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isplaying Cestos River Overflowing Bridge_July 2014.JPG" id="4" name="AutoShape 6"/>
          <p:cNvSpPr>
            <a:spLocks noChangeArrowheads="1" noChangeAspect="1"/>
          </p:cNvSpPr>
          <p:nvPr/>
        </p:nvSpPr>
        <p:spPr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isplaying Cestos River Overflowing Bridge_July 2014.JPG" id="5" name="AutoShape 8"/>
          <p:cNvSpPr>
            <a:spLocks noChangeArrowheads="1" noChangeAspect="1"/>
          </p:cNvSpPr>
          <p:nvPr/>
        </p:nvSpPr>
        <p:spPr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isplaying Cestos River Overflowing Bridge_July 2014.JPG" id="6" name="AutoShape 10"/>
          <p:cNvSpPr>
            <a:spLocks noChangeArrowheads="1" noChangeAspect="1"/>
          </p:cNvSpPr>
          <p:nvPr/>
        </p:nvSpPr>
        <p:spPr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Displaying Cestos River Overflowing Bridge_July 2014.JPG" id="7" name="AutoShape 12"/>
          <p:cNvSpPr>
            <a:spLocks noChangeArrowheads="1" noChangeAspect="1"/>
          </p:cNvSpPr>
          <p:nvPr/>
        </p:nvSpPr>
        <p:spPr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C:\Users\Dell\AppData\Local\Microsoft\Windows\Temporary Internet Files\Content.IE5\5TZAUCEC\Cestos River Overflowing Bridge_July 2014.JPG" id="5133" name="Picture 13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0" y="74258"/>
            <a:ext cx="12128499" cy="670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16</a:t>
            </a:fld>
            <a:endParaRPr altLang="en-ZA" lang="en-ZA"/>
          </a:p>
        </p:txBody>
      </p:sp>
      <p:pic>
        <p:nvPicPr>
          <p:cNvPr descr="D:\AACC PIX\yurfee's pix\Picture7.jpg" id="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29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17</a:t>
            </a:fld>
            <a:endParaRPr altLang="en-ZA" lang="en-ZA"/>
          </a:p>
        </p:txBody>
      </p:sp>
      <p:pic>
        <p:nvPicPr>
          <p:cNvPr descr="F:\Liberia Postwar AWS_LHS_Harbel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7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18</a:t>
            </a:fld>
            <a:endParaRPr altLang="en-ZA" lang="en-ZA"/>
          </a:p>
        </p:txBody>
      </p:sp>
      <p:pic>
        <p:nvPicPr>
          <p:cNvPr id="1026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Ministry of Internal Affairs (NDRC)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781550"/>
          </a:xfrm>
        </p:spPr>
        <p:txBody>
          <a:bodyPr numCol="1">
            <a:normAutofit fontScale="92500" lnSpcReduction="10000"/>
          </a:bodyPr>
          <a:lstStyle/>
          <a:p>
            <a:pPr lvl="0"/>
            <a:r>
              <a:rPr dirty="0" lang="en-US" smtClean="0"/>
              <a:t>The National Disaster Relief Commission (NDRC) </a:t>
            </a:r>
            <a:r>
              <a:rPr dirty="0" lang="en-US"/>
              <a:t>was established in 1976 to: </a:t>
            </a:r>
            <a:endParaRPr dirty="0" lang="en-US" smtClean="0"/>
          </a:p>
          <a:p>
            <a:pPr indent="-571500" lvl="0" marL="571500">
              <a:buFont typeface="+mj-lt"/>
              <a:buAutoNum type="romanUcPeriod"/>
            </a:pPr>
            <a:r>
              <a:rPr dirty="0" lang="en-US" smtClean="0"/>
              <a:t>cater </a:t>
            </a:r>
            <a:r>
              <a:rPr dirty="0" lang="en-US"/>
              <a:t>to disaster victims; </a:t>
            </a:r>
            <a:endParaRPr dirty="0" lang="en-US" smtClean="0"/>
          </a:p>
          <a:p>
            <a:pPr indent="-571500" lvl="0" marL="571500">
              <a:buFont typeface="+mj-lt"/>
              <a:buAutoNum type="romanUcPeriod"/>
            </a:pPr>
            <a:r>
              <a:rPr dirty="0" lang="en-US" smtClean="0"/>
              <a:t>review</a:t>
            </a:r>
            <a:r>
              <a:rPr dirty="0" lang="en-US"/>
              <a:t>, coordinate and plan different disaster prevention, preparedness, relief and rehabilitation measures;  and </a:t>
            </a:r>
            <a:endParaRPr dirty="0" lang="en-US" smtClean="0"/>
          </a:p>
          <a:p>
            <a:pPr indent="-571500" lvl="0" marL="571500">
              <a:buFont typeface="+mj-lt"/>
              <a:buAutoNum type="romanUcPeriod"/>
            </a:pPr>
            <a:r>
              <a:rPr dirty="0" lang="en-US" smtClean="0"/>
              <a:t>establish </a:t>
            </a:r>
            <a:r>
              <a:rPr dirty="0" lang="en-US"/>
              <a:t>and maintain liaison with representatives of UN agencies and donors which have disaster relief related programs in the </a:t>
            </a:r>
            <a:r>
              <a:rPr dirty="0" lang="en-US" smtClean="0"/>
              <a:t>country.</a:t>
            </a:r>
          </a:p>
          <a:p>
            <a:pPr indent="0" lvl="0" marL="0">
              <a:buNone/>
            </a:pPr>
            <a:r>
              <a:rPr dirty="0" lang="en-US" smtClean="0"/>
              <a:t>Although </a:t>
            </a:r>
            <a:r>
              <a:rPr dirty="0" lang="en-US"/>
              <a:t>the NDRC is the institution tasked with managing </a:t>
            </a:r>
            <a:r>
              <a:rPr dirty="0" lang="en-US" smtClean="0"/>
              <a:t>disaster </a:t>
            </a:r>
            <a:r>
              <a:rPr dirty="0" lang="en-US"/>
              <a:t>risk reduction and related activities, </a:t>
            </a:r>
            <a:r>
              <a:rPr b="1" dirty="0" lang="en-US"/>
              <a:t>its approach is reactionary rather than </a:t>
            </a:r>
            <a:r>
              <a:rPr b="1" dirty="0" lang="en-US" smtClean="0"/>
              <a:t>preventative</a:t>
            </a:r>
            <a:r>
              <a:rPr dirty="0" lang="en-US"/>
              <a:t>. </a:t>
            </a:r>
            <a:r>
              <a:rPr dirty="0" lang="en-US" smtClean="0"/>
              <a:t>Furthermore</a:t>
            </a:r>
            <a:r>
              <a:rPr dirty="0" lang="en-US"/>
              <a:t>, the </a:t>
            </a:r>
            <a:r>
              <a:rPr b="1" dirty="0" lang="en-US"/>
              <a:t>institutional capacity to lead and coordinate emergency response procedures is low</a:t>
            </a:r>
            <a:r>
              <a:rPr dirty="0" lang="en-US"/>
              <a:t>. The NDRC does not have adequate resources and capacity to effectively carry out this </a:t>
            </a:r>
            <a:r>
              <a:rPr dirty="0" lang="en-US" smtClean="0"/>
              <a:t>mandate.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19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5036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en-ZA" b="1" dirty="0" lang="en-ZA" smtClean="0"/>
              <a:t>Sequence of presentation </a:t>
            </a:r>
            <a:endParaRPr altLang="en-ZA" b="1" dirty="0"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695450"/>
            <a:ext cx="11728704" cy="4985765"/>
          </a:xfrm>
        </p:spPr>
        <p:txBody>
          <a:bodyPr numCol="1"/>
          <a:lstStyle/>
          <a:p>
            <a:pPr>
              <a:lnSpc>
                <a:spcPct val="114000"/>
              </a:lnSpc>
            </a:pPr>
            <a:r>
              <a:rPr altLang="en-ZA" dirty="0" lang="en-ZA" smtClean="0" sz="2400"/>
              <a:t>Introduction </a:t>
            </a:r>
          </a:p>
          <a:p>
            <a:pPr>
              <a:lnSpc>
                <a:spcPct val="114000"/>
              </a:lnSpc>
            </a:pPr>
            <a:endParaRPr altLang="en-ZA" dirty="0" lang="en-ZA" smtClean="0" sz="2400"/>
          </a:p>
          <a:p>
            <a:pPr>
              <a:lnSpc>
                <a:spcPct val="114000"/>
              </a:lnSpc>
            </a:pPr>
            <a:r>
              <a:rPr altLang="en-ZA" dirty="0" lang="en-ZA" smtClean="0" sz="2400"/>
              <a:t>Key agencies </a:t>
            </a:r>
          </a:p>
          <a:p>
            <a:pPr lvl="1">
              <a:lnSpc>
                <a:spcPct val="114000"/>
              </a:lnSpc>
              <a:buFont charset="2" pitchFamily="2" typeface="Wingdings"/>
              <a:buChar char="ü"/>
            </a:pPr>
            <a:r>
              <a:rPr altLang="en-ZA" dirty="0" lang="en-ZA" smtClean="0" sz="2000"/>
              <a:t>Agencies identified</a:t>
            </a:r>
          </a:p>
          <a:p>
            <a:pPr lvl="1">
              <a:lnSpc>
                <a:spcPct val="114000"/>
              </a:lnSpc>
              <a:buFont charset="2" pitchFamily="2" typeface="Wingdings"/>
              <a:buChar char="ü"/>
            </a:pPr>
            <a:r>
              <a:rPr altLang="en-ZA" dirty="0" lang="en-ZA" smtClean="0" sz="2000"/>
              <a:t>High level contributions of each agency </a:t>
            </a:r>
          </a:p>
          <a:p>
            <a:pPr lvl="1">
              <a:lnSpc>
                <a:spcPct val="114000"/>
              </a:lnSpc>
              <a:buFont charset="2" pitchFamily="2" typeface="Wingdings"/>
              <a:buChar char="ü"/>
            </a:pPr>
            <a:r>
              <a:rPr altLang="en-ZA" dirty="0" lang="en-ZA" smtClean="0" sz="2000"/>
              <a:t>Social or economic impact/function of each agency ‘s contribution</a:t>
            </a:r>
          </a:p>
          <a:p>
            <a:pPr>
              <a:lnSpc>
                <a:spcPct val="114000"/>
              </a:lnSpc>
            </a:pPr>
            <a:r>
              <a:rPr altLang="en-ZA" dirty="0" lang="en-ZA" smtClean="0" sz="2400"/>
              <a:t>Update on implementation </a:t>
            </a:r>
          </a:p>
          <a:p>
            <a:pPr>
              <a:lnSpc>
                <a:spcPct val="114000"/>
              </a:lnSpc>
            </a:pPr>
            <a:r>
              <a:rPr altLang="en-ZA" dirty="0" lang="en-ZA" smtClean="0" sz="2400"/>
              <a:t>Other relevant in</a:t>
            </a:r>
            <a:r>
              <a:rPr altLang="en-ZA" dirty="0" lang="en-ZA" smtClean="0"/>
              <a:t>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2</a:t>
            </a:fld>
            <a:endParaRPr altLang="en-ZA" dirty="0" lang="en-ZA"/>
          </a:p>
        </p:txBody>
      </p:sp>
    </p:spTree>
    <p:extLst>
      <p:ext uri="{BB962C8B-B14F-4D97-AF65-F5344CB8AC3E}">
        <p14:creationId xmlns:p14="http://schemas.microsoft.com/office/powerpoint/2010/main" val="356412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just"/>
            <a:r>
              <a:rPr altLang="en-ZA" b="1" dirty="0" lang="en-ZA" sz="3000"/>
              <a:t>National Action Plan and </a:t>
            </a:r>
            <a:r>
              <a:rPr altLang="en-ZA" b="1" dirty="0" lang="en-ZA" smtClean="0" sz="3000"/>
              <a:t>Disaster </a:t>
            </a:r>
            <a:r>
              <a:rPr altLang="en-ZA" b="1" dirty="0" lang="en-ZA" sz="3000"/>
              <a:t>R</a:t>
            </a:r>
            <a:r>
              <a:rPr altLang="en-ZA" b="1" dirty="0" lang="en-ZA" smtClean="0" sz="3000"/>
              <a:t>isk </a:t>
            </a:r>
            <a:r>
              <a:rPr altLang="en-ZA" b="1" dirty="0" lang="en-ZA" sz="3000"/>
              <a:t>M</a:t>
            </a:r>
            <a:r>
              <a:rPr altLang="en-ZA" b="1" dirty="0" lang="en-ZA" smtClean="0" sz="3000"/>
              <a:t>anagement </a:t>
            </a:r>
            <a:r>
              <a:rPr altLang="en-ZA" b="1" dirty="0" lang="en-ZA" sz="3000"/>
              <a:t>C</a:t>
            </a:r>
            <a:r>
              <a:rPr altLang="en-ZA" b="1" dirty="0" lang="en-ZA" smtClean="0" sz="3000"/>
              <a:t>apacity </a:t>
            </a:r>
            <a:r>
              <a:rPr altLang="en-ZA" b="1" dirty="0" lang="en-ZA" sz="3000"/>
              <a:t>N</a:t>
            </a:r>
            <a:r>
              <a:rPr altLang="en-ZA" b="1" dirty="0" lang="en-ZA" smtClean="0" sz="3000"/>
              <a:t>eeds </a:t>
            </a:r>
            <a:r>
              <a:rPr altLang="en-ZA" b="1" dirty="0" lang="en-ZA" sz="3000"/>
              <a:t>A</a:t>
            </a:r>
            <a:r>
              <a:rPr altLang="en-ZA" b="1" dirty="0" lang="en-ZA" smtClean="0" sz="3000"/>
              <a:t>ssessment </a:t>
            </a:r>
            <a:r>
              <a:rPr altLang="en-ZA" b="1" dirty="0" lang="en-ZA" sz="3000"/>
              <a:t>– developed by MIA and UNDP</a:t>
            </a:r>
            <a:endParaRPr b="1" dirty="0" lang="en-US" sz="3000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838200" y="1600200"/>
            <a:ext cx="5181600" cy="4576763"/>
          </a:xfrm>
        </p:spPr>
        <p:txBody>
          <a:bodyPr numCol="1">
            <a:noAutofit/>
          </a:bodyPr>
          <a:lstStyle/>
          <a:p>
            <a:pPr algn="just" indent="-342900" lvl="0" marL="342900">
              <a:buSzPts val="1100"/>
              <a:buFont typeface="Symbol"/>
              <a:buChar char=""/>
            </a:pPr>
            <a:r>
              <a:rPr dirty="0" lang="en-US"/>
              <a:t>communication equipment to establish and strengthen early warning system at national and local levels;</a:t>
            </a:r>
          </a:p>
          <a:p>
            <a:pPr algn="just" indent="-342900" lvl="0" marL="342900">
              <a:buSzPts val="1100"/>
              <a:buFont typeface="Symbol"/>
              <a:buChar char=""/>
            </a:pPr>
            <a:r>
              <a:rPr dirty="0" lang="en-US"/>
              <a:t>regular EWS reports to be used for planning and decision making purposes</a:t>
            </a:r>
            <a:r>
              <a:rPr dirty="0" lang="en-US" smtClean="0"/>
              <a:t>;</a:t>
            </a:r>
            <a:r>
              <a:rPr dirty="0" lang="en-US" smtClean="0">
                <a:solidFill>
                  <a:srgbClr val="FF0000"/>
                </a:solidFill>
              </a:rPr>
              <a:t>*</a:t>
            </a:r>
            <a:endParaRPr dirty="0" lang="en-US">
              <a:solidFill>
                <a:srgbClr val="FF0000"/>
              </a:solidFill>
            </a:endParaRPr>
          </a:p>
          <a:p>
            <a:pPr algn="just" indent="-342900" lvl="0" marL="342900">
              <a:buSzPts val="1100"/>
              <a:buFont typeface="Symbol"/>
              <a:buChar char=""/>
            </a:pPr>
            <a:r>
              <a:rPr dirty="0" lang="en-US"/>
              <a:t>meteorological information disseminated at national, county and community levels</a:t>
            </a:r>
            <a:r>
              <a:rPr dirty="0" lang="en-US" smtClean="0"/>
              <a:t>;</a:t>
            </a:r>
            <a:r>
              <a:rPr dirty="0" lang="en-US" smtClean="0">
                <a:solidFill>
                  <a:srgbClr val="FF0000"/>
                </a:solidFill>
              </a:rPr>
              <a:t>**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 numCol="1">
            <a:normAutofit fontScale="92500" lnSpcReduction="10000"/>
          </a:bodyPr>
          <a:lstStyle/>
          <a:p>
            <a:pPr algn="just" indent="-342900" marL="342900">
              <a:buSzPts val="1100"/>
              <a:buFont typeface="Symbol"/>
              <a:buChar char=""/>
            </a:pPr>
            <a:r>
              <a:rPr dirty="0" lang="en-US"/>
              <a:t>support to raise awareness of all actors for risk assessment, incorporation of early warning information/alerts and communication of the risks to district level</a:t>
            </a:r>
            <a:r>
              <a:rPr dirty="0" lang="en-US" smtClean="0"/>
              <a:t>;</a:t>
            </a:r>
            <a:r>
              <a:rPr dirty="0" lang="en-US" smtClean="0">
                <a:solidFill>
                  <a:srgbClr val="FF0000"/>
                </a:solidFill>
              </a:rPr>
              <a:t>***</a:t>
            </a:r>
            <a:endParaRPr dirty="0" lang="en-US" smtClean="0"/>
          </a:p>
          <a:p>
            <a:pPr algn="just" indent="-342900" lvl="0" marL="342900">
              <a:buSzPts val="1100"/>
              <a:buFont typeface="Symbol"/>
              <a:buChar char=""/>
            </a:pPr>
            <a:r>
              <a:rPr dirty="0" lang="en-US" smtClean="0"/>
              <a:t>training </a:t>
            </a:r>
            <a:r>
              <a:rPr dirty="0" lang="en-US"/>
              <a:t>for MIA/NDRC staff on the use of SPSS and GIS application</a:t>
            </a:r>
            <a:r>
              <a:rPr dirty="0" lang="en-US" smtClean="0"/>
              <a:t>;</a:t>
            </a:r>
            <a:r>
              <a:rPr dirty="0" lang="en-US" smtClean="0">
                <a:solidFill>
                  <a:srgbClr val="FF0000"/>
                </a:solidFill>
              </a:rPr>
              <a:t>****</a:t>
            </a:r>
            <a:endParaRPr dirty="0" lang="en-US">
              <a:solidFill>
                <a:srgbClr val="FF0000"/>
              </a:solidFill>
            </a:endParaRPr>
          </a:p>
          <a:p>
            <a:pPr algn="just" indent="-342900" lvl="0" marL="342900">
              <a:buSzPts val="1100"/>
              <a:buFont typeface="Symbol"/>
              <a:buChar char=""/>
            </a:pPr>
            <a:r>
              <a:rPr dirty="0" lang="en-US"/>
              <a:t>establishment of databases in fifteen counties and at a national level</a:t>
            </a:r>
            <a:r>
              <a:rPr dirty="0" lang="en-US" smtClean="0"/>
              <a:t>;</a:t>
            </a:r>
            <a:r>
              <a:rPr dirty="0" lang="en-US" smtClean="0">
                <a:solidFill>
                  <a:srgbClr val="FF0000"/>
                </a:solidFill>
              </a:rPr>
              <a:t>*****</a:t>
            </a:r>
            <a:endParaRPr dirty="0" lang="en-US">
              <a:solidFill>
                <a:srgbClr val="FF0000"/>
              </a:solidFill>
            </a:endParaRPr>
          </a:p>
          <a:p>
            <a:endParaRPr dirty="0" lang="en-US"/>
          </a:p>
          <a:p>
            <a:endParaRPr dirty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20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89631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altLang="en-ZA" b="1" dirty="0" lang="en-ZA" sz="3000"/>
              <a:t>National Action Plan and Disaster Risk Management Capacity Needs Assessment – developed by MIA and UNDP</a:t>
            </a:r>
            <a:endParaRPr dirty="0" lang="en-US" sz="3000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838200" y="1825624"/>
            <a:ext cx="5181600" cy="4632325"/>
          </a:xfrm>
        </p:spPr>
        <p:txBody>
          <a:bodyPr numCol="1">
            <a:normAutofit fontScale="92500" lnSpcReduction="20000"/>
          </a:bodyPr>
          <a:lstStyle/>
          <a:p>
            <a:pPr algn="just" lvl="0"/>
            <a:r>
              <a:rPr dirty="0" lang="en-US" smtClean="0"/>
              <a:t>motor </a:t>
            </a:r>
            <a:r>
              <a:rPr dirty="0" lang="en-US"/>
              <a:t>bike to facilitate data collection activities at district and community levels;</a:t>
            </a:r>
          </a:p>
          <a:p>
            <a:pPr algn="just" lvl="0"/>
            <a:r>
              <a:rPr dirty="0" lang="en-US"/>
              <a:t>field vehicle to enhance disaster risk management activities at national and county level;</a:t>
            </a:r>
          </a:p>
          <a:p>
            <a:pPr algn="just" lvl="0"/>
            <a:r>
              <a:rPr dirty="0" lang="en-US"/>
              <a:t>technical support at national and local level to integrate the national early warning system with </a:t>
            </a:r>
            <a:r>
              <a:rPr dirty="0" err="1" lang="en-US"/>
              <a:t>sectoral</a:t>
            </a:r>
            <a:r>
              <a:rPr dirty="0" lang="en-US"/>
              <a:t> ministries, departments and emergency centers; </a:t>
            </a:r>
          </a:p>
          <a:p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dirty="0" lang="en-US"/>
              <a:t>assistance in establishing baseline information for disaster risk management activities</a:t>
            </a:r>
            <a:r>
              <a:rPr dirty="0" lang="en-US" smtClean="0"/>
              <a:t>;</a:t>
            </a:r>
          </a:p>
          <a:p>
            <a:pPr lvl="0"/>
            <a:r>
              <a:rPr dirty="0" lang="en-US" smtClean="0"/>
              <a:t>support </a:t>
            </a:r>
            <a:r>
              <a:rPr dirty="0" lang="en-US"/>
              <a:t>in mainstreaming DRM into development planning; and </a:t>
            </a:r>
            <a:r>
              <a:rPr dirty="0" lang="en-US" smtClean="0">
                <a:solidFill>
                  <a:srgbClr val="FF0000"/>
                </a:solidFill>
              </a:rPr>
              <a:t>******</a:t>
            </a:r>
            <a:endParaRPr dirty="0" lang="en-US">
              <a:solidFill>
                <a:srgbClr val="FF0000"/>
              </a:solidFill>
            </a:endParaRPr>
          </a:p>
          <a:p>
            <a:pPr lvl="0"/>
            <a:r>
              <a:rPr dirty="0" lang="en-US"/>
              <a:t>assistance in establishing disaster risk management structures at national and local levels</a:t>
            </a:r>
            <a:r>
              <a:rPr dirty="0" lang="en-US" smtClean="0"/>
              <a:t>. </a:t>
            </a:r>
            <a:r>
              <a:rPr dirty="0" lang="en-US" smtClean="0">
                <a:solidFill>
                  <a:srgbClr val="FF0000"/>
                </a:solidFill>
              </a:rPr>
              <a:t>*******</a:t>
            </a:r>
            <a:endParaRPr dirty="0" lang="en-US">
              <a:solidFill>
                <a:srgbClr val="FF0000"/>
              </a:solidFill>
            </a:endParaRPr>
          </a:p>
          <a:p>
            <a:pPr lvl="0"/>
            <a:r>
              <a:rPr dirty="0" lang="en-US"/>
              <a:t> awareness training about communication and reporting procedures, protocols and clear indicators;</a:t>
            </a:r>
          </a:p>
          <a:p>
            <a:endParaRPr dirty="0" lang="en-US"/>
          </a:p>
          <a:p>
            <a:pPr indent="0" marL="0">
              <a:buNone/>
            </a:pPr>
            <a:endParaRPr dirty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21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311639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378"/>
            <a:ext cx="10515600" cy="1205057"/>
          </a:xfrm>
        </p:spPr>
        <p:txBody>
          <a:bodyPr numCol="1">
            <a:normAutofit/>
          </a:bodyPr>
          <a:lstStyle/>
          <a:p>
            <a:pPr algn="just"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b="1" dirty="0" lang="en-US" sz="3800">
                <a:latin typeface="Calibri"/>
                <a:ea typeface="Times New Roman"/>
                <a:cs typeface="Times New Roman"/>
              </a:rPr>
              <a:t>UPDATES ON IMPLEMENTATION</a:t>
            </a:r>
            <a:endParaRPr dirty="0" lang="en-US" sz="38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3333"/>
            <a:ext cx="10515600" cy="4483630"/>
          </a:xfrm>
        </p:spPr>
        <p:txBody>
          <a:bodyPr numCol="1">
            <a:normAutofit/>
          </a:bodyPr>
          <a:lstStyle/>
          <a:p>
            <a:pPr algn="just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n-US" smtClean="0"/>
              <a:t>Liberia has fully subscribed to the </a:t>
            </a:r>
            <a:r>
              <a:rPr dirty="0" lang="en-US" smtClean="0">
                <a:ea typeface="Times New Roman"/>
                <a:cs typeface="Times New Roman"/>
              </a:rPr>
              <a:t>CIRDA initiative and news of an LTA is welcome across Government, this will take care of many of our specific needs which we have highlighted earlier;</a:t>
            </a:r>
            <a:endParaRPr dirty="0" lang="en-US" sz="2000">
              <a:ea typeface="Times New Roman"/>
              <a:cs typeface="Times New Roman"/>
            </a:endParaRPr>
          </a:p>
          <a:p>
            <a:pPr algn="just" lv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dirty="0" lang="en-US" smtClean="0">
                <a:ea typeface="Times New Roman"/>
                <a:cs typeface="Times New Roman"/>
              </a:rPr>
              <a:t>Discussion </a:t>
            </a:r>
            <a:r>
              <a:rPr dirty="0" lang="en-US">
                <a:ea typeface="Times New Roman"/>
                <a:cs typeface="Times New Roman"/>
              </a:rPr>
              <a:t>with the WMO is advanced to send in Experts to render technical services to the National Hydrological and Meteorological Services. The EWS </a:t>
            </a:r>
            <a:r>
              <a:rPr dirty="0" lang="en-US" smtClean="0">
                <a:ea typeface="Times New Roman"/>
                <a:cs typeface="Times New Roman"/>
              </a:rPr>
              <a:t>may </a:t>
            </a:r>
            <a:r>
              <a:rPr dirty="0" lang="en-US">
                <a:ea typeface="Times New Roman"/>
                <a:cs typeface="Times New Roman"/>
              </a:rPr>
              <a:t>need to </a:t>
            </a:r>
            <a:r>
              <a:rPr dirty="0" lang="en-US" smtClean="0">
                <a:ea typeface="Times New Roman"/>
                <a:cs typeface="Times New Roman"/>
              </a:rPr>
              <a:t>retain </a:t>
            </a:r>
            <a:r>
              <a:rPr dirty="0" lang="en-US">
                <a:ea typeface="Times New Roman"/>
                <a:cs typeface="Times New Roman"/>
              </a:rPr>
              <a:t>the services of a Technical Advisor (TA</a:t>
            </a:r>
            <a:r>
              <a:rPr dirty="0" lang="en-US" smtClean="0">
                <a:ea typeface="Times New Roman"/>
                <a:cs typeface="Times New Roman"/>
              </a:rPr>
              <a:t>) to be sent by the WMO </a:t>
            </a:r>
            <a:r>
              <a:rPr dirty="0" lang="en-US">
                <a:ea typeface="Times New Roman"/>
                <a:cs typeface="Times New Roman"/>
              </a:rPr>
              <a:t>for </a:t>
            </a:r>
            <a:r>
              <a:rPr dirty="0" lang="en-US" smtClean="0">
                <a:ea typeface="Times New Roman"/>
                <a:cs typeface="Times New Roman"/>
              </a:rPr>
              <a:t>Hydrology. </a:t>
            </a:r>
            <a:endParaRPr dirty="0" lang="en-US" sz="200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22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4228122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z="380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UPDATES ON IMPLEMENTATION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just"/>
            <a:r>
              <a:rPr dirty="0" err="1" lang="en-US" smtClean="0"/>
              <a:t>MoU</a:t>
            </a:r>
            <a:r>
              <a:rPr dirty="0" lang="en-US" smtClean="0"/>
              <a:t> signed with the Liberia </a:t>
            </a:r>
            <a:r>
              <a:rPr dirty="0" lang="en-US"/>
              <a:t>Airport Authority </a:t>
            </a:r>
            <a:r>
              <a:rPr dirty="0" lang="en-US" smtClean="0"/>
              <a:t>(LAA) for </a:t>
            </a:r>
            <a:r>
              <a:rPr dirty="0" lang="en-US"/>
              <a:t>the renovation of the building used by the Meteorological Services Department of Roberts International Airport as a National Meteorological Center (NMC). The </a:t>
            </a:r>
            <a:r>
              <a:rPr dirty="0" err="1" lang="en-US"/>
              <a:t>MoU</a:t>
            </a:r>
            <a:r>
              <a:rPr dirty="0" lang="en-US"/>
              <a:t> also covers training, equipment upgrade </a:t>
            </a:r>
            <a:r>
              <a:rPr dirty="0" lang="en-US" smtClean="0"/>
              <a:t>and </a:t>
            </a:r>
            <a:r>
              <a:rPr dirty="0" lang="en-US"/>
              <a:t>material support to the RIA, request has been made to the UNDP to commence work on </a:t>
            </a:r>
            <a:r>
              <a:rPr dirty="0" lang="en-US" smtClean="0"/>
              <a:t>the building and the procurement;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23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279539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z="380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UPDATES ON IMPLEMENTATION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dirty="0" lang="en-US" smtClean="0"/>
              <a:t>Assessment </a:t>
            </a:r>
            <a:r>
              <a:rPr dirty="0" lang="en-US"/>
              <a:t>of sites for the placement of hydrological equipment on the six (6) major rivers of Liberia was concluded and report submitted to the UNDP along with a procurement list which i</a:t>
            </a:r>
            <a:r>
              <a:rPr dirty="0" lang="en-US" smtClean="0"/>
              <a:t>s </a:t>
            </a:r>
            <a:r>
              <a:rPr dirty="0" lang="en-US"/>
              <a:t>being validated</a:t>
            </a:r>
            <a:r>
              <a:rPr dirty="0" lang="en-US" smtClean="0"/>
              <a:t>;</a:t>
            </a:r>
            <a:endParaRPr dirty="0" lang="en-US"/>
          </a:p>
          <a:p>
            <a:r>
              <a:rPr dirty="0" lang="en-US" smtClean="0"/>
              <a:t>Training </a:t>
            </a:r>
            <a:r>
              <a:rPr dirty="0" lang="en-US"/>
              <a:t>list has been prepared and sent to WMO Training Institution in Kenya, but response is to begin training in January, 2016. WMO Regional Training </a:t>
            </a:r>
            <a:r>
              <a:rPr dirty="0" lang="en-US" smtClean="0"/>
              <a:t>Center </a:t>
            </a:r>
            <a:r>
              <a:rPr dirty="0" lang="en-US"/>
              <a:t>in Nigeria has been contacted for </a:t>
            </a:r>
            <a:r>
              <a:rPr dirty="0" lang="en-US" smtClean="0"/>
              <a:t>possible training </a:t>
            </a:r>
            <a:r>
              <a:rPr dirty="0" lang="en-US"/>
              <a:t>to begin in </a:t>
            </a:r>
            <a:r>
              <a:rPr dirty="0" lang="en-US" smtClean="0"/>
              <a:t>the last quarter of the year.</a:t>
            </a:r>
            <a:endParaRPr dirty="0" lang="en-US"/>
          </a:p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24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/>
              <a:t>Plans for 2016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/>
              <a:t>A lot will depend on guidance from the consultants to be hired under the LTA</a:t>
            </a:r>
            <a:endParaRPr dirty="0" lang="en-US"/>
          </a:p>
          <a:p>
            <a:pPr>
              <a:buNone/>
            </a:pPr>
            <a:r>
              <a:rPr/>
              <a:t>1. Training - both in-country and outside Liberia</a:t>
            </a:r>
          </a:p>
          <a:p>
            <a:pPr>
              <a:buNone/>
            </a:pPr>
            <a:r>
              <a:rPr/>
              <a:t>2. Data gathering and processing and putting in place the infrastructure for climate services provisioning to different end-users</a:t>
            </a:r>
          </a:p>
          <a:p>
            <a:pPr>
              <a:buNone/>
            </a:pPr>
            <a:r>
              <a:rPr/>
              <a:t>3. Market study and communication strategy</a:t>
            </a:r>
          </a:p>
          <a:p>
            <a:pPr>
              <a:buNone/>
            </a:pPr>
            <a:r>
              <a:rPr/>
              <a:t>4. Training for vulnerability assessment and mapping of disaster 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/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1201"/>
            <a:ext cx="9144000" cy="2065866"/>
          </a:xfrm>
        </p:spPr>
        <p:txBody>
          <a:bodyPr numCol="1"/>
          <a:lstStyle/>
          <a:p>
            <a:r>
              <a:rPr b="1" dirty="0" lang="en-US" smtClean="0"/>
              <a:t>THANK YOU</a:t>
            </a:r>
            <a:endParaRPr b="1"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524000" y="3206044"/>
            <a:ext cx="9144000" cy="2051756"/>
          </a:xfrm>
        </p:spPr>
        <p:txBody>
          <a:bodyPr numCol="1"/>
          <a:lstStyle/>
          <a:p>
            <a:r>
              <a:rPr b="1" dirty="0" lang="en-US" smtClean="0"/>
              <a:t>Q &amp; A</a:t>
            </a:r>
            <a:endParaRPr b="1"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25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29416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/>
              <a:t>General </a:t>
            </a:r>
            <a:r>
              <a:rPr b="1" dirty="0" lang="en-US" smtClean="0"/>
              <a:t>Project Baseline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2326"/>
          </a:xfrm>
        </p:spPr>
        <p:txBody>
          <a:bodyPr numCol="1">
            <a:normAutofit/>
          </a:bodyPr>
          <a:lstStyle/>
          <a:p>
            <a:pPr algn="just"/>
            <a:r>
              <a:rPr dirty="0" lang="en-US" sz="3000"/>
              <a:t>A coordinated and complete climate information (including weather monitoring and forecasting) and EWS does not currently exist in Liberia;</a:t>
            </a:r>
          </a:p>
          <a:p>
            <a:pPr algn="just"/>
            <a:r>
              <a:rPr dirty="0" lang="en-US" sz="3000"/>
              <a:t>Infrastructure and capacity related to weather, climate and environmental observations is currently sparse and unconnected in Liberia;</a:t>
            </a:r>
          </a:p>
          <a:p>
            <a:pPr algn="just"/>
            <a:r>
              <a:rPr dirty="0" lang="en-US" sz="3000"/>
              <a:t>Limited skilled personnel to operate and maintain an observational network, generate information for specific sectors, and interpret the data in a format suitable for intended end-users</a:t>
            </a:r>
            <a:r>
              <a:rPr dirty="0" lang="en-US" smtClean="0" sz="3000"/>
              <a:t>.</a:t>
            </a:r>
            <a:endParaRPr dirty="0" 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3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13996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/>
              <a:t>Project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just" fontAlgn="base" indent="-342900" lvl="0" marL="34290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charset="0" typeface="Arial"/>
              <a:buChar char="•"/>
            </a:pPr>
            <a:r>
              <a:rPr dirty="0" lang="en-US" sz="4500">
                <a:solidFill>
                  <a:prstClr val="black"/>
                </a:solidFill>
              </a:rPr>
              <a:t>“to strengthen Liberia’s climate-related monitoring capabilities, early warning systems and available information for responding to climate shocks and planning adaptation to climate change.”</a:t>
            </a:r>
          </a:p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4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83926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5</a:t>
            </a:fld>
            <a:endParaRPr altLang="en-ZA" lang="en-ZA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Canvas 28"/>
          <p:cNvGrpSpPr>
            <a:grpSpLocks/>
          </p:cNvGrpSpPr>
          <p:nvPr/>
        </p:nvGrpSpPr>
        <p:grpSpPr>
          <a:xfrm>
            <a:off x="152400" y="609600"/>
            <a:ext cx="11906250" cy="6248400"/>
            <a:chOff x="0" y="0"/>
            <a:chExt cx="59436" cy="36576"/>
          </a:xfrm>
        </p:grpSpPr>
        <p:sp>
          <p:nvSpPr>
            <p:cNvPr id="6" name="AutoShape 5"/>
            <p:cNvSpPr>
              <a:spLocks noChangeArrowheads="1" noChangeAspect="1"/>
            </p:cNvSpPr>
            <p:nvPr/>
          </p:nvSpPr>
          <p:spPr>
            <a:xfrm>
              <a:off x="0" y="0"/>
              <a:ext cx="59436" cy="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>
            <a:xfrm>
              <a:off x="24288" y="17263"/>
              <a:ext cx="13716" cy="685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Project Manager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Housed within Ministry of Transport - Meteorology Department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>
            <a:xfrm>
              <a:off x="3323" y="5715"/>
              <a:ext cx="51160" cy="293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sz="24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Project Board</a:t>
              </a:r>
              <a:endParaRPr altLang="en-ZA" b="0" baseline="0" cap="none" dirty="0" i="0" kumimoji="0" lang="en-ZA" normalizeH="0" smtClean="0" strike="noStrike" sz="24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>
            <a:xfrm>
              <a:off x="3323" y="7999"/>
              <a:ext cx="19156" cy="1018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Senior Beneficiary:  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Ministry of Lands, Mines and Energy – Hydrological Services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Ministry of Transport – Meteorology Department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Ministry of Internal Affairs - National Disaster Relief Commission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>
            <a:xfrm>
              <a:off x="22479" y="8001"/>
              <a:ext cx="16002" cy="571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sz="20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Executive:</a:t>
              </a:r>
              <a:endParaRPr altLang="en-ZA" b="0" baseline="0" cap="none" dirty="0" i="0" kumimoji="0" lang="en-ZA" normalizeH="0" smtClean="0" strike="noStrike" sz="20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20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Environmental Protection Agency</a:t>
              </a:r>
              <a:endParaRPr altLang="en-ZA" b="0" baseline="0" cap="none" dirty="0" i="0" kumimoji="0" lang="en-ZA" normalizeH="0" smtClean="0" strike="noStrike" sz="20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altLang="en-ZA" b="0" baseline="0" cap="none" dirty="0" i="0" kumimoji="0" lang="en-ZA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>
            <a:xfrm>
              <a:off x="38481" y="8001"/>
              <a:ext cx="16002" cy="390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sz="20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Senior Supplier:</a:t>
              </a:r>
              <a:endParaRPr altLang="en-ZA" b="0" baseline="0" cap="none" dirty="0" i="0" kumimoji="0" lang="en-ZA" normalizeH="0" smtClean="0" strike="noStrike" sz="20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s-ES" b="0" baseline="0" cap="none" dirty="0" i="0" kumimoji="0" lang="es-ES" normalizeH="0" smtClean="0" strike="noStrike" sz="20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UNDP</a:t>
              </a:r>
              <a:endParaRPr altLang="es-ES" b="0" baseline="0" cap="none" dirty="0" i="0" kumimoji="0" lang="es-ES" normalizeH="0" smtClean="0" strike="noStrike" sz="20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2" name="AutoShape 9"/>
            <p:cNvSpPr>
              <a:spLocks noChangeShapeType="1"/>
            </p:cNvSpPr>
            <p:nvPr/>
          </p:nvSpPr>
          <p:spPr>
            <a:xfrm>
              <a:off x="30575" y="13716"/>
              <a:ext cx="0" cy="35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>
            <a:xfrm>
              <a:off x="4751" y="18859"/>
              <a:ext cx="16002" cy="685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sz="20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Project Assurance</a:t>
              </a:r>
              <a:endParaRPr altLang="en-ZA" b="0" baseline="0" cap="none" dirty="0" i="0" kumimoji="0" lang="en-ZA" normalizeH="0" smtClean="0" strike="noStrike" sz="20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20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UNDP (CO</a:t>
              </a:r>
              <a:endParaRPr altLang="en-ZA" b="0" baseline="0" cap="none" dirty="0" i="0" kumimoji="0" lang="en-ZA" normalizeH="0" smtClean="0" strike="noStrike" sz="20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20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&amp; UNDP-GEF)</a:t>
              </a:r>
              <a:endParaRPr altLang="en-ZA" b="0" baseline="0" cap="none" dirty="0" i="0" kumimoji="0" lang="en-ZA" normalizeH="0" smtClean="0" strike="noStrike" sz="20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altLang="en-ZA" b="0" baseline="0" cap="none" dirty="0" i="0" kumimoji="0" lang="en-ZA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>
            <a:xfrm>
              <a:off x="40099" y="15120"/>
              <a:ext cx="14268" cy="735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Project Support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Admin/Financial Officer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Project Driver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UNDP CO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5" name="AutoShape 12"/>
            <p:cNvSpPr>
              <a:spLocks noChangeShapeType="1"/>
            </p:cNvSpPr>
            <p:nvPr/>
          </p:nvSpPr>
          <p:spPr>
            <a:xfrm flipV="1">
              <a:off x="38004" y="18799"/>
              <a:ext cx="2095" cy="18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>
            <a:xfrm>
              <a:off x="4572" y="1143"/>
              <a:ext cx="49149" cy="3429"/>
            </a:xfrm>
            <a:prstGeom prst="roundRect">
              <a:avLst>
                <a:gd fmla="val 16667" name="adj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sz="28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Project Organisation Structure</a:t>
              </a:r>
              <a:endParaRPr altLang="en-ZA" b="0" baseline="0" cap="none" dirty="0" i="0" kumimoji="0" lang="en-ZA" normalizeH="0" smtClean="0" strike="noStrike" sz="28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>
            <a:xfrm>
              <a:off x="5810" y="27432"/>
              <a:ext cx="14859" cy="685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TEAM A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Meteorological Department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Hydrological Services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>
            <a:xfrm>
              <a:off x="38957" y="27431"/>
              <a:ext cx="14859" cy="79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TEAM C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Ministry of Agriculture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Liberia Maritime Authority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National Ports Authority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sz="1600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Ministry of Health</a:t>
              </a: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altLang="en-ZA" b="0" baseline="0" cap="none" dirty="0" i="0" kumimoji="0" lang="en-ZA" normalizeH="0" smtClean="0" strike="noStrike" sz="16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9" name="AutoShape 16"/>
            <p:cNvSpPr>
              <a:spLocks noChangeShapeType="1"/>
            </p:cNvSpPr>
            <p:nvPr/>
          </p:nvSpPr>
          <p:spPr>
            <a:xfrm rot="5400000">
              <a:off x="20538" y="17489"/>
              <a:ext cx="3310" cy="16574"/>
            </a:xfrm>
            <a:prstGeom prst="bentConnector3">
              <a:avLst>
                <a:gd fmla="val 50000" name="adj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17"/>
            <p:cNvSpPr>
              <a:spLocks noChangeShapeType="1"/>
            </p:cNvSpPr>
            <p:nvPr/>
          </p:nvSpPr>
          <p:spPr>
            <a:xfrm flipH="1" rot="16200000">
              <a:off x="37112" y="17488"/>
              <a:ext cx="3310" cy="16573"/>
            </a:xfrm>
            <a:prstGeom prst="bentConnector3">
              <a:avLst>
                <a:gd fmla="val 50000" name="adj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>
            <a:xfrm>
              <a:off x="21812" y="27432"/>
              <a:ext cx="16002" cy="685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dir="2700000" dist="107763" rotWithShape="0">
                <a:srgbClr val="808080">
                  <a:alpha val="50000"/>
                </a:srgb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1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TEAM B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altLang="en-ZA" b="0" baseline="0" cap="none" dirty="0" i="0" kumimoji="0" lang="en-ZA" normalizeH="0" smtClean="0" strike="noStrike" u="none">
                  <a:ln>
                    <a:noFill/>
                  </a:ln>
                  <a:solidFill>
                    <a:schemeClr val="tx1"/>
                  </a:solidFill>
                  <a:effectLst/>
                  <a:latin charset="0" pitchFamily="18" typeface="Times New Roman"/>
                  <a:ea charset="0" pitchFamily="34" typeface="Calibri"/>
                  <a:cs charset="0" pitchFamily="18" typeface="Times New Roman"/>
                </a:rPr>
                <a:t>National Disaster Relief Commission</a:t>
              </a:r>
              <a:endParaRPr altLang="en-ZA" b="0" baseline="0" cap="none" dirty="0" i="0" kumimoji="0" lang="en-ZA" normalizeH="0" smtClean="0" strike="noStrike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22" name="AutoShape 19"/>
            <p:cNvSpPr>
              <a:spLocks noChangeShapeType="1"/>
            </p:cNvSpPr>
            <p:nvPr/>
          </p:nvSpPr>
          <p:spPr>
            <a:xfrm>
              <a:off x="30480" y="24121"/>
              <a:ext cx="0" cy="33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20"/>
            <p:cNvSpPr>
              <a:spLocks noChangeShapeType="1"/>
            </p:cNvSpPr>
            <p:nvPr/>
          </p:nvSpPr>
          <p:spPr>
            <a:xfrm flipV="1">
              <a:off x="20753" y="15597"/>
              <a:ext cx="9822" cy="6691"/>
            </a:xfrm>
            <a:prstGeom prst="bentConnector3">
              <a:avLst>
                <a:gd fmla="val 30602" name="adj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69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EWS Project Board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algn="just"/>
            <a:r>
              <a:rPr altLang="en-ZA" dirty="0" lang="en-ZA" sz="3200"/>
              <a:t>The </a:t>
            </a:r>
            <a:r>
              <a:rPr altLang="en-ZA" b="1" dirty="0" lang="en-ZA" sz="3200"/>
              <a:t>Project Board </a:t>
            </a:r>
            <a:r>
              <a:rPr altLang="en-ZA" dirty="0" lang="en-ZA" sz="3200"/>
              <a:t>(</a:t>
            </a:r>
            <a:r>
              <a:rPr altLang="en-ZA" b="1" dirty="0" lang="en-ZA" sz="3200"/>
              <a:t>Project Steering Committee</a:t>
            </a:r>
            <a:r>
              <a:rPr altLang="en-ZA" dirty="0" lang="en-ZA" sz="3200"/>
              <a:t>) </a:t>
            </a:r>
            <a:r>
              <a:rPr altLang="en-ZA" dirty="0" lang="en-ZA" smtClean="0" sz="3200"/>
              <a:t>is </a:t>
            </a:r>
            <a:r>
              <a:rPr altLang="en-ZA" dirty="0" lang="en-ZA" sz="3200"/>
              <a:t>responsible </a:t>
            </a:r>
            <a:r>
              <a:rPr altLang="en-ZA" dirty="0" lang="en-ZA" smtClean="0" sz="3200"/>
              <a:t>for:</a:t>
            </a:r>
          </a:p>
          <a:p>
            <a:pPr algn="just" indent="-742950" marL="742950">
              <a:buFont typeface="+mj-lt"/>
              <a:buAutoNum type="arabicPeriod"/>
            </a:pPr>
            <a:r>
              <a:rPr altLang="en-ZA" dirty="0" lang="en-ZA" smtClean="0" sz="3200"/>
              <a:t>making </a:t>
            </a:r>
            <a:r>
              <a:rPr altLang="en-ZA" dirty="0" lang="en-ZA" sz="3200"/>
              <a:t>the management decisions of the LDCF </a:t>
            </a:r>
            <a:r>
              <a:rPr altLang="en-ZA" dirty="0" lang="en-ZA" smtClean="0" sz="3200"/>
              <a:t>project; </a:t>
            </a:r>
          </a:p>
          <a:p>
            <a:pPr algn="just" indent="-742950" marL="742950">
              <a:buFont typeface="+mj-lt"/>
              <a:buAutoNum type="arabicPeriod"/>
            </a:pPr>
            <a:r>
              <a:rPr altLang="en-ZA" dirty="0" lang="en-ZA" smtClean="0" sz="3200"/>
              <a:t>monitoring </a:t>
            </a:r>
            <a:r>
              <a:rPr altLang="en-ZA" dirty="0" lang="en-ZA" sz="3200"/>
              <a:t>progress of implementation and ensuring that recommendations from annual and mid-term evaluations are adopted for performance </a:t>
            </a:r>
            <a:r>
              <a:rPr altLang="en-ZA" dirty="0" lang="en-ZA" smtClean="0" sz="3200"/>
              <a:t>improvement;</a:t>
            </a:r>
          </a:p>
          <a:p>
            <a:pPr algn="just" indent="-742950" marL="742950">
              <a:buFont typeface="+mj-lt"/>
              <a:buAutoNum type="arabicPeriod"/>
            </a:pPr>
            <a:r>
              <a:rPr altLang="en-ZA" dirty="0" lang="en-ZA" smtClean="0" sz="3200"/>
              <a:t>ensuring </a:t>
            </a:r>
            <a:r>
              <a:rPr altLang="en-ZA" dirty="0" lang="en-ZA" sz="3200"/>
              <a:t>that required resources are committed and arbitrates on any conflicts within the project or negotiates a solution to any problems with external bodies</a:t>
            </a:r>
            <a:endParaRPr dirty="0"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6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247200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pPr algn="ctr"/>
            <a:r>
              <a:rPr b="1" dirty="0" lang="en-US" smtClean="0"/>
              <a:t>National Stakeholder Organogram </a:t>
            </a:r>
            <a:endParaRPr b="1"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7</a:t>
            </a:fld>
            <a:endParaRPr altLang="en-ZA" lang="en-ZA"/>
          </a:p>
        </p:txBody>
      </p:sp>
      <p:sp>
        <p:nvSpPr>
          <p:cNvPr id="7" name="TextBox 6"/>
          <p:cNvSpPr txBox="1"/>
          <p:nvPr/>
        </p:nvSpPr>
        <p:spPr>
          <a:xfrm>
            <a:off x="5410200" y="2209800"/>
            <a:ext cx="1619250" cy="57150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endParaRPr dirty="0" lang="en-US"/>
          </a:p>
        </p:txBody>
      </p:sp>
      <p:sp>
        <p:nvSpPr>
          <p:cNvPr id="11" name="Rectangle 10"/>
          <p:cNvSpPr/>
          <p:nvPr/>
        </p:nvSpPr>
        <p:spPr>
          <a:xfrm>
            <a:off x="5286375" y="1447800"/>
            <a:ext cx="1962150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/>
              <a:t>Environment Protection Agency</a:t>
            </a:r>
          </a:p>
          <a:p>
            <a:pPr algn="ctr"/>
            <a:r>
              <a:rPr dirty="0" lang="en-US" smtClean="0"/>
              <a:t>(IP)</a:t>
            </a:r>
            <a:endParaRPr dirty="0"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3133725"/>
            <a:ext cx="19621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z="2400"/>
              <a:t>MLME (RP)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96375" y="3133724"/>
            <a:ext cx="1962150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z="2800"/>
              <a:t>MIA (RP)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96375" y="4191000"/>
            <a:ext cx="19621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 sz="2400"/>
              <a:t>Disaster Commission</a:t>
            </a:r>
            <a:endParaRPr dirty="0" lang="en-US" sz="2400"/>
          </a:p>
        </p:txBody>
      </p:sp>
      <p:sp>
        <p:nvSpPr>
          <p:cNvPr id="15" name="Rectangle 14"/>
          <p:cNvSpPr/>
          <p:nvPr/>
        </p:nvSpPr>
        <p:spPr>
          <a:xfrm>
            <a:off x="9096375" y="5314950"/>
            <a:ext cx="19621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 sz="2400"/>
              <a:t>Disaster</a:t>
            </a:r>
            <a:r>
              <a:rPr dirty="0" lang="en-US" smtClean="0" sz="2000"/>
              <a:t> Management</a:t>
            </a:r>
            <a:endParaRPr dirty="0"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353050" y="4191000"/>
            <a:ext cx="19621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/>
              <a:t>Liberia Hydrological Services</a:t>
            </a:r>
            <a:endParaRPr dirty="0" lang="en-US"/>
          </a:p>
        </p:txBody>
      </p:sp>
      <p:sp>
        <p:nvSpPr>
          <p:cNvPr id="17" name="Rectangle 16"/>
          <p:cNvSpPr/>
          <p:nvPr/>
        </p:nvSpPr>
        <p:spPr>
          <a:xfrm>
            <a:off x="5353050" y="5314950"/>
            <a:ext cx="196215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 sz="2000"/>
              <a:t>Hydrological Services</a:t>
            </a:r>
            <a:endParaRPr dirty="0" lang="en-US" sz="2000"/>
          </a:p>
        </p:txBody>
      </p:sp>
      <p:sp>
        <p:nvSpPr>
          <p:cNvPr id="18" name="Rectangle 17"/>
          <p:cNvSpPr/>
          <p:nvPr/>
        </p:nvSpPr>
        <p:spPr>
          <a:xfrm>
            <a:off x="1381125" y="3086100"/>
            <a:ext cx="19621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 sz="2400"/>
              <a:t>Ministry of Transport (RP)</a:t>
            </a:r>
            <a:endParaRPr dirty="0" lang="en-US" sz="2400"/>
          </a:p>
          <a:p>
            <a:pPr algn="ctr"/>
            <a:r>
              <a:rPr sz="2400"/>
              <a:t/>
            </a:r>
          </a:p>
        </p:txBody>
      </p:sp>
      <p:sp>
        <p:nvSpPr>
          <p:cNvPr id="19" name="Rectangle 18"/>
          <p:cNvSpPr/>
          <p:nvPr/>
        </p:nvSpPr>
        <p:spPr>
          <a:xfrm>
            <a:off x="1428750" y="4191000"/>
            <a:ext cx="19621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 sz="2000"/>
              <a:t>Meteorology Department</a:t>
            </a:r>
            <a:endParaRPr dirty="0" lang="en-US" sz="2000"/>
          </a:p>
        </p:txBody>
      </p:sp>
      <p:sp>
        <p:nvSpPr>
          <p:cNvPr id="20" name="Rectangle 19"/>
          <p:cNvSpPr/>
          <p:nvPr/>
        </p:nvSpPr>
        <p:spPr>
          <a:xfrm>
            <a:off x="1428750" y="5314950"/>
            <a:ext cx="19621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r>
              <a:rPr dirty="0" lang="en-US" smtClean="0" sz="2400"/>
              <a:t>MET Service</a:t>
            </a:r>
            <a:endParaRPr dirty="0" lang="en-US" sz="240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829425" y="3181350"/>
            <a:ext cx="19050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0"/>
          </p:cNvCxnSpPr>
          <p:nvPr/>
        </p:nvCxnSpPr>
        <p:spPr>
          <a:xfrm flipV="1">
            <a:off x="2362200" y="2781300"/>
            <a:ext cx="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52675" y="2781300"/>
            <a:ext cx="7724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238875" y="2533650"/>
            <a:ext cx="0" cy="590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0077450" y="2781300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352675" y="3695700"/>
            <a:ext cx="0" cy="590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295525" y="4914900"/>
            <a:ext cx="0" cy="590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253162" y="3810000"/>
            <a:ext cx="0" cy="590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0077450" y="3695700"/>
            <a:ext cx="0" cy="590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267450" y="4743450"/>
            <a:ext cx="0" cy="590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0077450" y="4914900"/>
            <a:ext cx="0" cy="590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0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National Stakeholders Organizations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838200" y="1638300"/>
            <a:ext cx="5181600" cy="4572001"/>
          </a:xfrm>
        </p:spPr>
        <p:txBody>
          <a:bodyPr numCol="1">
            <a:noAutofit/>
          </a:bodyPr>
          <a:lstStyle/>
          <a:p>
            <a:pPr indent="-514350" marL="514350">
              <a:buFont typeface="+mj-lt"/>
              <a:buAutoNum type="arabicPeriod"/>
            </a:pPr>
            <a:r>
              <a:rPr dirty="0" lang="en-US" smtClean="0" sz="2400"/>
              <a:t>Executing </a:t>
            </a:r>
            <a:r>
              <a:rPr dirty="0" lang="en-US" sz="2400"/>
              <a:t>Entity/Implementing Partner: Environmental Protection Agency (</a:t>
            </a:r>
            <a:r>
              <a:rPr dirty="0" lang="en-US" smtClean="0" sz="2400"/>
              <a:t>EPA)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US" smtClean="0" sz="2400"/>
              <a:t>Implementing </a:t>
            </a:r>
            <a:r>
              <a:rPr dirty="0" lang="en-US" sz="2400"/>
              <a:t>Entity/Responsible Partners: </a:t>
            </a:r>
          </a:p>
          <a:p>
            <a:r>
              <a:rPr dirty="0" lang="en-US" sz="2400"/>
              <a:t>Ministry of Transport (</a:t>
            </a:r>
            <a:r>
              <a:rPr dirty="0" err="1" lang="en-US" smtClean="0" sz="2400"/>
              <a:t>MoT</a:t>
            </a:r>
            <a:r>
              <a:rPr dirty="0" lang="en-US" smtClean="0" sz="2400"/>
              <a:t>) - Meteorology </a:t>
            </a:r>
            <a:r>
              <a:rPr dirty="0" lang="en-US" sz="2400"/>
              <a:t>Department; </a:t>
            </a:r>
          </a:p>
          <a:p>
            <a:r>
              <a:rPr dirty="0" lang="en-US" sz="2400"/>
              <a:t>Ministry of Lands, Mines and Energy (MLME) - </a:t>
            </a:r>
            <a:r>
              <a:rPr dirty="0" lang="en-US" smtClean="0" sz="2400"/>
              <a:t>LHS</a:t>
            </a:r>
            <a:r>
              <a:rPr dirty="0" lang="en-US" sz="2400"/>
              <a:t>; </a:t>
            </a:r>
          </a:p>
          <a:p>
            <a:r>
              <a:rPr dirty="0" lang="en-US" sz="2400"/>
              <a:t>Ministry of Internal Affairs (MIA) - NDRC; </a:t>
            </a:r>
            <a:endParaRPr dirty="0" lang="en-US" smtClean="0" sz="2400"/>
          </a:p>
          <a:p>
            <a:r>
              <a:rPr dirty="0" lang="en-US" sz="2400"/>
              <a:t>Ministry of Agriculture (</a:t>
            </a:r>
            <a:r>
              <a:rPr dirty="0" err="1" lang="en-US" sz="2400"/>
              <a:t>MoA</a:t>
            </a:r>
            <a:r>
              <a:rPr dirty="0" lang="en-US" smtClean="0" sz="2400"/>
              <a:t>)*; </a:t>
            </a:r>
            <a:endParaRPr dirty="0" lang="en-US" sz="2400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72200" y="1825624"/>
            <a:ext cx="5181600" cy="4594225"/>
          </a:xfrm>
        </p:spPr>
        <p:txBody>
          <a:bodyPr numCol="1">
            <a:normAutofit lnSpcReduction="10000"/>
          </a:bodyPr>
          <a:lstStyle/>
          <a:p>
            <a:r>
              <a:rPr dirty="0" lang="en-US" smtClean="0" sz="2700"/>
              <a:t>Liberia </a:t>
            </a:r>
            <a:r>
              <a:rPr dirty="0" lang="en-US" sz="2700"/>
              <a:t>Maritime Authority (LMA); </a:t>
            </a:r>
            <a:endParaRPr dirty="0" lang="en-US" smtClean="0" sz="2700"/>
          </a:p>
          <a:p>
            <a:r>
              <a:rPr dirty="0" lang="en-US" smtClean="0" sz="2700"/>
              <a:t>National </a:t>
            </a:r>
            <a:r>
              <a:rPr dirty="0" lang="en-US" sz="2700"/>
              <a:t>Port Authority (NPA); </a:t>
            </a:r>
          </a:p>
          <a:p>
            <a:r>
              <a:rPr dirty="0" lang="en-US" sz="2700"/>
              <a:t>Ministry of Health (</a:t>
            </a:r>
            <a:r>
              <a:rPr dirty="0" err="1" lang="en-US" sz="2700"/>
              <a:t>MoH</a:t>
            </a:r>
            <a:r>
              <a:rPr dirty="0" lang="en-US" sz="2700"/>
              <a:t>);</a:t>
            </a:r>
          </a:p>
          <a:p>
            <a:r>
              <a:rPr dirty="0" lang="en-US" sz="2700"/>
              <a:t>Ministry of </a:t>
            </a:r>
            <a:r>
              <a:rPr dirty="0" lang="en-US" smtClean="0" sz="2700"/>
              <a:t>Finance and Development Planning (MFDP);</a:t>
            </a:r>
            <a:endParaRPr dirty="0" lang="en-US" sz="2700"/>
          </a:p>
          <a:p>
            <a:r>
              <a:rPr dirty="0" lang="en-US" sz="2700"/>
              <a:t>Ministry of </a:t>
            </a:r>
            <a:r>
              <a:rPr dirty="0" lang="en-US" smtClean="0" sz="2700"/>
              <a:t>Defense (DF);</a:t>
            </a:r>
            <a:endParaRPr dirty="0" lang="en-US" sz="2700"/>
          </a:p>
          <a:p>
            <a:r>
              <a:rPr dirty="0" lang="en-US" sz="2700"/>
              <a:t>Ministry of Gender and </a:t>
            </a:r>
            <a:r>
              <a:rPr dirty="0" lang="en-US" smtClean="0" sz="2700"/>
              <a:t>Development (MGD);</a:t>
            </a:r>
            <a:endParaRPr dirty="0" lang="en-US" sz="2700"/>
          </a:p>
          <a:p>
            <a:r>
              <a:rPr dirty="0" lang="en-US" sz="2700"/>
              <a:t>Private </a:t>
            </a:r>
            <a:r>
              <a:rPr dirty="0" lang="en-US" smtClean="0" sz="2700"/>
              <a:t>sector;</a:t>
            </a:r>
            <a:endParaRPr dirty="0" lang="en-US" sz="2700"/>
          </a:p>
          <a:p>
            <a:r>
              <a:rPr dirty="0" lang="en-US" sz="2700"/>
              <a:t>Civil </a:t>
            </a:r>
            <a:r>
              <a:rPr dirty="0" lang="en-US" smtClean="0" sz="2700"/>
              <a:t>Society </a:t>
            </a:r>
            <a:endParaRPr dirty="0" lang="en-US" sz="2700"/>
          </a:p>
          <a:p>
            <a:endParaRPr dirty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8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254176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b="1" dirty="0" lang="en-US" smtClean="0"/>
              <a:t>Ministry of Transport (</a:t>
            </a:r>
            <a:r>
              <a:rPr b="1" dirty="0" err="1" lang="en-US" smtClean="0"/>
              <a:t>MoT</a:t>
            </a:r>
            <a:r>
              <a:rPr b="1" dirty="0" lang="en-US" smtClean="0"/>
              <a:t>)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1375"/>
          </a:xfrm>
        </p:spPr>
        <p:txBody>
          <a:bodyPr numCol="1">
            <a:normAutofit/>
          </a:bodyPr>
          <a:lstStyle/>
          <a:p>
            <a:pPr algn="just"/>
            <a:r>
              <a:rPr altLang="en-ZA" dirty="0" err="1" lang="en-ZA" sz="3200"/>
              <a:t>MoT</a:t>
            </a:r>
            <a:r>
              <a:rPr altLang="en-ZA" dirty="0" lang="en-ZA" sz="3200"/>
              <a:t> (Meteorological Department</a:t>
            </a:r>
            <a:r>
              <a:rPr altLang="en-ZA" dirty="0" lang="en-ZA" smtClean="0" sz="3200"/>
              <a:t>) functions </a:t>
            </a:r>
            <a:r>
              <a:rPr altLang="en-ZA" dirty="0" lang="en-ZA" sz="3200"/>
              <a:t>as </a:t>
            </a:r>
            <a:endParaRPr altLang="en-ZA" dirty="0" lang="en-ZA" smtClean="0" sz="3200"/>
          </a:p>
          <a:p>
            <a:pPr algn="just" indent="-514350" marL="514350">
              <a:buFont typeface="+mj-lt"/>
              <a:buAutoNum type="arabicPeriod"/>
            </a:pPr>
            <a:r>
              <a:rPr altLang="en-ZA" dirty="0" lang="en-ZA" smtClean="0" sz="3200"/>
              <a:t>the </a:t>
            </a:r>
            <a:r>
              <a:rPr altLang="en-ZA" dirty="0" lang="en-ZA" sz="3200"/>
              <a:t>lead </a:t>
            </a:r>
            <a:r>
              <a:rPr altLang="en-ZA" dirty="0" lang="en-ZA" smtClean="0" sz="3200"/>
              <a:t>RP</a:t>
            </a:r>
            <a:r>
              <a:rPr altLang="en-ZA" dirty="0" lang="en-ZA" sz="3200"/>
              <a:t>;</a:t>
            </a:r>
            <a:endParaRPr altLang="en-ZA" dirty="0" lang="en-ZA" smtClean="0" sz="3200"/>
          </a:p>
          <a:p>
            <a:pPr algn="just" indent="-514350" marL="514350">
              <a:buFont typeface="+mj-lt"/>
              <a:buAutoNum type="arabicPeriod"/>
            </a:pPr>
            <a:r>
              <a:rPr altLang="en-ZA" dirty="0" lang="en-ZA" smtClean="0" sz="3200"/>
              <a:t>responsible </a:t>
            </a:r>
            <a:r>
              <a:rPr altLang="en-ZA" dirty="0" lang="en-ZA" sz="3200"/>
              <a:t>and held accountable for managing the LDCF project on a day-to-day basis as per UNDP’s NIM </a:t>
            </a:r>
            <a:r>
              <a:rPr altLang="en-ZA" dirty="0" lang="en-ZA" smtClean="0" sz="3200"/>
              <a:t>procedures; </a:t>
            </a:r>
          </a:p>
          <a:p>
            <a:pPr algn="just"/>
            <a:r>
              <a:rPr altLang="en-ZA" dirty="0" lang="en-ZA" sz="3200"/>
              <a:t>E</a:t>
            </a:r>
            <a:r>
              <a:rPr altLang="en-ZA" dirty="0" lang="en-ZA" smtClean="0" sz="3200"/>
              <a:t>ndorsement </a:t>
            </a:r>
            <a:r>
              <a:rPr altLang="en-ZA" dirty="0" lang="en-ZA" sz="3200"/>
              <a:t>of  </a:t>
            </a:r>
            <a:r>
              <a:rPr altLang="en-ZA" dirty="0" err="1" lang="en-ZA" smtClean="0" sz="3200"/>
              <a:t>MoT</a:t>
            </a:r>
            <a:r>
              <a:rPr altLang="en-ZA" dirty="0" lang="en-ZA" smtClean="0" sz="3200"/>
              <a:t> </a:t>
            </a:r>
            <a:r>
              <a:rPr altLang="en-ZA" dirty="0" lang="en-ZA" sz="3200"/>
              <a:t>as the lead RP is based </a:t>
            </a:r>
            <a:r>
              <a:rPr altLang="en-ZA" dirty="0" lang="en-ZA" smtClean="0" sz="3200"/>
              <a:t>on </a:t>
            </a:r>
            <a:r>
              <a:rPr altLang="en-ZA" dirty="0" lang="en-ZA" sz="3200"/>
              <a:t>legislative enactment to host and conduct meteorological services in Liberia.</a:t>
            </a:r>
            <a:r>
              <a:rPr dirty="0" lang="en-US" sz="320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419E6B96-096C-4B7F-BB82-A76007EDE823}" type="slidenum">
              <a:rPr altLang="en-ZA" lang="en-ZA" smtClean="0"/>
              <a:pPr/>
              <a:t>9</a:t>
            </a:fld>
            <a:endParaRPr altLang="en-ZA" lang="en-ZA"/>
          </a:p>
        </p:txBody>
      </p:sp>
    </p:spTree>
    <p:extLst>
      <p:ext uri="{BB962C8B-B14F-4D97-AF65-F5344CB8AC3E}">
        <p14:creationId xmlns:p14="http://schemas.microsoft.com/office/powerpoint/2010/main" val="121987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id="{62F939B6-93AF-4DB8-9C6B-D6C7DFDC589F}" name="Office Theme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1609</Words>
  <Paragraphs>189</Paragraphs>
  <Slides>25</Slides>
  <Notes>14</Notes>
  <TotalTime>1525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26">
      <vt:lpstr>Office Theme</vt:lpstr>
      <vt:lpstr>UNDP CIRDA Country Program Managers Workshop  25-27, August 2015 Addis Ababa, Ethiopia</vt:lpstr>
      <vt:lpstr>Sequence of presentation</vt:lpstr>
      <vt:lpstr>General Project Baseline</vt:lpstr>
      <vt:lpstr>Project Objective</vt:lpstr>
      <vt:lpstr>PowerPoint Presentation</vt:lpstr>
      <vt:lpstr>EWS Project Board</vt:lpstr>
      <vt:lpstr>National Stakeholder Organogram</vt:lpstr>
      <vt:lpstr>National Stakeholders Organizations</vt:lpstr>
      <vt:lpstr>Ministry of Transport (MoT)</vt:lpstr>
      <vt:lpstr>Ministry of Lands, Mines and Energy (MLME)</vt:lpstr>
      <vt:lpstr>National Assessment of Hydrological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Ministry of Internal Affairs (NDRC)</vt:lpstr>
      <vt:lpstr>National Action Plan and Disaster Risk Management Capacity Needs Assessment – developed by MIA and UNDP</vt:lpstr>
      <vt:lpstr>National Action Plan and Disaster Risk Management Capacity Needs Assessment – developed by MIA and UNDP</vt:lpstr>
      <vt:lpstr>UPDATES ON IMPLEMENTATION</vt:lpstr>
      <vt:lpstr>UPDATES ON IMPLEMENTATION</vt:lpstr>
      <vt:lpstr>UPDATES ON IMPLEMENTATION</vt:lpstr>
      <vt:lpstr>THANK YOU</vt:lpstr>
    </vt:vector>
  </TitlesOfParts>
  <LinksUpToDate>false</LinksUpToDate>
  <SharedDoc>false</SharedDoc>
  <HyperlinksChanged>false</HyperlinksChanged>
  <Application>Microsoft Office PowerPoint</Application>
  <AppVersion>14.0000</AppVersion>
  <PresentationFormat>Custom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2015-08-10T16:51:50Z</dcterms:created>
  <dc:creator>Georgie George</dc:creator>
  <cp:lastModifiedBy>owner</cp:lastModifiedBy>
  <dcterms:modified xsi:type="dcterms:W3CDTF">2015-08-25T05:28:42Z</dcterms:modified>
  <cp:revision>70</cp:revision>
  <dc:title>UNDP CIRDA Country Program Managers Workshop  25-27August 2015 Addis Ababa, Ethiopia</dc:title>
</cp:coreProperties>
</file>